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1"/>
  </p:notesMasterIdLst>
  <p:sldIdLst>
    <p:sldId id="256" r:id="rId2"/>
    <p:sldId id="257" r:id="rId3"/>
    <p:sldId id="258" r:id="rId4"/>
    <p:sldId id="292" r:id="rId5"/>
    <p:sldId id="259" r:id="rId6"/>
    <p:sldId id="260" r:id="rId7"/>
    <p:sldId id="262" r:id="rId8"/>
    <p:sldId id="263" r:id="rId9"/>
    <p:sldId id="264" r:id="rId10"/>
    <p:sldId id="295" r:id="rId11"/>
    <p:sldId id="261" r:id="rId12"/>
    <p:sldId id="265" r:id="rId13"/>
    <p:sldId id="266" r:id="rId14"/>
    <p:sldId id="294" r:id="rId15"/>
    <p:sldId id="271" r:id="rId16"/>
    <p:sldId id="272" r:id="rId17"/>
    <p:sldId id="273" r:id="rId18"/>
    <p:sldId id="274" r:id="rId19"/>
    <p:sldId id="275" r:id="rId20"/>
    <p:sldId id="276" r:id="rId21"/>
    <p:sldId id="269" r:id="rId22"/>
    <p:sldId id="270" r:id="rId23"/>
    <p:sldId id="277" r:id="rId24"/>
    <p:sldId id="278" r:id="rId25"/>
    <p:sldId id="279" r:id="rId26"/>
    <p:sldId id="317" r:id="rId27"/>
    <p:sldId id="318" r:id="rId28"/>
    <p:sldId id="316" r:id="rId29"/>
    <p:sldId id="280" r:id="rId30"/>
    <p:sldId id="281" r:id="rId31"/>
    <p:sldId id="282" r:id="rId32"/>
    <p:sldId id="284" r:id="rId33"/>
    <p:sldId id="291" r:id="rId34"/>
    <p:sldId id="283" r:id="rId35"/>
    <p:sldId id="286" r:id="rId36"/>
    <p:sldId id="287" r:id="rId37"/>
    <p:sldId id="288" r:id="rId38"/>
    <p:sldId id="289" r:id="rId39"/>
    <p:sldId id="290" r:id="rId40"/>
  </p:sldIdLst>
  <p:sldSz cx="9906000" cy="6858000" type="A4"/>
  <p:notesSz cx="9906000" cy="6858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ks, Mirko" initials="RM" lastIdx="5" clrIdx="0">
    <p:extLst>
      <p:ext uri="{19B8F6BF-5375-455C-9EA6-DF929625EA0E}">
        <p15:presenceInfo xmlns:p15="http://schemas.microsoft.com/office/powerpoint/2012/main" userId="S-1-5-21-283016044-3387516373-1648638545-174351" providerId="AD"/>
      </p:ext>
    </p:extLst>
  </p:cmAuthor>
  <p:cmAuthor id="2" name="Theresa" initials="T" lastIdx="4" clrIdx="1">
    <p:extLst>
      <p:ext uri="{19B8F6BF-5375-455C-9EA6-DF929625EA0E}">
        <p15:presenceInfo xmlns:p15="http://schemas.microsoft.com/office/powerpoint/2012/main" userId="4226426a9bf57b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14CFE04-B6EC-45E0-0804-84414C080185}">
  <a:tblStyle styleId="{514CFE04-B6EC-45E0-0804-84414C080185}" styleName="Mittlere Formatvorlage 2 - Akz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071" autoAdjust="0"/>
  </p:normalViewPr>
  <p:slideViewPr>
    <p:cSldViewPr>
      <p:cViewPr varScale="1">
        <p:scale>
          <a:sx n="112" d="100"/>
          <a:sy n="112" d="100"/>
        </p:scale>
        <p:origin x="123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4292600" cy="344488"/>
          </a:xfrm>
          <a:prstGeom prst="rect">
            <a:avLst/>
          </a:prstGeom>
        </p:spPr>
        <p:txBody>
          <a:bodyPr vert="horz" lIns="91440" tIns="45720" rIns="91440" bIns="45720" rtlCol="0"/>
          <a:lstStyle>
            <a:lvl1pPr algn="l">
              <a:defRPr sz="1200"/>
            </a:lvl1pPr>
          </a:lstStyle>
          <a:p>
            <a:pPr>
              <a:defRPr/>
            </a:pPr>
            <a:endParaRPr lang="en-US"/>
          </a:p>
        </p:txBody>
      </p:sp>
      <p:sp>
        <p:nvSpPr>
          <p:cNvPr id="3" name="Datumsplatzhalter 2"/>
          <p:cNvSpPr>
            <a:spLocks noGrp="1"/>
          </p:cNvSpPr>
          <p:nvPr>
            <p:ph type="dt" idx="1"/>
          </p:nvPr>
        </p:nvSpPr>
        <p:spPr bwMode="auto">
          <a:xfrm>
            <a:off x="5611813" y="0"/>
            <a:ext cx="4292600" cy="344488"/>
          </a:xfrm>
          <a:prstGeom prst="rect">
            <a:avLst/>
          </a:prstGeom>
        </p:spPr>
        <p:txBody>
          <a:bodyPr vert="horz" lIns="91440" tIns="45720" rIns="91440" bIns="45720" rtlCol="0"/>
          <a:lstStyle>
            <a:lvl1pPr algn="r">
              <a:defRPr sz="1200"/>
            </a:lvl1pPr>
          </a:lstStyle>
          <a:p>
            <a:pPr>
              <a:defRPr/>
            </a:pPr>
            <a:fld id="{727A5270-F158-46F4-9BDB-589091CE135F}" type="datetimeFigureOut">
              <a:rPr lang="en-US"/>
              <a:t>8/7/2023</a:t>
            </a:fld>
            <a:endParaRPr lang="en-US"/>
          </a:p>
        </p:txBody>
      </p:sp>
      <p:sp>
        <p:nvSpPr>
          <p:cNvPr id="4" name="Folienbildplatzhalter 3"/>
          <p:cNvSpPr>
            <a:spLocks noGrp="1" noRot="1" noChangeAspect="1"/>
          </p:cNvSpPr>
          <p:nvPr>
            <p:ph type="sldImg" idx="2"/>
          </p:nvPr>
        </p:nvSpPr>
        <p:spPr bwMode="auto">
          <a:xfrm>
            <a:off x="3281363" y="857250"/>
            <a:ext cx="3343275" cy="2314575"/>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5" name="Notizenplatzhalter 4"/>
          <p:cNvSpPr>
            <a:spLocks noGrp="1"/>
          </p:cNvSpPr>
          <p:nvPr>
            <p:ph type="body" sz="quarter" idx="3"/>
          </p:nvPr>
        </p:nvSpPr>
        <p:spPr bwMode="auto">
          <a:xfrm>
            <a:off x="990600" y="3300413"/>
            <a:ext cx="7924800" cy="2700336"/>
          </a:xfrm>
          <a:prstGeom prst="rect">
            <a:avLst/>
          </a:prstGeom>
        </p:spPr>
        <p:txBody>
          <a:bodyPr vert="horz" lIns="91440" tIns="45720" rIns="91440" bIns="45720" rtlCol="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6" name="Fußzeilenplatzhalter 5"/>
          <p:cNvSpPr>
            <a:spLocks noGrp="1"/>
          </p:cNvSpPr>
          <p:nvPr>
            <p:ph type="ftr" sz="quarter" idx="4"/>
          </p:nvPr>
        </p:nvSpPr>
        <p:spPr bwMode="auto">
          <a:xfrm>
            <a:off x="0" y="6513513"/>
            <a:ext cx="4292600" cy="344487"/>
          </a:xfrm>
          <a:prstGeom prst="rect">
            <a:avLst/>
          </a:prstGeom>
        </p:spPr>
        <p:txBody>
          <a:bodyPr vert="horz" lIns="91440" tIns="45720" rIns="91440" bIns="45720" rtlCol="0" anchor="b"/>
          <a:lstStyle>
            <a:lvl1pPr algn="l">
              <a:defRPr sz="1200"/>
            </a:lvl1pPr>
          </a:lstStyle>
          <a:p>
            <a:pPr>
              <a:defRPr/>
            </a:pPr>
            <a:endParaRPr lang="en-US"/>
          </a:p>
        </p:txBody>
      </p:sp>
      <p:sp>
        <p:nvSpPr>
          <p:cNvPr id="7" name="Foliennummernplatzhalter 6"/>
          <p:cNvSpPr>
            <a:spLocks noGrp="1"/>
          </p:cNvSpPr>
          <p:nvPr>
            <p:ph type="sldNum" sz="quarter" idx="5"/>
          </p:nvPr>
        </p:nvSpPr>
        <p:spPr bwMode="auto">
          <a:xfrm>
            <a:off x="5611813" y="6513513"/>
            <a:ext cx="4292600" cy="344487"/>
          </a:xfrm>
          <a:prstGeom prst="rect">
            <a:avLst/>
          </a:prstGeom>
        </p:spPr>
        <p:txBody>
          <a:bodyPr vert="horz" lIns="91440" tIns="45720" rIns="91440" bIns="45720" rtlCol="0" anchor="b"/>
          <a:lstStyle>
            <a:lvl1pPr algn="r">
              <a:defRPr sz="1200"/>
            </a:lvl1pPr>
          </a:lstStyle>
          <a:p>
            <a:pPr>
              <a:defRPr/>
            </a:pPr>
            <a:fld id="{DDF7C4F0-D7E7-4534-84C2-E48B349CBFED}" type="slidenum">
              <a:rPr lang="en-US"/>
              <a:t>‹Nr.›</a:t>
            </a:fld>
            <a:endParaRPr lang="en-US"/>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de-DE" sz="1200" b="0" i="0" u="none" strike="noStrike" cap="none" spc="0" dirty="0" err="1">
                <a:solidFill>
                  <a:schemeClr val="tx1"/>
                </a:solidFill>
                <a:latin typeface="+mn-lt"/>
                <a:ea typeface="+mn-ea"/>
                <a:cs typeface="+mn-cs"/>
              </a:rPr>
              <a:t>Distinct</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information</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about</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covariance</a:t>
            </a:r>
            <a:r>
              <a:rPr lang="de-DE" sz="1200" b="0" i="0" u="none" strike="noStrike" cap="none" spc="0" dirty="0">
                <a:solidFill>
                  <a:schemeClr val="tx1"/>
                </a:solidFill>
                <a:latin typeface="+mn-lt"/>
                <a:ea typeface="+mn-ea"/>
                <a:cs typeface="+mn-cs"/>
              </a:rPr>
              <a:t> and </a:t>
            </a:r>
            <a:r>
              <a:rPr lang="de-DE" sz="1200" b="0" i="0" u="none" strike="noStrike" cap="none" spc="0" dirty="0" err="1">
                <a:solidFill>
                  <a:schemeClr val="tx1"/>
                </a:solidFill>
                <a:latin typeface="+mn-lt"/>
                <a:ea typeface="+mn-ea"/>
                <a:cs typeface="+mn-cs"/>
              </a:rPr>
              <a:t>overlap</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between</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phenotypes</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are</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obtained</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from</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phenotypic</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correlations</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estimates</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of</a:t>
            </a:r>
            <a:r>
              <a:rPr lang="de-DE" sz="1200" b="0" i="0" u="none" strike="noStrike" cap="none" spc="0" dirty="0">
                <a:solidFill>
                  <a:schemeClr val="tx1"/>
                </a:solidFill>
                <a:latin typeface="+mn-lt"/>
                <a:ea typeface="+mn-ea"/>
                <a:cs typeface="+mn-cs"/>
              </a:rPr>
              <a:t> bivariate </a:t>
            </a:r>
            <a:r>
              <a:rPr lang="de-DE" sz="1200" b="0" i="0" u="none" strike="noStrike" cap="none" spc="0" dirty="0" err="1">
                <a:solidFill>
                  <a:schemeClr val="tx1"/>
                </a:solidFill>
                <a:latin typeface="+mn-lt"/>
                <a:ea typeface="+mn-ea"/>
                <a:cs typeface="+mn-cs"/>
              </a:rPr>
              <a:t>heritability</a:t>
            </a:r>
            <a:r>
              <a:rPr lang="de-DE" sz="1200" b="0" i="0" u="none" strike="noStrike" cap="none" spc="0" dirty="0">
                <a:solidFill>
                  <a:schemeClr val="tx1"/>
                </a:solidFill>
                <a:latin typeface="+mn-lt"/>
                <a:ea typeface="+mn-ea"/>
                <a:cs typeface="+mn-cs"/>
              </a:rPr>
              <a:t>, and </a:t>
            </a:r>
            <a:r>
              <a:rPr lang="de-DE" sz="1200" b="0" i="0" u="none" strike="noStrike" cap="none" spc="0" dirty="0" err="1">
                <a:solidFill>
                  <a:schemeClr val="tx1"/>
                </a:solidFill>
                <a:latin typeface="+mn-lt"/>
                <a:ea typeface="+mn-ea"/>
                <a:cs typeface="+mn-cs"/>
              </a:rPr>
              <a:t>genetic</a:t>
            </a:r>
            <a:r>
              <a:rPr lang="de-DE" sz="1200" b="0" i="0" u="none" strike="noStrike" cap="none" spc="0" dirty="0">
                <a:solidFill>
                  <a:schemeClr val="tx1"/>
                </a:solidFill>
                <a:latin typeface="+mn-lt"/>
                <a:ea typeface="+mn-ea"/>
                <a:cs typeface="+mn-cs"/>
              </a:rPr>
              <a:t> and environmental </a:t>
            </a:r>
            <a:r>
              <a:rPr lang="de-DE" sz="1200" b="0" i="0" u="none" strike="noStrike" cap="none" spc="0" dirty="0" err="1">
                <a:solidFill>
                  <a:schemeClr val="tx1"/>
                </a:solidFill>
                <a:latin typeface="+mn-lt"/>
                <a:ea typeface="+mn-ea"/>
                <a:cs typeface="+mn-cs"/>
              </a:rPr>
              <a:t>correlations</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resulting</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from</a:t>
            </a:r>
            <a:r>
              <a:rPr lang="de-DE" sz="1200" b="0" i="0" u="none" strike="noStrike" cap="none" spc="0" dirty="0">
                <a:solidFill>
                  <a:schemeClr val="tx1"/>
                </a:solidFill>
                <a:latin typeface="+mn-lt"/>
                <a:ea typeface="+mn-ea"/>
                <a:cs typeface="+mn-cs"/>
              </a:rPr>
              <a:t> bivariate </a:t>
            </a:r>
            <a:r>
              <a:rPr lang="de-DE" sz="1200" b="0" i="0" u="none" strike="noStrike" cap="none" spc="0" dirty="0" err="1">
                <a:solidFill>
                  <a:schemeClr val="tx1"/>
                </a:solidFill>
                <a:latin typeface="+mn-lt"/>
                <a:ea typeface="+mn-ea"/>
                <a:cs typeface="+mn-cs"/>
              </a:rPr>
              <a:t>twin</a:t>
            </a:r>
            <a:r>
              <a:rPr lang="de-DE" sz="1200" b="0" i="0" u="none" strike="noStrike" cap="none" spc="0" dirty="0">
                <a:solidFill>
                  <a:schemeClr val="tx1"/>
                </a:solidFill>
                <a:latin typeface="+mn-lt"/>
                <a:ea typeface="+mn-ea"/>
                <a:cs typeface="+mn-cs"/>
              </a:rPr>
              <a:t> </a:t>
            </a:r>
            <a:r>
              <a:rPr lang="de-DE" sz="1200" b="0" i="0" u="none" strike="noStrike" cap="none" spc="0" dirty="0" err="1">
                <a:solidFill>
                  <a:schemeClr val="tx1"/>
                </a:solidFill>
                <a:latin typeface="+mn-lt"/>
                <a:ea typeface="+mn-ea"/>
                <a:cs typeface="+mn-cs"/>
              </a:rPr>
              <a:t>models</a:t>
            </a:r>
            <a:r>
              <a:rPr lang="de-DE" sz="1200" b="0" i="0" u="none" strike="noStrike" cap="none" spc="0" dirty="0">
                <a:solidFill>
                  <a:schemeClr val="tx1"/>
                </a:solidFill>
                <a:latin typeface="+mn-lt"/>
                <a:ea typeface="+mn-ea"/>
                <a:cs typeface="+mn-cs"/>
              </a:rPr>
              <a:t> (de Vries et al. 2021)</a:t>
            </a:r>
            <a:endParaRPr sz="1200" dirty="0"/>
          </a:p>
          <a:p>
            <a:pPr>
              <a:defRPr/>
            </a:pPr>
            <a:endParaRPr sz="1200" dirty="0"/>
          </a:p>
        </p:txBody>
      </p:sp>
      <p:sp>
        <p:nvSpPr>
          <p:cNvPr id="4" name="Slide Number Placeholder 3"/>
          <p:cNvSpPr>
            <a:spLocks noGrp="1"/>
          </p:cNvSpPr>
          <p:nvPr>
            <p:ph type="sldNum" sz="quarter" idx="10"/>
          </p:nvPr>
        </p:nvSpPr>
        <p:spPr bwMode="auto"/>
        <p:txBody>
          <a:bodyPr/>
          <a:lstStyle/>
          <a:p>
            <a:pPr>
              <a:defRPr/>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No contradiction with common non-shared environmental factors</a:t>
            </a:r>
          </a:p>
          <a:p>
            <a:pPr marL="171450" indent="-171450">
              <a:buFontTx/>
              <a:buChar char="-"/>
              <a:defRPr/>
            </a:pPr>
            <a:r>
              <a:rPr lang="de-DE"/>
              <a:t>Common with respect to the variables</a:t>
            </a:r>
            <a:endParaRPr/>
          </a:p>
          <a:p>
            <a:pPr marL="171450" indent="-171450">
              <a:buFontTx/>
              <a:buChar char="-"/>
              <a:defRPr/>
            </a:pPr>
            <a:r>
              <a:rPr lang="de-DE"/>
              <a:t>Shared with respect to the two twins</a:t>
            </a:r>
            <a:endParaRPr lang="en-US"/>
          </a:p>
        </p:txBody>
      </p:sp>
      <p:sp>
        <p:nvSpPr>
          <p:cNvPr id="4" name="Foliennummernplatzhalter 3"/>
          <p:cNvSpPr>
            <a:spLocks noGrp="1"/>
          </p:cNvSpPr>
          <p:nvPr>
            <p:ph type="sldNum" sz="quarter" idx="5"/>
          </p:nvPr>
        </p:nvSpPr>
        <p:spPr bwMode="auto"/>
        <p:txBody>
          <a:bodyPr/>
          <a:lstStyle/>
          <a:p>
            <a:pPr>
              <a:defRPr/>
            </a:pPr>
            <a:fld id="{DDF7C4F0-D7E7-4534-84C2-E48B349CBFED}" type="slidenum">
              <a:rPr lang="en-US"/>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78085450" name="Folienbildplatzhalter 1"/>
          <p:cNvSpPr>
            <a:spLocks noGrp="1" noRot="1" noChangeAspect="1"/>
          </p:cNvSpPr>
          <p:nvPr>
            <p:ph type="sldImg"/>
          </p:nvPr>
        </p:nvSpPr>
        <p:spPr bwMode="auto"/>
      </p:sp>
      <p:sp>
        <p:nvSpPr>
          <p:cNvPr id="402975251" name="Notizenplatzhalter 2"/>
          <p:cNvSpPr>
            <a:spLocks noGrp="1"/>
          </p:cNvSpPr>
          <p:nvPr>
            <p:ph type="body" idx="1"/>
          </p:nvPr>
        </p:nvSpPr>
        <p:spPr bwMode="auto"/>
        <p:txBody>
          <a:bodyPr/>
          <a:lstStyle/>
          <a:p>
            <a:pPr>
              <a:defRPr/>
            </a:pPr>
            <a:r>
              <a:rPr lang="de-DE"/>
              <a:t>No contradiction with common non-shared environmental factors</a:t>
            </a:r>
          </a:p>
          <a:p>
            <a:pPr marL="171450" indent="-171450">
              <a:buFontTx/>
              <a:buChar char="-"/>
              <a:defRPr/>
            </a:pPr>
            <a:r>
              <a:rPr lang="de-DE"/>
              <a:t>Common with respect to the variables</a:t>
            </a:r>
            <a:endParaRPr/>
          </a:p>
          <a:p>
            <a:pPr marL="171450" indent="-171450">
              <a:buFontTx/>
              <a:buChar char="-"/>
              <a:defRPr/>
            </a:pPr>
            <a:r>
              <a:rPr lang="de-DE"/>
              <a:t>Shared with respect to the two twins</a:t>
            </a:r>
            <a:endParaRPr lang="en-US"/>
          </a:p>
        </p:txBody>
      </p:sp>
      <p:sp>
        <p:nvSpPr>
          <p:cNvPr id="159608514" name="Foliennummernplatzhalter 3"/>
          <p:cNvSpPr>
            <a:spLocks noGrp="1"/>
          </p:cNvSpPr>
          <p:nvPr>
            <p:ph type="sldNum" sz="quarter" idx="5"/>
          </p:nvPr>
        </p:nvSpPr>
        <p:spPr bwMode="auto"/>
        <p:txBody>
          <a:bodyPr/>
          <a:lstStyle/>
          <a:p>
            <a:pPr>
              <a:defRPr/>
            </a:pPr>
            <a:fld id="{E92C407F-1F0A-4884-FBB3-2ECA32D45D5D}" type="slidenum">
              <a:rPr lang="en-US"/>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No contradiction with common non-shared environmental factors</a:t>
            </a:r>
          </a:p>
          <a:p>
            <a:pPr marL="171450" indent="-171450">
              <a:buFontTx/>
              <a:buChar char="-"/>
              <a:defRPr/>
            </a:pPr>
            <a:r>
              <a:rPr lang="de-DE"/>
              <a:t>Common with respect to the variables</a:t>
            </a:r>
            <a:endParaRPr/>
          </a:p>
          <a:p>
            <a:pPr marL="171450" indent="-171450">
              <a:buFontTx/>
              <a:buChar char="-"/>
              <a:defRPr/>
            </a:pPr>
            <a:r>
              <a:rPr lang="de-DE"/>
              <a:t>Shared with respect to the two twins</a:t>
            </a:r>
            <a:endParaRPr lang="en-US"/>
          </a:p>
        </p:txBody>
      </p:sp>
      <p:sp>
        <p:nvSpPr>
          <p:cNvPr id="4" name="Foliennummernplatzhalter 3"/>
          <p:cNvSpPr>
            <a:spLocks noGrp="1"/>
          </p:cNvSpPr>
          <p:nvPr>
            <p:ph type="sldNum" sz="quarter" idx="5"/>
          </p:nvPr>
        </p:nvSpPr>
        <p:spPr bwMode="auto"/>
        <p:txBody>
          <a:bodyPr/>
          <a:lstStyle/>
          <a:p>
            <a:pPr>
              <a:defRPr/>
            </a:pPr>
            <a:fld id="{DDF7C4F0-D7E7-4534-84C2-E48B349CBFED}" type="slidenum">
              <a:rPr lang="en-US"/>
              <a:t>10</a:t>
            </a:fld>
            <a:endParaRPr lang="en-US"/>
          </a:p>
        </p:txBody>
      </p:sp>
    </p:spTree>
    <p:extLst>
      <p:ext uri="{BB962C8B-B14F-4D97-AF65-F5344CB8AC3E}">
        <p14:creationId xmlns:p14="http://schemas.microsoft.com/office/powerpoint/2010/main" val="3086548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No contradiction with common non-shared environmental factors</a:t>
            </a:r>
          </a:p>
          <a:p>
            <a:pPr marL="171450" indent="-171450">
              <a:buFontTx/>
              <a:buChar char="-"/>
              <a:defRPr/>
            </a:pPr>
            <a:r>
              <a:rPr lang="de-DE"/>
              <a:t>Common with respect to the variables</a:t>
            </a:r>
            <a:endParaRPr/>
          </a:p>
          <a:p>
            <a:pPr marL="171450" indent="-171450">
              <a:buFontTx/>
              <a:buChar char="-"/>
              <a:defRPr/>
            </a:pPr>
            <a:r>
              <a:rPr lang="de-DE"/>
              <a:t>Shared with respect to the two twins</a:t>
            </a:r>
            <a:endParaRPr lang="en-US"/>
          </a:p>
        </p:txBody>
      </p:sp>
      <p:sp>
        <p:nvSpPr>
          <p:cNvPr id="4" name="Foliennummernplatzhalter 3"/>
          <p:cNvSpPr>
            <a:spLocks noGrp="1"/>
          </p:cNvSpPr>
          <p:nvPr>
            <p:ph type="sldNum" sz="quarter" idx="5"/>
          </p:nvPr>
        </p:nvSpPr>
        <p:spPr bwMode="auto"/>
        <p:txBody>
          <a:bodyPr/>
          <a:lstStyle/>
          <a:p>
            <a:pPr>
              <a:defRPr/>
            </a:pPr>
            <a:fld id="{DDF7C4F0-D7E7-4534-84C2-E48B349CBFED}" type="slidenum">
              <a:rPr lang="en-US"/>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31305340" name="Slide Image Placeholder 1"/>
          <p:cNvSpPr>
            <a:spLocks noGrp="1" noRot="1" noChangeAspect="1"/>
          </p:cNvSpPr>
          <p:nvPr>
            <p:ph type="sldImg"/>
          </p:nvPr>
        </p:nvSpPr>
        <p:spPr bwMode="auto"/>
      </p:sp>
      <p:sp>
        <p:nvSpPr>
          <p:cNvPr id="760917493" name="Notes Placeholder 2"/>
          <p:cNvSpPr>
            <a:spLocks noGrp="1"/>
          </p:cNvSpPr>
          <p:nvPr>
            <p:ph type="body" idx="1"/>
          </p:nvPr>
        </p:nvSpPr>
        <p:spPr bwMode="auto"/>
        <p:txBody>
          <a:bodyPr/>
          <a:lstStyle/>
          <a:p>
            <a:pPr marL="217793" indent="-217793">
              <a:buFont typeface="Arial"/>
              <a:buChar char="–"/>
              <a:defRPr/>
            </a:pPr>
            <a:r>
              <a:rPr lang="de-DE" sz="1200" b="0" i="0" u="none" strike="noStrike" cap="none" spc="0">
                <a:solidFill>
                  <a:schemeClr val="tx1"/>
                </a:solidFill>
                <a:latin typeface="+mn-lt"/>
                <a:ea typeface="+mn-ea"/>
                <a:cs typeface="+mn-cs"/>
              </a:rPr>
              <a:t>Both seems plausible, but we don‘t know until we include phenotypic effects into the ACE models.</a:t>
            </a:r>
            <a:endParaRPr/>
          </a:p>
        </p:txBody>
      </p:sp>
      <p:sp>
        <p:nvSpPr>
          <p:cNvPr id="1141578334" name="Slide Number Placeholder 3"/>
          <p:cNvSpPr>
            <a:spLocks noGrp="1"/>
          </p:cNvSpPr>
          <p:nvPr>
            <p:ph type="sldNum" sz="quarter" idx="10"/>
          </p:nvPr>
        </p:nvSpPr>
        <p:spPr bwMode="auto"/>
        <p:txBody>
          <a:bodyPr/>
          <a:lstStyle/>
          <a:p>
            <a:pPr>
              <a:defRPr/>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a:t>No contradiction with common non-shared environmental factors</a:t>
            </a:r>
          </a:p>
          <a:p>
            <a:pPr marL="171450" indent="-171450">
              <a:buFontTx/>
              <a:buChar char="-"/>
              <a:defRPr/>
            </a:pPr>
            <a:r>
              <a:rPr lang="de-DE"/>
              <a:t>Common with respect to the variables</a:t>
            </a:r>
            <a:endParaRPr/>
          </a:p>
          <a:p>
            <a:pPr marL="171450" indent="-171450">
              <a:buFontTx/>
              <a:buChar char="-"/>
              <a:defRPr/>
            </a:pPr>
            <a:r>
              <a:rPr lang="de-DE"/>
              <a:t>Shared with respect to the two twins</a:t>
            </a:r>
            <a:endParaRPr lang="en-US"/>
          </a:p>
        </p:txBody>
      </p:sp>
      <p:sp>
        <p:nvSpPr>
          <p:cNvPr id="4" name="Foliennummernplatzhalter 3"/>
          <p:cNvSpPr>
            <a:spLocks noGrp="1"/>
          </p:cNvSpPr>
          <p:nvPr>
            <p:ph type="sldNum" sz="quarter" idx="5"/>
          </p:nvPr>
        </p:nvSpPr>
        <p:spPr bwMode="auto"/>
        <p:txBody>
          <a:bodyPr/>
          <a:lstStyle/>
          <a:p>
            <a:pPr>
              <a:defRPr/>
            </a:pPr>
            <a:fld id="{DDF7C4F0-D7E7-4534-84C2-E48B349CBFED}" type="slidenum">
              <a:rPr lang="en-US"/>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42950" y="2130428"/>
            <a:ext cx="8420100" cy="1470025"/>
          </a:xfrm>
        </p:spPr>
        <p:txBody>
          <a:bodyPr/>
          <a:lstStyle/>
          <a:p>
            <a:pPr>
              <a:defRPr/>
            </a:pPr>
            <a:r>
              <a:rPr lang="de-DE"/>
              <a:t>Titelmasterformat durch Klicken bearbeiten</a:t>
            </a:r>
            <a:endParaRPr/>
          </a:p>
        </p:txBody>
      </p:sp>
      <p:sp>
        <p:nvSpPr>
          <p:cNvPr id="5" name="Untertitel 2"/>
          <p:cNvSpPr>
            <a:spLocks noGrp="1"/>
          </p:cNvSpPr>
          <p:nvPr>
            <p:ph type="subTitle" idx="1"/>
          </p:nvPr>
        </p:nvSpPr>
        <p:spPr bwMode="auto">
          <a:xfrm>
            <a:off x="1485900" y="3886200"/>
            <a:ext cx="6934200" cy="17525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Formatvorlage des Untertitelmasters durch Klicken bearbeiten</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endParaRPr lang="de-DE"/>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Inhaltsplatzhalter 2"/>
          <p:cNvSpPr>
            <a:spLocks noGrp="1"/>
          </p:cNvSpPr>
          <p:nvPr>
            <p:ph idx="1"/>
          </p:nvPr>
        </p:nvSpPr>
        <p:spPr bwMode="auto"/>
        <p:txBody>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r>
              <a:rPr lang="it-IT"/>
              <a:t>TwinLife workshop on behavioral genetics </a:t>
            </a:r>
            <a:r>
              <a:rPr lang="en-US" sz="1200">
                <a:solidFill>
                  <a:schemeClr val="bg1">
                    <a:lumMod val="50000"/>
                  </a:schemeClr>
                </a:solidFill>
              </a:rPr>
              <a:t>August 18</a:t>
            </a:r>
            <a:r>
              <a:rPr lang="en-US" sz="1200" baseline="30000">
                <a:solidFill>
                  <a:schemeClr val="bg1">
                    <a:lumMod val="50000"/>
                  </a:schemeClr>
                </a:solidFill>
              </a:rPr>
              <a:t>th</a:t>
            </a:r>
            <a:r>
              <a:rPr lang="en-US" sz="1200">
                <a:solidFill>
                  <a:schemeClr val="bg1">
                    <a:lumMod val="50000"/>
                  </a:schemeClr>
                </a:solidFill>
              </a:rPr>
              <a:t> and 19</a:t>
            </a:r>
            <a:r>
              <a:rPr lang="en-US" sz="1200" baseline="30000">
                <a:solidFill>
                  <a:schemeClr val="bg1">
                    <a:lumMod val="50000"/>
                  </a:schemeClr>
                </a:solidFill>
              </a:rPr>
              <a:t>th</a:t>
            </a:r>
            <a:r>
              <a:rPr lang="en-US" sz="1200">
                <a:solidFill>
                  <a:schemeClr val="bg1">
                    <a:lumMod val="50000"/>
                  </a:schemeClr>
                </a:solidFill>
              </a:rPr>
              <a:t>, 2021</a:t>
            </a:r>
            <a:endParaRPr/>
          </a:p>
        </p:txBody>
      </p:sp>
      <p:sp>
        <p:nvSpPr>
          <p:cNvPr id="8" name="Foliennummernplatzhalter 5"/>
          <p:cNvSpPr>
            <a:spLocks noGrp="1"/>
          </p:cNvSpPr>
          <p:nvPr>
            <p:ph type="sldNum" sz="quarter" idx="12"/>
          </p:nvPr>
        </p:nvSpPr>
        <p:spPr bwMode="auto"/>
        <p:txBody>
          <a:bodyPr/>
          <a:lstStyle/>
          <a:p>
            <a:pPr>
              <a:defRPr/>
            </a:pPr>
            <a:fld id="{F26D89EF-3C3A-4E06-893E-1B74ABA00C59}" type="slidenum">
              <a:rPr lang="de-DE"/>
              <a:t>‹Nr.›</a:t>
            </a:fld>
            <a:endParaRPr lang="de-DE"/>
          </a:p>
        </p:txBody>
      </p:sp>
      <p:sp>
        <p:nvSpPr>
          <p:cNvPr id="9" name="Rechteck 6"/>
          <p:cNvSpPr/>
          <p:nvPr userDrawn="1"/>
        </p:nvSpPr>
        <p:spPr bwMode="auto">
          <a:xfrm>
            <a:off x="177391" y="157836"/>
            <a:ext cx="9555000" cy="6588000"/>
          </a:xfrm>
          <a:prstGeom prst="rect">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cxnSp>
        <p:nvCxnSpPr>
          <p:cNvPr id="10" name="Gerade Verbindung 7"/>
          <p:cNvCxnSpPr>
            <a:cxnSpLocks/>
          </p:cNvCxnSpPr>
          <p:nvPr userDrawn="1"/>
        </p:nvCxnSpPr>
        <p:spPr bwMode="auto">
          <a:xfrm>
            <a:off x="350490" y="1412776"/>
            <a:ext cx="9205023" cy="0"/>
          </a:xfrm>
          <a:prstGeom prst="line">
            <a:avLst/>
          </a:prstGeom>
          <a:ln w="57150" cmpd="dbl">
            <a:noFill/>
          </a:ln>
        </p:spPr>
        <p:style>
          <a:lnRef idx="1">
            <a:schemeClr val="accent1"/>
          </a:lnRef>
          <a:fillRef idx="0">
            <a:schemeClr val="accent1"/>
          </a:fillRef>
          <a:effectRef idx="0">
            <a:schemeClr val="accent1"/>
          </a:effectRef>
          <a:fontRef idx="minor">
            <a:schemeClr val="tx1"/>
          </a:fontRef>
        </p:style>
      </p:cxnSp>
      <p:pic>
        <p:nvPicPr>
          <p:cNvPr id="11" name="Bild 10" descr="logo.png"/>
          <p:cNvPicPr>
            <a:picLocks noChangeAspect="1"/>
          </p:cNvPicPr>
          <p:nvPr userDrawn="1"/>
        </p:nvPicPr>
        <p:blipFill>
          <a:blip r:embed="rId2"/>
          <a:stretch/>
        </p:blipFill>
        <p:spPr bwMode="auto">
          <a:xfrm>
            <a:off x="200472" y="6157305"/>
            <a:ext cx="1329883" cy="54559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82506" y="4406903"/>
            <a:ext cx="8420100" cy="1362075"/>
          </a:xfrm>
        </p:spPr>
        <p:txBody>
          <a:bodyPr anchor="t"/>
          <a:lstStyle>
            <a:lvl1pPr algn="l">
              <a:defRPr sz="4000" b="1" cap="all"/>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Textmasterformate durch Klicken bearbeiten</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endParaRPr lang="de-DE"/>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Inhaltsplatzhalter 2"/>
          <p:cNvSpPr>
            <a:spLocks noGrp="1"/>
          </p:cNvSpPr>
          <p:nvPr>
            <p:ph sz="half" idx="1"/>
          </p:nvPr>
        </p:nvSpPr>
        <p:spPr bwMode="auto">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Inhaltsplatzhalter 3"/>
          <p:cNvSpPr>
            <a:spLocks noGrp="1"/>
          </p:cNvSpPr>
          <p:nvPr>
            <p:ph sz="half" idx="2"/>
          </p:nvPr>
        </p:nvSpPr>
        <p:spPr bwMode="auto">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Datumsplatzhalter 4"/>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8" name="Fußzeilenplatzhalter 5"/>
          <p:cNvSpPr>
            <a:spLocks noGrp="1"/>
          </p:cNvSpPr>
          <p:nvPr>
            <p:ph type="ftr" sz="quarter" idx="11"/>
          </p:nvPr>
        </p:nvSpPr>
        <p:spPr bwMode="auto"/>
        <p:txBody>
          <a:bodyPr/>
          <a:lstStyle/>
          <a:p>
            <a:pPr>
              <a:defRPr/>
            </a:pPr>
            <a:endParaRPr lang="de-DE"/>
          </a:p>
        </p:txBody>
      </p:sp>
      <p:sp>
        <p:nvSpPr>
          <p:cNvPr id="9" name="Foliennummernplatzhalter 6"/>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Textmasterformate durch Klicken bearbeiten</a:t>
            </a:r>
            <a:endParaRPr/>
          </a:p>
        </p:txBody>
      </p:sp>
      <p:sp>
        <p:nvSpPr>
          <p:cNvPr id="6" name="Inhaltsplatzhalter 3"/>
          <p:cNvSpPr>
            <a:spLocks noGrp="1"/>
          </p:cNvSpPr>
          <p:nvPr>
            <p:ph sz="half" idx="2"/>
          </p:nvPr>
        </p:nvSpPr>
        <p:spPr bwMode="auto">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Textplatzhalter 4"/>
          <p:cNvSpPr>
            <a:spLocks noGrp="1"/>
          </p:cNvSpPr>
          <p:nvPr>
            <p:ph type="body" sz="quarter" idx="3"/>
          </p:nvPr>
        </p:nvSpPr>
        <p:spPr bwMode="auto">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Textmasterformate durch Klicken bearbeiten</a:t>
            </a:r>
            <a:endParaRPr/>
          </a:p>
        </p:txBody>
      </p:sp>
      <p:sp>
        <p:nvSpPr>
          <p:cNvPr id="8" name="Inhaltsplatzhalter 5"/>
          <p:cNvSpPr>
            <a:spLocks noGrp="1"/>
          </p:cNvSpPr>
          <p:nvPr>
            <p:ph sz="quarter" idx="4"/>
          </p:nvPr>
        </p:nvSpPr>
        <p:spPr bwMode="auto">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9" name="Datumsplatzhalter 6"/>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10" name="Fußzeilenplatzhalter 7"/>
          <p:cNvSpPr>
            <a:spLocks noGrp="1"/>
          </p:cNvSpPr>
          <p:nvPr>
            <p:ph type="ftr" sz="quarter" idx="11"/>
          </p:nvPr>
        </p:nvSpPr>
        <p:spPr bwMode="auto"/>
        <p:txBody>
          <a:bodyPr/>
          <a:lstStyle/>
          <a:p>
            <a:pPr>
              <a:defRPr/>
            </a:pPr>
            <a:endParaRPr lang="de-DE"/>
          </a:p>
        </p:txBody>
      </p:sp>
      <p:sp>
        <p:nvSpPr>
          <p:cNvPr id="11" name="Foliennummernplatzhalter 8"/>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Datumsplatzhalter 2"/>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6" name="Fußzeilenplatzhalter 3"/>
          <p:cNvSpPr>
            <a:spLocks noGrp="1"/>
          </p:cNvSpPr>
          <p:nvPr>
            <p:ph type="ftr" sz="quarter" idx="11"/>
          </p:nvPr>
        </p:nvSpPr>
        <p:spPr bwMode="auto"/>
        <p:txBody>
          <a:bodyPr/>
          <a:lstStyle/>
          <a:p>
            <a:pPr>
              <a:defRPr/>
            </a:pPr>
            <a:endParaRPr lang="de-DE"/>
          </a:p>
        </p:txBody>
      </p:sp>
      <p:sp>
        <p:nvSpPr>
          <p:cNvPr id="7" name="Foliennummernplatzhalter 4"/>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5" name="Fußzeilenplatzhalter 2"/>
          <p:cNvSpPr>
            <a:spLocks noGrp="1"/>
          </p:cNvSpPr>
          <p:nvPr>
            <p:ph type="ftr" sz="quarter" idx="11"/>
          </p:nvPr>
        </p:nvSpPr>
        <p:spPr bwMode="auto"/>
        <p:txBody>
          <a:bodyPr/>
          <a:lstStyle/>
          <a:p>
            <a:pPr>
              <a:defRPr/>
            </a:pPr>
            <a:endParaRPr lang="de-DE"/>
          </a:p>
        </p:txBody>
      </p:sp>
      <p:sp>
        <p:nvSpPr>
          <p:cNvPr id="6" name="Foliennummernplatzhalter 3"/>
          <p:cNvSpPr>
            <a:spLocks noGrp="1"/>
          </p:cNvSpPr>
          <p:nvPr>
            <p:ph type="sldNum" sz="quarter" idx="12"/>
          </p:nvPr>
        </p:nvSpPr>
        <p:spPr bwMode="auto"/>
        <p:txBody>
          <a:bodyPr/>
          <a:lstStyle/>
          <a:p>
            <a:pPr>
              <a:defRPr/>
            </a:pPr>
            <a:fld id="{715C9046-83AA-4383-A1C3-2E4CB316CADB}" type="slidenum">
              <a:rPr lang="de-DE"/>
              <a:t>‹Nr.›</a:t>
            </a:fld>
            <a:endParaRPr lang="de-DE"/>
          </a:p>
        </p:txBody>
      </p:sp>
      <p:sp>
        <p:nvSpPr>
          <p:cNvPr id="7" name="Foliennummernplatzhalter 5"/>
          <p:cNvSpPr txBox="1"/>
          <p:nvPr userDrawn="1"/>
        </p:nvSpPr>
        <p:spPr bwMode="auto">
          <a:xfrm>
            <a:off x="495114" y="6391977"/>
            <a:ext cx="2311399" cy="365125"/>
          </a:xfrm>
          <a:prstGeom prst="rect">
            <a:avLst/>
          </a:prstGeom>
        </p:spPr>
        <p:txBody>
          <a:bodyPr/>
          <a:lstStyle>
            <a:defPPr>
              <a:defRPr lang="de-DE"/>
            </a:defPPr>
            <a:lvl1pPr marL="0" algn="l" defTabSz="914400">
              <a:defRPr sz="1300">
                <a:solidFill>
                  <a:srgbClr val="AD1917"/>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F26D89EF-3C3A-4E06-893E-1B74ABA00C59}" type="slidenum">
              <a:rPr lang="de-DE"/>
              <a:t>‹Nr.›</a:t>
            </a:fld>
            <a:endParaRPr lang="de-DE"/>
          </a:p>
        </p:txBody>
      </p:sp>
      <p:pic>
        <p:nvPicPr>
          <p:cNvPr id="8" name="Bild 3" descr="logo.png"/>
          <p:cNvPicPr>
            <a:picLocks noChangeAspect="1"/>
          </p:cNvPicPr>
          <p:nvPr userDrawn="1"/>
        </p:nvPicPr>
        <p:blipFill>
          <a:blip r:embed="rId2"/>
          <a:stretch/>
        </p:blipFill>
        <p:spPr bwMode="auto">
          <a:xfrm>
            <a:off x="560512" y="6157305"/>
            <a:ext cx="1329883" cy="545593"/>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3050"/>
            <a:ext cx="3259006" cy="1162050"/>
          </a:xfrm>
        </p:spPr>
        <p:txBody>
          <a:bodyPr anchor="b"/>
          <a:lstStyle>
            <a:lvl1pPr algn="l">
              <a:defRPr sz="2000" b="1"/>
            </a:lvl1pPr>
          </a:lstStyle>
          <a:p>
            <a:pPr>
              <a:defRPr/>
            </a:pPr>
            <a:r>
              <a:rPr lang="de-DE"/>
              <a:t>Titelmasterformat durch Klicken bearbeiten</a:t>
            </a:r>
            <a:endParaRPr/>
          </a:p>
        </p:txBody>
      </p:sp>
      <p:sp>
        <p:nvSpPr>
          <p:cNvPr id="5" name="Inhaltsplatzhalter 2"/>
          <p:cNvSpPr>
            <a:spLocks noGrp="1"/>
          </p:cNvSpPr>
          <p:nvPr>
            <p:ph idx="1"/>
          </p:nvPr>
        </p:nvSpPr>
        <p:spPr bwMode="auto">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Textplatzhalter 3"/>
          <p:cNvSpPr>
            <a:spLocks noGrp="1"/>
          </p:cNvSpPr>
          <p:nvPr>
            <p:ph type="body" sz="half" idx="2"/>
          </p:nvPr>
        </p:nvSpPr>
        <p:spPr bwMode="auto">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Textmasterformate durch Klicken bearbeiten</a:t>
            </a:r>
            <a:endParaRPr/>
          </a:p>
        </p:txBody>
      </p:sp>
      <p:sp>
        <p:nvSpPr>
          <p:cNvPr id="7" name="Datumsplatzhalter 4"/>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8" name="Fußzeilenplatzhalter 5"/>
          <p:cNvSpPr>
            <a:spLocks noGrp="1"/>
          </p:cNvSpPr>
          <p:nvPr>
            <p:ph type="ftr" sz="quarter" idx="11"/>
          </p:nvPr>
        </p:nvSpPr>
        <p:spPr bwMode="auto"/>
        <p:txBody>
          <a:bodyPr/>
          <a:lstStyle/>
          <a:p>
            <a:pPr>
              <a:defRPr/>
            </a:pPr>
            <a:endParaRPr lang="de-DE"/>
          </a:p>
        </p:txBody>
      </p:sp>
      <p:sp>
        <p:nvSpPr>
          <p:cNvPr id="9" name="Foliennummernplatzhalter 6"/>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941645" y="4800600"/>
            <a:ext cx="5943600" cy="566738"/>
          </a:xfrm>
        </p:spPr>
        <p:txBody>
          <a:bodyPr anchor="b"/>
          <a:lstStyle>
            <a:lvl1pPr algn="l">
              <a:defRPr sz="2000" b="1"/>
            </a:lvl1pPr>
          </a:lstStyle>
          <a:p>
            <a:pPr>
              <a:defRPr/>
            </a:pPr>
            <a:r>
              <a:rPr lang="de-DE"/>
              <a:t>Titelmasterformat durch Klicken bearbeiten</a:t>
            </a:r>
            <a:endParaRPr/>
          </a:p>
        </p:txBody>
      </p:sp>
      <p:sp>
        <p:nvSpPr>
          <p:cNvPr id="5" name="Bildplatzhalter 2"/>
          <p:cNvSpPr>
            <a:spLocks noGrp="1"/>
          </p:cNvSpPr>
          <p:nvPr>
            <p:ph type="pic" idx="1"/>
          </p:nvPr>
        </p:nvSpPr>
        <p:spPr bwMode="auto">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Textmasterformate durch Klicken bearbeiten</a:t>
            </a:r>
            <a:endParaRPr/>
          </a:p>
        </p:txBody>
      </p:sp>
      <p:sp>
        <p:nvSpPr>
          <p:cNvPr id="7" name="Datumsplatzhalter 4"/>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8" name="Fußzeilenplatzhalter 5"/>
          <p:cNvSpPr>
            <a:spLocks noGrp="1"/>
          </p:cNvSpPr>
          <p:nvPr>
            <p:ph type="ftr" sz="quarter" idx="11"/>
          </p:nvPr>
        </p:nvSpPr>
        <p:spPr bwMode="auto"/>
        <p:txBody>
          <a:bodyPr/>
          <a:lstStyle/>
          <a:p>
            <a:pPr>
              <a:defRPr/>
            </a:pPr>
            <a:endParaRPr lang="de-DE"/>
          </a:p>
        </p:txBody>
      </p:sp>
      <p:sp>
        <p:nvSpPr>
          <p:cNvPr id="9" name="Foliennummernplatzhalter 6"/>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p:txBody>
          <a:bodyPr vert="eaVert"/>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endParaRPr lang="de-DE"/>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181850" y="274639"/>
            <a:ext cx="2228850" cy="5851525"/>
          </a:xfrm>
        </p:spPr>
        <p:txBody>
          <a:bodyPr vert="eaVert"/>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a:xfrm>
            <a:off x="495300" y="274639"/>
            <a:ext cx="6521450" cy="5851525"/>
          </a:xfrm>
        </p:spPr>
        <p:txBody>
          <a:bodyPr vert="eaVert"/>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endParaRPr lang="de-DE"/>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userDrawn="1">
  <p:cSld name="Benutzerdefiniertes Layout">
    <p:spTree>
      <p:nvGrpSpPr>
        <p:cNvPr id="1" name=""/>
        <p:cNvGrpSpPr/>
        <p:nvPr/>
      </p:nvGrpSpPr>
      <p:grpSpPr bwMode="auto">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1_Benutzerdefiniertes Layout">
    <p:spTree>
      <p:nvGrpSpPr>
        <p:cNvPr id="1" name=""/>
        <p:cNvGrpSpPr/>
        <p:nvPr/>
      </p:nvGrpSpPr>
      <p:grpSpPr bwMode="auto">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495300" y="274638"/>
            <a:ext cx="8915400" cy="1143000"/>
          </a:xfrm>
          <a:prstGeom prst="rect">
            <a:avLst/>
          </a:prstGeom>
        </p:spPr>
        <p:txBody>
          <a:bodyPr vert="horz" lIns="91440" tIns="45720" rIns="91440" bIns="45720" rtlCol="0" anchor="ctr">
            <a:normAutofit/>
          </a:body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600203"/>
            <a:ext cx="8915400" cy="4525963"/>
          </a:xfrm>
          <a:prstGeom prst="rect">
            <a:avLst/>
          </a:prstGeom>
        </p:spPr>
        <p:txBody>
          <a:bodyPr vert="horz" lIns="91440" tIns="45720" rIns="91440" bIns="45720"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2"/>
          </p:nvPr>
        </p:nvSpPr>
        <p:spPr bwMode="auto">
          <a:xfrm>
            <a:off x="495300" y="6356353"/>
            <a:ext cx="23113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3"/>
          </p:nvPr>
        </p:nvSpPr>
        <p:spPr bwMode="auto">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de-DE"/>
          </a:p>
        </p:txBody>
      </p:sp>
      <p:sp>
        <p:nvSpPr>
          <p:cNvPr id="8" name="Foliennummernplatzhalter 5"/>
          <p:cNvSpPr>
            <a:spLocks noGrp="1"/>
          </p:cNvSpPr>
          <p:nvPr>
            <p:ph type="sldNum" sz="quarter" idx="4"/>
          </p:nvPr>
        </p:nvSpPr>
        <p:spPr bwMode="auto">
          <a:xfrm>
            <a:off x="7099300" y="6356353"/>
            <a:ext cx="2311399"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15C9046-83AA-4383-A1C3-2E4CB316CADB}" type="slidenum">
              <a:rPr lang="de-DE"/>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defTabSz="914400">
        <a:spcBef>
          <a:spcPts val="0"/>
        </a:spcBef>
        <a:buNone/>
        <a:defRPr sz="4400">
          <a:solidFill>
            <a:schemeClr val="tx1"/>
          </a:solidFill>
          <a:latin typeface="+mj-lt"/>
          <a:ea typeface="+mj-ea"/>
          <a:cs typeface="+mj-cs"/>
        </a:defRPr>
      </a:lvl1pPr>
    </p:titleStyle>
    <p:bodyStyle>
      <a:lvl1pPr marL="342900" indent="-342900" algn="l" defTabSz="914400">
        <a:spcBef>
          <a:spcPts val="0"/>
        </a:spcBef>
        <a:buFont typeface="Arial"/>
        <a:buChar char="•"/>
        <a:defRPr sz="3200">
          <a:solidFill>
            <a:schemeClr val="tx1"/>
          </a:solidFill>
          <a:latin typeface="+mn-lt"/>
          <a:ea typeface="+mn-ea"/>
          <a:cs typeface="+mn-cs"/>
        </a:defRPr>
      </a:lvl1pPr>
      <a:lvl2pPr marL="742950" indent="-285750" algn="l" defTabSz="914400">
        <a:spcBef>
          <a:spcPts val="0"/>
        </a:spcBef>
        <a:buFont typeface="Arial"/>
        <a:buChar char="–"/>
        <a:defRPr sz="2800">
          <a:solidFill>
            <a:schemeClr val="tx1"/>
          </a:solidFill>
          <a:latin typeface="+mn-lt"/>
          <a:ea typeface="+mn-ea"/>
          <a:cs typeface="+mn-cs"/>
        </a:defRPr>
      </a:lvl2pPr>
      <a:lvl3pPr marL="1143000" indent="-228600" algn="l" defTabSz="914400">
        <a:spcBef>
          <a:spcPts val="0"/>
        </a:spcBef>
        <a:buFont typeface="Arial"/>
        <a:buChar char="•"/>
        <a:defRPr sz="2400">
          <a:solidFill>
            <a:schemeClr val="tx1"/>
          </a:solidFill>
          <a:latin typeface="+mn-lt"/>
          <a:ea typeface="+mn-ea"/>
          <a:cs typeface="+mn-cs"/>
        </a:defRPr>
      </a:lvl3pPr>
      <a:lvl4pPr marL="1600200" indent="-228600" algn="l" defTabSz="914400">
        <a:spcBef>
          <a:spcPts val="0"/>
        </a:spcBef>
        <a:buFont typeface="Arial"/>
        <a:buChar char="–"/>
        <a:defRPr sz="2000">
          <a:solidFill>
            <a:schemeClr val="tx1"/>
          </a:solidFill>
          <a:latin typeface="+mn-lt"/>
          <a:ea typeface="+mn-ea"/>
          <a:cs typeface="+mn-cs"/>
        </a:defRPr>
      </a:lvl4pPr>
      <a:lvl5pPr marL="2057400" indent="-228600" algn="l" defTabSz="914400">
        <a:spcBef>
          <a:spcPts val="0"/>
        </a:spcBef>
        <a:buFont typeface="Arial"/>
        <a:buChar char="»"/>
        <a:defRPr sz="20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017/thg.2019.2" TargetMode="External"/><Relationship Id="rId2" Type="http://schemas.openxmlformats.org/officeDocument/2006/relationships/hyperlink" Target="https://doi.org/10.3389/fpsyt.2018.00261" TargetMode="External"/><Relationship Id="rId1" Type="http://schemas.openxmlformats.org/officeDocument/2006/relationships/slideLayout" Target="../slideLayouts/slideLayout2.xml"/><Relationship Id="rId6" Type="http://schemas.openxmlformats.org/officeDocument/2006/relationships/hyperlink" Target="https://doi.org/10.1016/j.jaac.2012.10.009" TargetMode="External"/><Relationship Id="rId5" Type="http://schemas.openxmlformats.org/officeDocument/2006/relationships/hyperlink" Target="https://doi.org/10.1086/592208" TargetMode="External"/><Relationship Id="rId4" Type="http://schemas.openxmlformats.org/officeDocument/2006/relationships/hyperlink" Target="https://doi.org/10.1007/s10519-021-10046-y"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1001/archpsyc.1992.01820090044008" TargetMode="External"/><Relationship Id="rId2" Type="http://schemas.openxmlformats.org/officeDocument/2006/relationships/hyperlink" Target="https://doi.org/10.1017/s0033291706009135" TargetMode="External"/><Relationship Id="rId1" Type="http://schemas.openxmlformats.org/officeDocument/2006/relationships/slideLayout" Target="../slideLayouts/slideLayout2.xml"/><Relationship Id="rId6" Type="http://schemas.openxmlformats.org/officeDocument/2006/relationships/hyperlink" Target="https://doi.org/10.1017/s003329171400213x" TargetMode="External"/><Relationship Id="rId5" Type="http://schemas.openxmlformats.org/officeDocument/2006/relationships/hyperlink" Target="https://doi.org/10.1007/bf02361160" TargetMode="External"/><Relationship Id="rId4" Type="http://schemas.openxmlformats.org/officeDocument/2006/relationships/hyperlink" Target="https://doi.org/10.1080/19485565.2011.580619"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oi.org/10.5324/nje.v26i1-2.2014" TargetMode="External"/><Relationship Id="rId2" Type="http://schemas.openxmlformats.org/officeDocument/2006/relationships/hyperlink" Target="https://doi.org/10.1037/0033-2909.84.2.309"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wBtLyi1u4bk&amp;list=PLliBbGBc5nn3tQiIBHFd-YvWK6dXb4ryr&amp;index=3"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youtube.com/watch?v=QOUHlPz2wtk&amp;list=PLliBbGBc5nn3tQiIBHFd-YvWK6dXb4ryr&amp;index=1"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Bild 10" descr="logo.png"/>
          <p:cNvPicPr>
            <a:picLocks noChangeAspect="1"/>
          </p:cNvPicPr>
          <p:nvPr/>
        </p:nvPicPr>
        <p:blipFill>
          <a:blip r:embed="rId2"/>
          <a:stretch/>
        </p:blipFill>
        <p:spPr bwMode="auto">
          <a:xfrm>
            <a:off x="2916858" y="441497"/>
            <a:ext cx="4012325" cy="1646082"/>
          </a:xfrm>
          <a:prstGeom prst="rect">
            <a:avLst/>
          </a:prstGeom>
        </p:spPr>
      </p:pic>
      <p:graphicFrame>
        <p:nvGraphicFramePr>
          <p:cNvPr id="6" name="Tabelle 19"/>
          <p:cNvGraphicFramePr>
            <a:graphicFrameLocks noGrp="1"/>
          </p:cNvGraphicFramePr>
          <p:nvPr/>
        </p:nvGraphicFramePr>
        <p:xfrm>
          <a:off x="674549" y="2276872"/>
          <a:ext cx="8496944" cy="3358854"/>
        </p:xfrm>
        <a:graphic>
          <a:graphicData uri="http://schemas.openxmlformats.org/drawingml/2006/table">
            <a:tbl>
              <a:tblPr firstRow="1" bandRow="1">
                <a:tableStyleId>{514CFE04-B6EC-45E0-0804-84414C080185}</a:tableStyleId>
              </a:tblPr>
              <a:tblGrid>
                <a:gridCol w="8496944">
                  <a:extLst>
                    <a:ext uri="{9D8B030D-6E8A-4147-A177-3AD203B41FA5}">
                      <a16:colId xmlns:a16="http://schemas.microsoft.com/office/drawing/2014/main" val="20000"/>
                    </a:ext>
                  </a:extLst>
                </a:gridCol>
              </a:tblGrid>
              <a:tr h="979176">
                <a:tc>
                  <a:txBody>
                    <a:bodyPr/>
                    <a:lstStyle/>
                    <a:p>
                      <a:pPr algn="ctr">
                        <a:lnSpc>
                          <a:spcPct val="120000"/>
                        </a:lnSpc>
                        <a:defRPr/>
                      </a:pPr>
                      <a:r>
                        <a:rPr lang="de-DE" sz="3000" b="1" i="1" cap="small" dirty="0">
                          <a:solidFill>
                            <a:srgbClr val="C00000"/>
                          </a:solidFill>
                        </a:rPr>
                        <a:t>Behavioral Genetic Data Analysis</a:t>
                      </a:r>
                      <a:endParaRPr dirty="0"/>
                    </a:p>
                    <a:p>
                      <a:pPr marL="0" marR="0" lvl="0" indent="0" algn="ctr" defTabSz="914400">
                        <a:lnSpc>
                          <a:spcPct val="120000"/>
                        </a:lnSpc>
                        <a:spcBef>
                          <a:spcPts val="0"/>
                        </a:spcBef>
                        <a:spcAft>
                          <a:spcPts val="0"/>
                        </a:spcAft>
                        <a:buClrTx/>
                        <a:buSzTx/>
                        <a:buFontTx/>
                        <a:buNone/>
                        <a:defRPr/>
                      </a:pPr>
                      <a:r>
                        <a:rPr lang="en-US" sz="2000" dirty="0">
                          <a:solidFill>
                            <a:schemeClr val="tx1"/>
                          </a:solidFill>
                        </a:rPr>
                        <a:t>Bivariate ACE models</a:t>
                      </a:r>
                      <a:endParaRPr dirty="0"/>
                    </a:p>
                  </a:txBody>
                  <a:tcPr marL="324000" marR="324000" anchor="ctr">
                    <a:lnL w="12700" algn="ctr">
                      <a:noFill/>
                    </a:lnL>
                    <a:lnR w="12700" algn="ctr">
                      <a:noFill/>
                    </a:lnR>
                    <a:lnT w="19050" algn="ctr">
                      <a:solidFill>
                        <a:srgbClr val="AD1917"/>
                      </a:solidFill>
                    </a:lnT>
                    <a:lnB w="38100" algn="ctr">
                      <a:noFill/>
                    </a:lnB>
                    <a:noFill/>
                  </a:tcPr>
                </a:tc>
                <a:extLst>
                  <a:ext uri="{0D108BD9-81ED-4DB2-BD59-A6C34878D82A}">
                    <a16:rowId xmlns:a16="http://schemas.microsoft.com/office/drawing/2014/main" val="10000"/>
                  </a:ext>
                </a:extLst>
              </a:tr>
              <a:tr h="1054566">
                <a:tc>
                  <a:txBody>
                    <a:bodyPr/>
                    <a:lstStyle/>
                    <a:p>
                      <a:pPr marL="0" marR="0" indent="0" algn="l" defTabSz="914400">
                        <a:lnSpc>
                          <a:spcPct val="120000"/>
                        </a:lnSpc>
                        <a:spcBef>
                          <a:spcPts val="0"/>
                        </a:spcBef>
                        <a:spcAft>
                          <a:spcPts val="0"/>
                        </a:spcAft>
                        <a:buClrTx/>
                        <a:buSzTx/>
                        <a:buFontTx/>
                        <a:buNone/>
                        <a:defRPr/>
                      </a:pPr>
                      <a:endParaRPr lang="en-US" sz="1800" i="1" dirty="0">
                        <a:solidFill>
                          <a:schemeClr val="bg1">
                            <a:lumMod val="50000"/>
                          </a:schemeClr>
                        </a:solidFill>
                      </a:endParaRPr>
                    </a:p>
                    <a:p>
                      <a:pPr marL="0" marR="0" indent="0" algn="l" defTabSz="914400">
                        <a:lnSpc>
                          <a:spcPct val="120000"/>
                        </a:lnSpc>
                        <a:spcBef>
                          <a:spcPts val="0"/>
                        </a:spcBef>
                        <a:spcAft>
                          <a:spcPts val="0"/>
                        </a:spcAft>
                        <a:buClrTx/>
                        <a:buSzTx/>
                        <a:buFontTx/>
                        <a:buNone/>
                        <a:defRPr/>
                      </a:pPr>
                      <a:r>
                        <a:rPr lang="en-US" sz="1800" i="1" dirty="0">
                          <a:solidFill>
                            <a:schemeClr val="bg1">
                              <a:lumMod val="50000"/>
                            </a:schemeClr>
                          </a:solidFill>
                        </a:rPr>
                        <a:t>August 17</a:t>
                      </a:r>
                      <a:r>
                        <a:rPr lang="en-US" sz="1800" i="1" baseline="30000" dirty="0">
                          <a:solidFill>
                            <a:schemeClr val="bg1">
                              <a:lumMod val="50000"/>
                            </a:schemeClr>
                          </a:solidFill>
                        </a:rPr>
                        <a:t>th</a:t>
                      </a:r>
                      <a:r>
                        <a:rPr lang="en-US" sz="1800" i="1" dirty="0">
                          <a:solidFill>
                            <a:schemeClr val="bg1">
                              <a:lumMod val="50000"/>
                            </a:schemeClr>
                          </a:solidFill>
                        </a:rPr>
                        <a:t> and 18</a:t>
                      </a:r>
                      <a:r>
                        <a:rPr lang="en-US" sz="1800" i="1" baseline="30000" dirty="0">
                          <a:solidFill>
                            <a:schemeClr val="bg1">
                              <a:lumMod val="50000"/>
                            </a:schemeClr>
                          </a:solidFill>
                        </a:rPr>
                        <a:t>th</a:t>
                      </a:r>
                      <a:r>
                        <a:rPr lang="en-US" sz="1800" i="1" dirty="0">
                          <a:solidFill>
                            <a:schemeClr val="bg1">
                              <a:lumMod val="50000"/>
                            </a:schemeClr>
                          </a:solidFill>
                        </a:rPr>
                        <a:t>, 2022</a:t>
                      </a:r>
                      <a:endParaRPr dirty="0"/>
                    </a:p>
                  </a:txBody>
                  <a:tcPr marL="324000" marR="324000" anchor="b">
                    <a:lnL w="12700" algn="ctr">
                      <a:noFill/>
                    </a:lnL>
                    <a:lnR w="12700" algn="ctr">
                      <a:noFill/>
                    </a:lnR>
                    <a:lnT w="38100" algn="ctr">
                      <a:noFill/>
                    </a:lnT>
                    <a:lnB w="12700" algn="ctr">
                      <a:noFill/>
                    </a:lnB>
                    <a:noFill/>
                  </a:tcPr>
                </a:tc>
                <a:extLst>
                  <a:ext uri="{0D108BD9-81ED-4DB2-BD59-A6C34878D82A}">
                    <a16:rowId xmlns:a16="http://schemas.microsoft.com/office/drawing/2014/main" val="10001"/>
                  </a:ext>
                </a:extLst>
              </a:tr>
              <a:tr h="1278626">
                <a:tc>
                  <a:txBody>
                    <a:bodyPr/>
                    <a:lstStyle/>
                    <a:p>
                      <a:pPr algn="l">
                        <a:lnSpc>
                          <a:spcPct val="120000"/>
                        </a:lnSpc>
                        <a:spcBef>
                          <a:spcPts val="600"/>
                        </a:spcBef>
                        <a:defRPr/>
                      </a:pPr>
                      <a:r>
                        <a:rPr lang="de-DE" dirty="0" err="1">
                          <a:solidFill>
                            <a:schemeClr val="bg1">
                              <a:lumMod val="50000"/>
                            </a:schemeClr>
                          </a:solidFill>
                        </a:rPr>
                        <a:t>Lecturers</a:t>
                      </a:r>
                      <a:r>
                        <a:rPr lang="de-DE" dirty="0">
                          <a:solidFill>
                            <a:schemeClr val="bg1">
                              <a:lumMod val="50000"/>
                            </a:schemeClr>
                          </a:solidFill>
                        </a:rPr>
                        <a:t>:  Dr. Bastian Mönkediek</a:t>
                      </a:r>
                      <a:r>
                        <a:rPr lang="de-DE" baseline="30000" dirty="0">
                          <a:solidFill>
                            <a:schemeClr val="bg1">
                              <a:lumMod val="50000"/>
                            </a:schemeClr>
                          </a:solidFill>
                        </a:rPr>
                        <a:t>1</a:t>
                      </a:r>
                      <a:r>
                        <a:rPr lang="de-DE" dirty="0">
                          <a:solidFill>
                            <a:schemeClr val="bg1">
                              <a:lumMod val="50000"/>
                            </a:schemeClr>
                          </a:solidFill>
                        </a:rPr>
                        <a:t>, Mirko Ruks</a:t>
                      </a:r>
                      <a:r>
                        <a:rPr lang="de-DE" baseline="30000" dirty="0">
                          <a:solidFill>
                            <a:schemeClr val="bg1">
                              <a:lumMod val="50000"/>
                            </a:schemeClr>
                          </a:solidFill>
                        </a:rPr>
                        <a:t>1</a:t>
                      </a:r>
                      <a:r>
                        <a:rPr lang="de-DE" dirty="0">
                          <a:solidFill>
                            <a:schemeClr val="bg1">
                              <a:lumMod val="50000"/>
                            </a:schemeClr>
                          </a:solidFill>
                        </a:rPr>
                        <a:t>, Christoph Klatzka</a:t>
                      </a:r>
                      <a:r>
                        <a:rPr lang="de-DE" baseline="30000" dirty="0">
                          <a:solidFill>
                            <a:schemeClr val="bg1">
                              <a:lumMod val="50000"/>
                            </a:schemeClr>
                          </a:solidFill>
                        </a:rPr>
                        <a:t>2</a:t>
                      </a:r>
                      <a:r>
                        <a:rPr lang="de-DE" dirty="0">
                          <a:solidFill>
                            <a:schemeClr val="bg1">
                              <a:lumMod val="50000"/>
                            </a:schemeClr>
                          </a:solidFill>
                        </a:rPr>
                        <a:t>, Theresa Rohm</a:t>
                      </a:r>
                      <a:r>
                        <a:rPr lang="de-DE" baseline="30000" dirty="0">
                          <a:solidFill>
                            <a:schemeClr val="bg1">
                              <a:lumMod val="50000"/>
                            </a:schemeClr>
                          </a:solidFill>
                        </a:rPr>
                        <a:t>3</a:t>
                      </a:r>
                      <a:endParaRPr dirty="0"/>
                    </a:p>
                    <a:p>
                      <a:pPr algn="l">
                        <a:lnSpc>
                          <a:spcPct val="120000"/>
                        </a:lnSpc>
                        <a:defRPr/>
                      </a:pPr>
                      <a:r>
                        <a:rPr lang="de-DE" sz="1600" baseline="30000" dirty="0">
                          <a:solidFill>
                            <a:schemeClr val="bg1">
                              <a:lumMod val="50000"/>
                            </a:schemeClr>
                          </a:solidFill>
                        </a:rPr>
                        <a:t>1</a:t>
                      </a:r>
                      <a:r>
                        <a:rPr lang="de-DE" sz="1600" dirty="0">
                          <a:solidFill>
                            <a:schemeClr val="bg1">
                              <a:lumMod val="50000"/>
                            </a:schemeClr>
                          </a:solidFill>
                        </a:rPr>
                        <a:t> Bielefeld University, Bielefeld, Germany</a:t>
                      </a:r>
                      <a:endParaRPr dirty="0"/>
                    </a:p>
                    <a:p>
                      <a:pPr algn="l">
                        <a:lnSpc>
                          <a:spcPct val="120000"/>
                        </a:lnSpc>
                        <a:defRPr/>
                      </a:pPr>
                      <a:r>
                        <a:rPr lang="de-DE" sz="1600" baseline="30000" dirty="0">
                          <a:solidFill>
                            <a:schemeClr val="bg1">
                              <a:lumMod val="50000"/>
                            </a:schemeClr>
                          </a:solidFill>
                        </a:rPr>
                        <a:t>2 </a:t>
                      </a:r>
                      <a:r>
                        <a:rPr lang="de-DE" sz="1600" dirty="0">
                          <a:solidFill>
                            <a:schemeClr val="bg1">
                              <a:lumMod val="50000"/>
                            </a:schemeClr>
                          </a:solidFill>
                        </a:rPr>
                        <a:t>Saarland University, </a:t>
                      </a:r>
                      <a:r>
                        <a:rPr lang="de-DE" sz="1600" dirty="0" err="1">
                          <a:solidFill>
                            <a:schemeClr val="bg1">
                              <a:lumMod val="50000"/>
                            </a:schemeClr>
                          </a:solidFill>
                        </a:rPr>
                        <a:t>Saarbruecken</a:t>
                      </a:r>
                      <a:r>
                        <a:rPr lang="de-DE" sz="1600" dirty="0">
                          <a:solidFill>
                            <a:schemeClr val="bg1">
                              <a:lumMod val="50000"/>
                            </a:schemeClr>
                          </a:solidFill>
                        </a:rPr>
                        <a:t>, Germany</a:t>
                      </a:r>
                    </a:p>
                    <a:p>
                      <a:pPr algn="l">
                        <a:lnSpc>
                          <a:spcPct val="120000"/>
                        </a:lnSpc>
                        <a:defRPr/>
                      </a:pPr>
                      <a:r>
                        <a:rPr lang="de-DE" sz="1600" b="0" i="0" u="none" strike="noStrike" cap="none" spc="0" baseline="30000" dirty="0">
                          <a:solidFill>
                            <a:schemeClr val="bg1">
                              <a:lumMod val="50000"/>
                            </a:schemeClr>
                          </a:solidFill>
                          <a:latin typeface="+mn-lt"/>
                          <a:ea typeface="+mn-ea"/>
                          <a:cs typeface="+mn-cs"/>
                        </a:rPr>
                        <a:t>3</a:t>
                      </a:r>
                      <a:r>
                        <a:rPr lang="de-DE" sz="1600" b="0" i="0" u="none" strike="noStrike" cap="none" spc="0" dirty="0">
                          <a:solidFill>
                            <a:schemeClr val="bg1">
                              <a:lumMod val="50000"/>
                            </a:schemeClr>
                          </a:solidFill>
                          <a:latin typeface="+mn-lt"/>
                          <a:ea typeface="+mn-ea"/>
                          <a:cs typeface="+mn-cs"/>
                        </a:rPr>
                        <a:t> Bremen University, Bremen, Germany</a:t>
                      </a:r>
                      <a:endParaRPr dirty="0"/>
                    </a:p>
                  </a:txBody>
                  <a:tcPr marL="324000" marR="324000" anchor="ctr">
                    <a:lnL w="12700" algn="ctr">
                      <a:noFill/>
                    </a:lnL>
                    <a:lnR w="12700" algn="ctr">
                      <a:noFill/>
                    </a:lnR>
                    <a:lnT w="3175" algn="ctr">
                      <a:noFill/>
                    </a:lnT>
                    <a:lnB w="19050" algn="ctr">
                      <a:solidFill>
                        <a:srgbClr val="AD1917"/>
                      </a:solidFill>
                    </a:lnB>
                    <a:noFill/>
                  </a:tcPr>
                </a:tc>
                <a:extLst>
                  <a:ext uri="{0D108BD9-81ED-4DB2-BD59-A6C34878D82A}">
                    <a16:rowId xmlns:a16="http://schemas.microsoft.com/office/drawing/2014/main" val="10002"/>
                  </a:ext>
                </a:extLst>
              </a:tr>
            </a:tbl>
          </a:graphicData>
        </a:graphic>
      </p:graphicFrame>
      <p:sp>
        <p:nvSpPr>
          <p:cNvPr id="758114139" name=" 758114138"/>
          <p:cNvSpPr/>
          <p:nvPr/>
        </p:nvSpPr>
        <p:spPr bwMode="auto">
          <a:xfrm>
            <a:off x="-2808878" y="4293511"/>
            <a:ext cx="51117" cy="365795"/>
          </a:xfrm>
        </p:spPr>
        <p:txBody>
          <a:bodyPr rot="0" spcFirstLastPara="0" vertOverflow="overflow" horzOverflow="clip" vert="horz" wrap="square" lIns="91440" tIns="45720" rIns="91440" bIns="45720" numCol="1" spcCol="0" rtlCol="0" fromWordArt="0" anchor="t" anchorCtr="0" forceAA="0" compatLnSpc="1">
            <a:prstTxWarp prst="textNoShape">
              <a:avLst/>
            </a:prstTxWarp>
            <a:spAutoFit/>
          </a:bodyPr>
          <a:lstStyle/>
          <a:p>
            <a:pPr>
              <a:defRPr/>
            </a:pPr>
            <a:endParaRPr/>
          </a:p>
        </p:txBody>
      </p:sp>
      <p:pic>
        <p:nvPicPr>
          <p:cNvPr id="8" name="Grafik 4">
            <a:extLst>
              <a:ext uri="{FF2B5EF4-FFF2-40B4-BE49-F238E27FC236}">
                <a16:creationId xmlns:a16="http://schemas.microsoft.com/office/drawing/2014/main" id="{049E2816-C0CB-48EF-A3B1-CA8D0E4FEEAE}"/>
              </a:ext>
            </a:extLst>
          </p:cNvPr>
          <p:cNvPicPr>
            <a:picLocks noChangeAspect="1"/>
          </p:cNvPicPr>
          <p:nvPr/>
        </p:nvPicPr>
        <p:blipFill>
          <a:blip r:embed="rId3"/>
          <a:stretch/>
        </p:blipFill>
        <p:spPr bwMode="auto">
          <a:xfrm>
            <a:off x="6370093" y="6150713"/>
            <a:ext cx="1821229" cy="522382"/>
          </a:xfrm>
          <a:prstGeom prst="rect">
            <a:avLst/>
          </a:prstGeom>
        </p:spPr>
      </p:pic>
      <p:pic>
        <p:nvPicPr>
          <p:cNvPr id="9" name="Picture 2" descr="Datei:Logo-Universität des Saarlandes.svg">
            <a:extLst>
              <a:ext uri="{FF2B5EF4-FFF2-40B4-BE49-F238E27FC236}">
                <a16:creationId xmlns:a16="http://schemas.microsoft.com/office/drawing/2014/main" id="{E4840F23-A6E4-4A10-89A2-905F6B825A53}"/>
              </a:ext>
            </a:extLst>
          </p:cNvPr>
          <p:cNvPicPr>
            <a:picLocks noChangeAspect="1" noChangeArrowheads="1"/>
          </p:cNvPicPr>
          <p:nvPr/>
        </p:nvPicPr>
        <p:blipFill>
          <a:blip r:embed="rId4"/>
          <a:stretch/>
        </p:blipFill>
        <p:spPr bwMode="auto">
          <a:xfrm>
            <a:off x="8314231" y="6165304"/>
            <a:ext cx="1323025" cy="493200"/>
          </a:xfrm>
          <a:prstGeom prst="rect">
            <a:avLst/>
          </a:prstGeom>
          <a:noFill/>
        </p:spPr>
      </p:pic>
      <p:pic>
        <p:nvPicPr>
          <p:cNvPr id="10" name="Grafik 12">
            <a:extLst>
              <a:ext uri="{FF2B5EF4-FFF2-40B4-BE49-F238E27FC236}">
                <a16:creationId xmlns:a16="http://schemas.microsoft.com/office/drawing/2014/main" id="{80495718-5945-49E7-AF22-79C3986ED14B}"/>
              </a:ext>
            </a:extLst>
          </p:cNvPr>
          <p:cNvPicPr>
            <a:picLocks noChangeAspect="1"/>
          </p:cNvPicPr>
          <p:nvPr/>
        </p:nvPicPr>
        <p:blipFill>
          <a:blip r:embed="rId5"/>
          <a:stretch/>
        </p:blipFill>
        <p:spPr bwMode="auto">
          <a:xfrm>
            <a:off x="5075006" y="6267048"/>
            <a:ext cx="1172178" cy="42063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Content</a:t>
            </a:r>
            <a:endParaRPr/>
          </a:p>
        </p:txBody>
      </p:sp>
      <p:sp>
        <p:nvSpPr>
          <p:cNvPr id="5" name="Inhaltsplatzhalter 2"/>
          <p:cNvSpPr>
            <a:spLocks noGrp="1"/>
          </p:cNvSpPr>
          <p:nvPr>
            <p:ph idx="1"/>
          </p:nvPr>
        </p:nvSpPr>
        <p:spPr bwMode="auto"/>
        <p:txBody>
          <a:bodyPr vertOverflow="overflow" horzOverflow="clip" vert="horz" wrap="square" lIns="91440" tIns="45720" rIns="91440" bIns="45720" numCol="1" spcCol="0" rtlCol="0" fromWordArt="0" anchor="t" anchorCtr="0" forceAA="0" compatLnSpc="0">
            <a:normAutofit fontScale="85000" lnSpcReduction="20000"/>
          </a:bodyPr>
          <a:lstStyle/>
          <a:p>
            <a:pPr marL="438079" indent="-438079">
              <a:lnSpc>
                <a:spcPct val="150000"/>
              </a:lnSpc>
              <a:buFont typeface="Arial"/>
              <a:buAutoNum type="arabicPeriod"/>
              <a:defRPr/>
            </a:pPr>
            <a:r>
              <a:rPr lang="de-DE" dirty="0" err="1"/>
              <a:t>Introduction</a:t>
            </a:r>
            <a:r>
              <a:rPr lang="de-DE" dirty="0"/>
              <a:t> </a:t>
            </a:r>
            <a:r>
              <a:rPr lang="de-DE" dirty="0" err="1"/>
              <a:t>to</a:t>
            </a:r>
            <a:r>
              <a:rPr lang="de-DE" dirty="0"/>
              <a:t> </a:t>
            </a:r>
            <a:r>
              <a:rPr lang="de-DE" dirty="0" err="1"/>
              <a:t>the</a:t>
            </a:r>
            <a:r>
              <a:rPr lang="de-DE" dirty="0"/>
              <a:t> bivariate </a:t>
            </a:r>
            <a:r>
              <a:rPr lang="de-DE" dirty="0" err="1"/>
              <a:t>twin</a:t>
            </a:r>
            <a:r>
              <a:rPr lang="de-DE" dirty="0"/>
              <a:t> </a:t>
            </a:r>
            <a:r>
              <a:rPr lang="de-DE" dirty="0" err="1"/>
              <a:t>model</a:t>
            </a:r>
            <a:r>
              <a:rPr lang="de-DE" dirty="0"/>
              <a:t> </a:t>
            </a:r>
            <a:endParaRPr dirty="0"/>
          </a:p>
          <a:p>
            <a:pPr marL="438078" indent="-438078">
              <a:lnSpc>
                <a:spcPct val="150000"/>
              </a:lnSpc>
              <a:buFont typeface="Arial"/>
              <a:buAutoNum type="arabicPeriod"/>
              <a:defRPr/>
            </a:pPr>
            <a:r>
              <a:rPr lang="de-DE" sz="3200" b="0" i="0" u="none" strike="noStrike" cap="none" spc="0" dirty="0">
                <a:solidFill>
                  <a:schemeClr val="tx1"/>
                </a:solidFill>
                <a:latin typeface="Calibri"/>
                <a:ea typeface="Arial"/>
                <a:cs typeface="Arial"/>
              </a:rPr>
              <a:t>Trait </a:t>
            </a:r>
            <a:r>
              <a:rPr lang="de-DE" sz="3200" b="0" i="0" u="none" strike="noStrike" cap="none" spc="0" dirty="0" err="1">
                <a:solidFill>
                  <a:schemeClr val="tx1"/>
                </a:solidFill>
                <a:latin typeface="Calibri"/>
                <a:ea typeface="Arial"/>
                <a:cs typeface="Arial"/>
              </a:rPr>
              <a:t>Covariation</a:t>
            </a:r>
            <a:r>
              <a:rPr lang="de-DE" sz="3200" b="0" i="0" u="none" strike="noStrike" cap="none" spc="0" dirty="0">
                <a:solidFill>
                  <a:schemeClr val="tx1"/>
                </a:solidFill>
                <a:latin typeface="Calibri"/>
                <a:ea typeface="Arial"/>
                <a:cs typeface="Arial"/>
              </a:rPr>
              <a:t> and Trait </a:t>
            </a:r>
            <a:r>
              <a:rPr lang="de-DE" sz="3200" b="0" i="0" u="none" strike="noStrike" cap="none" spc="0" dirty="0" err="1">
                <a:solidFill>
                  <a:schemeClr val="tx1"/>
                </a:solidFill>
                <a:latin typeface="Calibri"/>
                <a:ea typeface="Arial"/>
                <a:cs typeface="Arial"/>
              </a:rPr>
              <a:t>Correlation</a:t>
            </a:r>
            <a:endParaRPr lang="de-DE" sz="3200" b="0" i="0" u="none" strike="noStrike" cap="none" spc="0" dirty="0">
              <a:solidFill>
                <a:schemeClr val="tx1"/>
              </a:solidFill>
              <a:latin typeface="Calibri"/>
              <a:ea typeface="Arial"/>
              <a:cs typeface="Arial"/>
            </a:endParaRPr>
          </a:p>
          <a:p>
            <a:pPr marL="438077" indent="-438077">
              <a:lnSpc>
                <a:spcPct val="150000"/>
              </a:lnSpc>
              <a:buFont typeface="Arial"/>
              <a:buAutoNum type="arabicPeriod"/>
              <a:defRPr/>
            </a:pPr>
            <a:r>
              <a:rPr lang="de-DE" sz="3200" b="0" i="0" u="none" strike="noStrike" cap="none" spc="0" dirty="0" err="1">
                <a:solidFill>
                  <a:schemeClr val="tx1"/>
                </a:solidFill>
                <a:latin typeface="Calibri"/>
                <a:ea typeface="Arial"/>
                <a:cs typeface="Arial"/>
              </a:rPr>
              <a:t>Variants</a:t>
            </a:r>
            <a:r>
              <a:rPr lang="de-DE" sz="3200" b="0" i="0" u="none" strike="noStrike" cap="none" spc="0" dirty="0">
                <a:solidFill>
                  <a:schemeClr val="tx1"/>
                </a:solidFill>
                <a:latin typeface="Calibri"/>
                <a:ea typeface="Arial"/>
                <a:cs typeface="Arial"/>
              </a:rPr>
              <a:t> </a:t>
            </a:r>
            <a:r>
              <a:rPr lang="de-DE" sz="3200" b="0" i="0" u="none" strike="noStrike" cap="none" spc="0" dirty="0" err="1">
                <a:solidFill>
                  <a:schemeClr val="tx1"/>
                </a:solidFill>
                <a:latin typeface="Calibri"/>
                <a:ea typeface="Arial"/>
                <a:cs typeface="Arial"/>
              </a:rPr>
              <a:t>of</a:t>
            </a:r>
            <a:r>
              <a:rPr lang="de-DE" sz="3200" b="0" i="0" u="none" strike="noStrike" cap="none" spc="0" dirty="0">
                <a:solidFill>
                  <a:schemeClr val="tx1"/>
                </a:solidFill>
                <a:latin typeface="Calibri"/>
                <a:ea typeface="Arial"/>
                <a:cs typeface="Arial"/>
              </a:rPr>
              <a:t> </a:t>
            </a:r>
            <a:r>
              <a:rPr lang="de-DE" sz="3200" b="0" i="0" u="none" strike="noStrike" cap="none" spc="0" dirty="0" err="1">
                <a:solidFill>
                  <a:schemeClr val="tx1"/>
                </a:solidFill>
                <a:latin typeface="Calibri"/>
                <a:ea typeface="Arial"/>
                <a:cs typeface="Arial"/>
              </a:rPr>
              <a:t>the</a:t>
            </a:r>
            <a:r>
              <a:rPr lang="de-DE" sz="3200" b="0" i="0" u="none" strike="noStrike" cap="none" spc="0" dirty="0">
                <a:solidFill>
                  <a:schemeClr val="tx1"/>
                </a:solidFill>
                <a:latin typeface="Calibri"/>
                <a:ea typeface="Arial"/>
                <a:cs typeface="Arial"/>
              </a:rPr>
              <a:t> bivariate </a:t>
            </a:r>
            <a:r>
              <a:rPr lang="de-DE" sz="3200" b="0" i="0" u="none" strike="noStrike" cap="none" spc="0" dirty="0" err="1">
                <a:solidFill>
                  <a:schemeClr val="tx1"/>
                </a:solidFill>
                <a:latin typeface="Calibri"/>
                <a:ea typeface="Arial"/>
                <a:cs typeface="Arial"/>
              </a:rPr>
              <a:t>model</a:t>
            </a:r>
            <a:endParaRPr dirty="0"/>
          </a:p>
          <a:p>
            <a:pPr marL="438077" indent="-438077">
              <a:lnSpc>
                <a:spcPct val="150000"/>
              </a:lnSpc>
              <a:buFont typeface="Arial"/>
              <a:buAutoNum type="arabicPeriod"/>
              <a:defRPr/>
            </a:pPr>
            <a:r>
              <a:rPr lang="de-DE" sz="3200" b="0" i="0" u="none" strike="noStrike" cap="none" spc="0" dirty="0" err="1">
                <a:solidFill>
                  <a:schemeClr val="tx1"/>
                </a:solidFill>
                <a:latin typeface="Calibri"/>
                <a:ea typeface="Arial"/>
                <a:cs typeface="Arial"/>
              </a:rPr>
              <a:t>Factors</a:t>
            </a:r>
            <a:r>
              <a:rPr lang="de-DE" sz="3200" b="0" i="0" u="none" strike="noStrike" cap="none" spc="0" dirty="0">
                <a:solidFill>
                  <a:schemeClr val="tx1"/>
                </a:solidFill>
                <a:latin typeface="+mn-lt"/>
                <a:ea typeface="+mn-ea"/>
                <a:cs typeface="+mn-cs"/>
              </a:rPr>
              <a:t> </a:t>
            </a:r>
            <a:r>
              <a:rPr lang="de-DE" sz="3200" b="0" i="0" u="none" strike="noStrike" cap="none" spc="0" dirty="0" err="1">
                <a:solidFill>
                  <a:schemeClr val="tx1"/>
                </a:solidFill>
                <a:latin typeface="+mn-lt"/>
                <a:ea typeface="+mn-ea"/>
                <a:cs typeface="+mn-cs"/>
              </a:rPr>
              <a:t>explaining</a:t>
            </a:r>
            <a:r>
              <a:rPr lang="de-DE" sz="3200" b="0" i="0" u="none" strike="noStrike" cap="none" spc="0" dirty="0">
                <a:solidFill>
                  <a:schemeClr val="tx1"/>
                </a:solidFill>
                <a:latin typeface="+mn-lt"/>
                <a:ea typeface="+mn-ea"/>
                <a:cs typeface="+mn-cs"/>
              </a:rPr>
              <a:t> </a:t>
            </a:r>
            <a:r>
              <a:rPr lang="de-DE" sz="3200" b="0" i="0" u="none" strike="noStrike" cap="none" spc="0" dirty="0" err="1">
                <a:solidFill>
                  <a:schemeClr val="tx1"/>
                </a:solidFill>
                <a:latin typeface="+mn-lt"/>
                <a:ea typeface="+mn-ea"/>
                <a:cs typeface="+mn-cs"/>
              </a:rPr>
              <a:t>the</a:t>
            </a:r>
            <a:r>
              <a:rPr lang="de-DE" sz="3200" b="0" i="0" u="none" strike="noStrike" cap="none" spc="0" dirty="0">
                <a:solidFill>
                  <a:schemeClr val="tx1"/>
                </a:solidFill>
                <a:latin typeface="+mn-lt"/>
                <a:ea typeface="+mn-ea"/>
                <a:cs typeface="+mn-cs"/>
              </a:rPr>
              <a:t> </a:t>
            </a:r>
            <a:r>
              <a:rPr lang="de-DE" sz="3200" b="0" i="0" u="none" strike="noStrike" cap="none" spc="0" dirty="0" err="1">
                <a:solidFill>
                  <a:schemeClr val="tx1"/>
                </a:solidFill>
                <a:latin typeface="+mn-lt"/>
                <a:ea typeface="+mn-ea"/>
                <a:cs typeface="+mn-cs"/>
              </a:rPr>
              <a:t>heritability</a:t>
            </a:r>
            <a:r>
              <a:rPr lang="de-DE" sz="3200" b="0" i="0" u="none" strike="noStrike" cap="none" spc="0" dirty="0">
                <a:solidFill>
                  <a:schemeClr val="tx1"/>
                </a:solidFill>
                <a:latin typeface="+mn-lt"/>
                <a:ea typeface="+mn-ea"/>
                <a:cs typeface="+mn-cs"/>
              </a:rPr>
              <a:t> </a:t>
            </a:r>
            <a:r>
              <a:rPr lang="de-DE" sz="3200" b="0" i="0" u="none" strike="noStrike" cap="none" spc="0" dirty="0" err="1">
                <a:solidFill>
                  <a:schemeClr val="tx1"/>
                </a:solidFill>
                <a:latin typeface="+mn-lt"/>
                <a:ea typeface="+mn-ea"/>
                <a:cs typeface="+mn-cs"/>
              </a:rPr>
              <a:t>of</a:t>
            </a:r>
            <a:r>
              <a:rPr lang="de-DE" sz="3200" b="0" i="0" u="none" strike="noStrike" cap="none" spc="0" dirty="0">
                <a:solidFill>
                  <a:schemeClr val="tx1"/>
                </a:solidFill>
                <a:latin typeface="+mn-lt"/>
                <a:ea typeface="+mn-ea"/>
                <a:cs typeface="+mn-cs"/>
              </a:rPr>
              <a:t> a </a:t>
            </a:r>
            <a:r>
              <a:rPr lang="de-DE" sz="3200" b="0" i="0" u="none" strike="noStrike" cap="none" spc="0" dirty="0" err="1">
                <a:solidFill>
                  <a:schemeClr val="tx1"/>
                </a:solidFill>
                <a:latin typeface="+mn-lt"/>
                <a:ea typeface="+mn-ea"/>
                <a:cs typeface="+mn-cs"/>
              </a:rPr>
              <a:t>trait</a:t>
            </a:r>
            <a:endParaRPr lang="de-DE" sz="3200" b="0" i="0" u="none" strike="noStrike" cap="none" spc="0" dirty="0">
              <a:solidFill>
                <a:schemeClr val="tx1"/>
              </a:solidFill>
              <a:latin typeface="Calibri"/>
              <a:ea typeface="Arial"/>
              <a:cs typeface="Arial"/>
            </a:endParaRPr>
          </a:p>
          <a:p>
            <a:pPr marL="438079" indent="-438079">
              <a:lnSpc>
                <a:spcPct val="150000"/>
              </a:lnSpc>
              <a:buFont typeface="Arial"/>
              <a:buAutoNum type="arabicPeriod"/>
              <a:defRPr/>
            </a:pPr>
            <a:r>
              <a:rPr lang="de-DE" sz="3200" dirty="0" err="1"/>
              <a:t>Explaining</a:t>
            </a:r>
            <a:r>
              <a:rPr lang="de-DE" sz="3200" dirty="0"/>
              <a:t> </a:t>
            </a:r>
            <a:r>
              <a:rPr lang="de-DE" sz="3200" dirty="0" err="1"/>
              <a:t>the</a:t>
            </a:r>
            <a:r>
              <a:rPr lang="de-DE" sz="3200" dirty="0"/>
              <a:t> </a:t>
            </a:r>
            <a:r>
              <a:rPr lang="de-DE" sz="3200" dirty="0" err="1"/>
              <a:t>heritability</a:t>
            </a:r>
            <a:r>
              <a:rPr lang="de-DE" sz="3200" dirty="0"/>
              <a:t> </a:t>
            </a:r>
            <a:r>
              <a:rPr lang="de-DE" sz="3200" dirty="0" err="1"/>
              <a:t>of</a:t>
            </a:r>
            <a:r>
              <a:rPr lang="de-DE" sz="3200" dirty="0"/>
              <a:t> a </a:t>
            </a:r>
            <a:r>
              <a:rPr lang="de-DE" sz="3200" dirty="0" err="1"/>
              <a:t>trait</a:t>
            </a:r>
            <a:r>
              <a:rPr lang="de-DE" dirty="0"/>
              <a:t>: The </a:t>
            </a:r>
            <a:r>
              <a:rPr lang="de-DE" dirty="0" err="1"/>
              <a:t>case</a:t>
            </a:r>
            <a:r>
              <a:rPr lang="de-DE" dirty="0"/>
              <a:t> </a:t>
            </a:r>
            <a:r>
              <a:rPr lang="de-DE" dirty="0" err="1"/>
              <a:t>of</a:t>
            </a:r>
            <a:r>
              <a:rPr lang="de-DE" dirty="0"/>
              <a:t> gene-environment </a:t>
            </a:r>
            <a:r>
              <a:rPr lang="de-DE" dirty="0" err="1"/>
              <a:t>correlations</a:t>
            </a:r>
            <a:r>
              <a:rPr lang="de-DE" dirty="0"/>
              <a:t> (</a:t>
            </a:r>
            <a:r>
              <a:rPr lang="de-DE" dirty="0" err="1"/>
              <a:t>rGE</a:t>
            </a:r>
            <a:r>
              <a:rPr lang="de-DE" dirty="0"/>
              <a:t>)</a:t>
            </a:r>
          </a:p>
          <a:p>
            <a:pPr marL="438079" indent="-438079">
              <a:lnSpc>
                <a:spcPct val="150000"/>
              </a:lnSpc>
              <a:buFont typeface="Arial"/>
              <a:buAutoNum type="arabicPeriod"/>
              <a:defRPr/>
            </a:pPr>
            <a:r>
              <a:rPr lang="de-DE" sz="3200" dirty="0"/>
              <a:t>Outlook</a:t>
            </a:r>
          </a:p>
          <a:p>
            <a:pPr marL="438079" indent="-438079">
              <a:lnSpc>
                <a:spcPct val="150000"/>
              </a:lnSpc>
              <a:buFont typeface="Arial"/>
              <a:buAutoNum type="arabicPeriod"/>
              <a:defRPr/>
            </a:pPr>
            <a:r>
              <a:rPr lang="de-DE" sz="3200" dirty="0"/>
              <a:t>Applied </a:t>
            </a:r>
            <a:r>
              <a:rPr lang="de-DE" sz="3200" dirty="0" err="1"/>
              <a:t>data</a:t>
            </a:r>
            <a:r>
              <a:rPr lang="de-DE" sz="3200" dirty="0"/>
              <a:t> </a:t>
            </a:r>
            <a:r>
              <a:rPr lang="de-DE" sz="3200" dirty="0" err="1"/>
              <a:t>analysis</a:t>
            </a:r>
            <a:r>
              <a:rPr lang="de-DE" sz="3200" dirty="0"/>
              <a:t> in R </a:t>
            </a:r>
            <a:endParaRPr dirty="0"/>
          </a:p>
        </p:txBody>
      </p:sp>
      <p:sp>
        <p:nvSpPr>
          <p:cNvPr id="6" name="Foliennummernplatzhalter 4"/>
          <p:cNvSpPr>
            <a:spLocks noGrp="1"/>
          </p:cNvSpPr>
          <p:nvPr>
            <p:ph type="sldNum" sz="quarter" idx="12"/>
          </p:nvPr>
        </p:nvSpPr>
        <p:spPr bwMode="auto">
          <a:xfrm>
            <a:off x="7041909" y="6356352"/>
            <a:ext cx="2311399" cy="365125"/>
          </a:xfrm>
        </p:spPr>
        <p:txBody>
          <a:bodyPr/>
          <a:lstStyle/>
          <a:p>
            <a:pPr>
              <a:defRPr/>
            </a:pPr>
            <a:fld id="{48636807-FCB6-440E-1FA2-58B80B7AD58B}" type="slidenum">
              <a:rPr lang="de-DE"/>
              <a:t>2</a:t>
            </a:fld>
            <a:endParaRPr lang="de-DE"/>
          </a:p>
        </p:txBody>
      </p:sp>
      <p:sp>
        <p:nvSpPr>
          <p:cNvPr id="7" name="Fußzeilenplatzhalter 3"/>
          <p:cNvSpPr>
            <a:spLocks noGrp="1"/>
          </p:cNvSpPr>
          <p:nvPr>
            <p:ph type="ftr" sz="quarter" idx="11"/>
          </p:nvPr>
        </p:nvSpPr>
        <p:spPr bwMode="auto">
          <a:xfrm>
            <a:off x="3384550" y="6356352"/>
            <a:ext cx="3136899" cy="365124"/>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Overflow="overflow" horzOverflow="clip" vert="horz" wrap="square" lIns="91440" tIns="45720" rIns="91440" bIns="45720" numCol="1" spcCol="0" rtlCol="0" fromWordArt="0" anchor="ctr" anchorCtr="0" forceAA="0" compatLnSpc="0">
            <a:normAutofit/>
          </a:bodyPr>
          <a:lstStyle/>
          <a:p>
            <a:pPr marL="570252" indent="-570252">
              <a:buAutoNum type="arabicPeriod"/>
              <a:defRPr/>
            </a:pPr>
            <a:r>
              <a:rPr lang="de-DE" sz="3800" b="0" i="0" u="none" strike="noStrike" cap="none" spc="0" dirty="0" err="1">
                <a:solidFill>
                  <a:schemeClr val="tx1"/>
                </a:solidFill>
                <a:latin typeface="+mj-lt"/>
                <a:ea typeface="+mj-ea"/>
                <a:cs typeface="+mj-cs"/>
              </a:rPr>
              <a:t>Introduction</a:t>
            </a:r>
            <a:r>
              <a:rPr lang="de-DE" sz="3800" b="0" i="0" u="none" strike="noStrike" cap="none" spc="0" dirty="0">
                <a:solidFill>
                  <a:schemeClr val="tx1"/>
                </a:solidFill>
                <a:latin typeface="+mj-lt"/>
                <a:ea typeface="+mj-ea"/>
                <a:cs typeface="+mj-cs"/>
              </a:rPr>
              <a:t> </a:t>
            </a:r>
            <a:r>
              <a:rPr lang="de-DE" sz="3800" b="0" i="0" u="none" strike="noStrike" cap="none" spc="0" dirty="0" err="1">
                <a:solidFill>
                  <a:schemeClr val="tx1"/>
                </a:solidFill>
                <a:latin typeface="+mj-lt"/>
                <a:ea typeface="+mj-ea"/>
                <a:cs typeface="+mj-cs"/>
              </a:rPr>
              <a:t>to</a:t>
            </a:r>
            <a:r>
              <a:rPr lang="de-DE" sz="3800" b="0" i="0" u="none" strike="noStrike" cap="none" spc="0" dirty="0">
                <a:solidFill>
                  <a:schemeClr val="tx1"/>
                </a:solidFill>
                <a:latin typeface="+mj-lt"/>
                <a:ea typeface="+mj-ea"/>
                <a:cs typeface="+mj-cs"/>
              </a:rPr>
              <a:t> </a:t>
            </a:r>
            <a:r>
              <a:rPr lang="de-DE" sz="3800" b="0" i="0" u="none" strike="noStrike" cap="none" spc="0" dirty="0" err="1">
                <a:solidFill>
                  <a:schemeClr val="tx1"/>
                </a:solidFill>
                <a:latin typeface="+mj-lt"/>
                <a:ea typeface="+mj-ea"/>
                <a:cs typeface="+mj-cs"/>
              </a:rPr>
              <a:t>the</a:t>
            </a:r>
            <a:r>
              <a:rPr lang="de-DE" sz="3800" b="0" i="0" u="none" strike="noStrike" cap="none" spc="0" dirty="0">
                <a:solidFill>
                  <a:schemeClr val="tx1"/>
                </a:solidFill>
                <a:latin typeface="+mj-lt"/>
                <a:ea typeface="+mj-ea"/>
                <a:cs typeface="+mj-cs"/>
              </a:rPr>
              <a:t> bivariate </a:t>
            </a:r>
            <a:r>
              <a:rPr lang="de-DE" sz="3800" b="0" i="0" u="none" strike="noStrike" cap="none" spc="0" dirty="0" err="1">
                <a:solidFill>
                  <a:schemeClr val="tx1"/>
                </a:solidFill>
                <a:latin typeface="+mj-lt"/>
                <a:ea typeface="+mj-ea"/>
                <a:cs typeface="+mj-cs"/>
              </a:rPr>
              <a:t>twin</a:t>
            </a:r>
            <a:r>
              <a:rPr lang="de-DE" sz="3800" b="0" i="0" u="none" strike="noStrike" cap="none" spc="0" dirty="0">
                <a:solidFill>
                  <a:schemeClr val="tx1"/>
                </a:solidFill>
                <a:latin typeface="+mj-lt"/>
                <a:ea typeface="+mj-ea"/>
                <a:cs typeface="+mj-cs"/>
              </a:rPr>
              <a:t> </a:t>
            </a:r>
            <a:r>
              <a:rPr lang="de-DE" sz="3800" b="0" i="0" u="none" strike="noStrike" cap="none" spc="0" dirty="0" err="1">
                <a:solidFill>
                  <a:schemeClr val="tx1"/>
                </a:solidFill>
                <a:latin typeface="+mj-lt"/>
                <a:ea typeface="+mj-ea"/>
                <a:cs typeface="+mj-cs"/>
              </a:rPr>
              <a:t>model</a:t>
            </a:r>
            <a:endParaRPr sz="3800" dirty="0"/>
          </a:p>
        </p:txBody>
      </p:sp>
      <p:sp>
        <p:nvSpPr>
          <p:cNvPr id="5" name="Inhaltsplatzhalter 2"/>
          <p:cNvSpPr>
            <a:spLocks noGrp="1"/>
          </p:cNvSpPr>
          <p:nvPr>
            <p:ph idx="1"/>
          </p:nvPr>
        </p:nvSpPr>
        <p:spPr bwMode="auto"/>
        <p:txBody>
          <a:bodyPr vertOverflow="overflow" horzOverflow="clip" vert="horz" wrap="square" lIns="91440" tIns="45720" rIns="91440" bIns="45720" numCol="1" spcCol="0" rtlCol="0" fromWordArt="0" anchor="t" anchorCtr="0" forceAA="0" compatLnSpc="0">
            <a:normAutofit fontScale="30000" lnSpcReduction="20000"/>
          </a:bodyPr>
          <a:lstStyle/>
          <a:p>
            <a:pPr marL="0" indent="0">
              <a:buNone/>
              <a:defRPr/>
            </a:pPr>
            <a:r>
              <a:rPr lang="de-DE" sz="9000" dirty="0" err="1"/>
              <a:t>Why</a:t>
            </a:r>
            <a:r>
              <a:rPr lang="de-DE" sz="9000" dirty="0"/>
              <a:t> do </a:t>
            </a:r>
            <a:r>
              <a:rPr lang="de-DE" sz="9000" dirty="0" err="1"/>
              <a:t>we</a:t>
            </a:r>
            <a:r>
              <a:rPr lang="de-DE" sz="9000" dirty="0"/>
              <a:t> </a:t>
            </a:r>
            <a:r>
              <a:rPr lang="de-DE" sz="9000" dirty="0" err="1"/>
              <a:t>need</a:t>
            </a:r>
            <a:r>
              <a:rPr lang="de-DE" sz="9000" dirty="0"/>
              <a:t> bi-/multivariate ACE </a:t>
            </a:r>
            <a:r>
              <a:rPr lang="de-DE" sz="9000" dirty="0" err="1"/>
              <a:t>models</a:t>
            </a:r>
            <a:r>
              <a:rPr lang="de-DE" sz="9000" dirty="0"/>
              <a:t>?</a:t>
            </a:r>
          </a:p>
          <a:p>
            <a:pPr>
              <a:defRPr/>
            </a:pPr>
            <a:endParaRPr sz="9000" dirty="0"/>
          </a:p>
          <a:p>
            <a:pPr>
              <a:defRPr/>
            </a:pPr>
            <a:r>
              <a:rPr lang="de-DE" sz="8000" dirty="0" err="1"/>
              <a:t>We</a:t>
            </a:r>
            <a:r>
              <a:rPr lang="de-DE" sz="8000" dirty="0"/>
              <a:t> </a:t>
            </a:r>
            <a:r>
              <a:rPr lang="de-DE" sz="8000" dirty="0" err="1"/>
              <a:t>can</a:t>
            </a:r>
            <a:r>
              <a:rPr lang="de-DE" sz="8000" dirty="0"/>
              <a:t> </a:t>
            </a:r>
            <a:r>
              <a:rPr lang="de-DE" sz="8000" dirty="0" err="1"/>
              <a:t>decompose</a:t>
            </a:r>
            <a:r>
              <a:rPr lang="de-DE" sz="8000" dirty="0"/>
              <a:t> </a:t>
            </a:r>
            <a:r>
              <a:rPr lang="de-DE" sz="8000" dirty="0" err="1"/>
              <a:t>the</a:t>
            </a:r>
            <a:r>
              <a:rPr lang="de-DE" sz="8000" dirty="0"/>
              <a:t> </a:t>
            </a:r>
            <a:r>
              <a:rPr lang="de-DE" sz="8000" dirty="0" err="1"/>
              <a:t>variance</a:t>
            </a:r>
            <a:r>
              <a:rPr lang="de-DE" sz="8000" dirty="0"/>
              <a:t> (</a:t>
            </a:r>
            <a:r>
              <a:rPr lang="de-DE" sz="8000" dirty="0" err="1"/>
              <a:t>as</a:t>
            </a:r>
            <a:r>
              <a:rPr lang="de-DE" sz="8000" dirty="0"/>
              <a:t> in univariat ACE </a:t>
            </a:r>
            <a:r>
              <a:rPr lang="de-DE" sz="8000" dirty="0" err="1"/>
              <a:t>model</a:t>
            </a:r>
            <a:r>
              <a:rPr lang="de-DE" sz="8000" dirty="0"/>
              <a:t>) </a:t>
            </a:r>
            <a:r>
              <a:rPr lang="de-DE" sz="8000" dirty="0" err="1"/>
              <a:t>of</a:t>
            </a:r>
            <a:r>
              <a:rPr lang="de-DE" sz="8000" dirty="0"/>
              <a:t> </a:t>
            </a:r>
            <a:r>
              <a:rPr lang="de-DE" sz="8000" dirty="0" err="1"/>
              <a:t>each</a:t>
            </a:r>
            <a:r>
              <a:rPr lang="de-DE" sz="8000" dirty="0"/>
              <a:t> </a:t>
            </a:r>
            <a:r>
              <a:rPr lang="de-DE" sz="8000" dirty="0" err="1"/>
              <a:t>trait</a:t>
            </a:r>
            <a:r>
              <a:rPr lang="de-DE" sz="8000" dirty="0"/>
              <a:t> and </a:t>
            </a:r>
            <a:r>
              <a:rPr lang="de-DE" sz="8000" dirty="0" err="1"/>
              <a:t>we</a:t>
            </a:r>
            <a:r>
              <a:rPr lang="de-DE" sz="8000" dirty="0"/>
              <a:t> </a:t>
            </a:r>
            <a:r>
              <a:rPr lang="de-DE" sz="8000" dirty="0" err="1"/>
              <a:t>can</a:t>
            </a:r>
            <a:r>
              <a:rPr lang="de-DE" sz="8000" dirty="0"/>
              <a:t> also </a:t>
            </a:r>
            <a:r>
              <a:rPr lang="de-DE" sz="8000" dirty="0" err="1"/>
              <a:t>decompose</a:t>
            </a:r>
            <a:r>
              <a:rPr lang="de-DE" sz="8000" dirty="0"/>
              <a:t> </a:t>
            </a:r>
            <a:r>
              <a:rPr lang="de-DE" sz="8000" dirty="0" err="1"/>
              <a:t>the</a:t>
            </a:r>
            <a:r>
              <a:rPr lang="de-DE" sz="8000" dirty="0"/>
              <a:t> </a:t>
            </a:r>
            <a:r>
              <a:rPr lang="de-DE" sz="8000" b="1" dirty="0" err="1"/>
              <a:t>covariance</a:t>
            </a:r>
            <a:r>
              <a:rPr lang="de-DE" sz="8000" b="1" dirty="0"/>
              <a:t> </a:t>
            </a:r>
            <a:r>
              <a:rPr lang="de-DE" sz="8000" dirty="0" err="1"/>
              <a:t>of</a:t>
            </a:r>
            <a:r>
              <a:rPr lang="de-DE" sz="8000" dirty="0"/>
              <a:t> </a:t>
            </a:r>
            <a:r>
              <a:rPr lang="de-DE" sz="8000" dirty="0" err="1"/>
              <a:t>several</a:t>
            </a:r>
            <a:r>
              <a:rPr lang="de-DE" sz="8000" dirty="0"/>
              <a:t> </a:t>
            </a:r>
            <a:r>
              <a:rPr lang="de-DE" sz="8000" dirty="0" err="1"/>
              <a:t>traits</a:t>
            </a:r>
            <a:r>
              <a:rPr lang="de-DE" sz="8000" dirty="0"/>
              <a:t> </a:t>
            </a:r>
            <a:r>
              <a:rPr sz="8000" dirty="0"/>
              <a:t>(Plomin et al., 2013)</a:t>
            </a:r>
            <a:endParaRPr lang="de-DE" sz="8000" dirty="0"/>
          </a:p>
          <a:p>
            <a:pPr marL="0" indent="0">
              <a:buFont typeface="Arial"/>
              <a:buNone/>
              <a:defRPr/>
            </a:pPr>
            <a:endParaRPr lang="de-DE" sz="8000" dirty="0"/>
          </a:p>
          <a:p>
            <a:pPr>
              <a:defRPr/>
            </a:pPr>
            <a:r>
              <a:rPr sz="8000" dirty="0"/>
              <a:t>We can </a:t>
            </a:r>
            <a:r>
              <a:rPr sz="7500" dirty="0"/>
              <a:t>investigate</a:t>
            </a:r>
            <a:r>
              <a:rPr sz="8000" dirty="0"/>
              <a:t> causes of covariation </a:t>
            </a:r>
            <a:r>
              <a:rPr sz="8000" dirty="0" err="1"/>
              <a:t>betwe</a:t>
            </a:r>
            <a:r>
              <a:rPr lang="de-DE" sz="8000" dirty="0"/>
              <a:t>e</a:t>
            </a:r>
            <a:r>
              <a:rPr sz="8000" dirty="0"/>
              <a:t>n two traits (e.g., by estimates of bivariate heritability)  and delineate genetic and environmental influences on human trait covariation</a:t>
            </a:r>
          </a:p>
          <a:p>
            <a:pPr>
              <a:defRPr/>
            </a:pPr>
            <a:endParaRPr sz="8000" dirty="0"/>
          </a:p>
          <a:p>
            <a:pPr>
              <a:defRPr/>
            </a:pPr>
            <a:r>
              <a:rPr sz="8000" dirty="0"/>
              <a:t>Besides causes of trait covariances,  genetic and environmental trait correlations can be obtained that are additionally informative to answer research questions (de Vries et al., 2021)</a:t>
            </a:r>
          </a:p>
          <a:p>
            <a:pPr marL="0" indent="0">
              <a:buFont typeface="Arial"/>
              <a:buNone/>
              <a:defRPr/>
            </a:pPr>
            <a:endParaRPr sz="4800" dirty="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3</a:t>
            </a:fld>
            <a:endParaRPr lang="de-DE"/>
          </a:p>
        </p:txBody>
      </p:sp>
      <p:sp>
        <p:nvSpPr>
          <p:cNvPr id="1237057101"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299" y="274637"/>
            <a:ext cx="8915400" cy="891108"/>
          </a:xfrm>
        </p:spPr>
        <p:txBody>
          <a:bodyPr vertOverflow="overflow" horzOverflow="clip" vert="horz" wrap="square" lIns="91440" tIns="45720" rIns="91440" bIns="45720" numCol="1" spcCol="0" rtlCol="0" fromWordArt="0" anchor="ctr" anchorCtr="0" forceAA="0" compatLnSpc="0">
            <a:normAutofit/>
          </a:bodyPr>
          <a:lstStyle/>
          <a:p>
            <a:pPr>
              <a:defRPr/>
            </a:pPr>
            <a:r>
              <a:rPr lang="de-DE" sz="3800" b="0" i="0" u="none" strike="noStrike" cap="none" spc="0" dirty="0">
                <a:solidFill>
                  <a:schemeClr val="tx1"/>
                </a:solidFill>
                <a:latin typeface="Calibri"/>
                <a:ea typeface="Arial"/>
                <a:cs typeface="Arial"/>
              </a:rPr>
              <a:t>The bivariate </a:t>
            </a:r>
            <a:r>
              <a:rPr lang="de-DE" sz="3800" b="0" i="0" u="none" strike="noStrike" cap="none" spc="0" dirty="0" err="1">
                <a:solidFill>
                  <a:schemeClr val="tx1"/>
                </a:solidFill>
                <a:latin typeface="Calibri"/>
                <a:ea typeface="Arial"/>
                <a:cs typeface="Arial"/>
              </a:rPr>
              <a:t>twin</a:t>
            </a:r>
            <a:r>
              <a:rPr lang="de-DE" sz="3800" b="0" i="0" u="none" strike="noStrike" cap="none" spc="0" dirty="0">
                <a:solidFill>
                  <a:schemeClr val="tx1"/>
                </a:solidFill>
                <a:latin typeface="Calibri"/>
                <a:ea typeface="Arial"/>
                <a:cs typeface="Arial"/>
              </a:rPr>
              <a:t> </a:t>
            </a:r>
            <a:r>
              <a:rPr lang="de-DE" sz="3800" b="0" i="0" u="none" strike="noStrike" cap="none" spc="0" dirty="0" err="1">
                <a:solidFill>
                  <a:schemeClr val="tx1"/>
                </a:solidFill>
                <a:latin typeface="Calibri"/>
                <a:ea typeface="Arial"/>
                <a:cs typeface="Arial"/>
              </a:rPr>
              <a:t>model</a:t>
            </a:r>
            <a:endParaRPr dirty="0"/>
          </a:p>
        </p:txBody>
      </p:sp>
      <mc:AlternateContent xmlns:mc="http://schemas.openxmlformats.org/markup-compatibility/2006" xmlns:a14="http://schemas.microsoft.com/office/drawing/2010/main">
        <mc:Choice Requires="a14">
          <p:sp>
            <p:nvSpPr>
              <p:cNvPr id="5" name="Inhaltsplatzhalter 2"/>
              <p:cNvSpPr>
                <a:spLocks noGrp="1"/>
              </p:cNvSpPr>
              <p:nvPr>
                <p:ph idx="1"/>
              </p:nvPr>
            </p:nvSpPr>
            <p:spPr bwMode="auto">
              <a:xfrm>
                <a:off x="409764" y="4757398"/>
                <a:ext cx="9153349" cy="1587096"/>
              </a:xfrm>
            </p:spPr>
            <p:txBody>
              <a:bodyPr vertOverflow="overflow" horzOverflow="clip" vert="horz" wrap="square" lIns="91440" tIns="45720" rIns="91440" bIns="45720" numCol="1" spcCol="0" rtlCol="0" fromWordArt="0" anchor="t" anchorCtr="0" forceAA="0" compatLnSpc="0">
                <a:normAutofit fontScale="25000" lnSpcReduction="20000"/>
              </a:bodyPr>
              <a:lstStyle/>
              <a:p>
                <a:pPr marL="0" indent="0">
                  <a:lnSpc>
                    <a:spcPct val="114999"/>
                  </a:lnSpc>
                  <a:buNone/>
                  <a:defRPr/>
                </a:pPr>
                <a:r>
                  <a:rPr lang="de-DE" sz="7200" b="1" dirty="0"/>
                  <a:t>The bivariate ACE </a:t>
                </a:r>
                <a:r>
                  <a:rPr lang="de-DE" sz="7200" b="1" dirty="0" err="1"/>
                  <a:t>model</a:t>
                </a:r>
                <a:r>
                  <a:rPr lang="de-DE" sz="7200" b="1" dirty="0"/>
                  <a:t> </a:t>
                </a:r>
                <a:r>
                  <a:rPr lang="de-DE" sz="7200" b="1" dirty="0" err="1"/>
                  <a:t>with</a:t>
                </a:r>
                <a:r>
                  <a:rPr lang="de-DE" sz="7200" b="1" dirty="0"/>
                  <a:t> </a:t>
                </a:r>
                <a:r>
                  <a:rPr lang="de-DE" sz="7200" b="1" dirty="0" err="1"/>
                  <a:t>the</a:t>
                </a:r>
                <a:r>
                  <a:rPr lang="de-DE" sz="7200" b="1" dirty="0"/>
                  <a:t> </a:t>
                </a:r>
                <a:r>
                  <a:rPr lang="de-DE" sz="7200" b="1" dirty="0" err="1"/>
                  <a:t>Cholesky</a:t>
                </a:r>
                <a:r>
                  <a:rPr lang="de-DE" sz="7200" b="1" dirty="0"/>
                  <a:t> </a:t>
                </a:r>
                <a:r>
                  <a:rPr lang="de-DE" sz="7200" b="1" dirty="0" err="1"/>
                  <a:t>parametrization</a:t>
                </a:r>
                <a:r>
                  <a:rPr lang="de-DE" sz="7200" b="1" dirty="0"/>
                  <a:t> (</a:t>
                </a:r>
                <a:r>
                  <a:rPr lang="de-DE" sz="7200" b="1" dirty="0" err="1"/>
                  <a:t>see</a:t>
                </a:r>
                <a:r>
                  <a:rPr lang="de-DE" sz="7200" b="1" dirty="0"/>
                  <a:t> </a:t>
                </a:r>
                <a:r>
                  <a:rPr lang="de-DE" sz="7200" b="1" dirty="0" err="1"/>
                  <a:t>Loehlin</a:t>
                </a:r>
                <a:r>
                  <a:rPr lang="de-DE" sz="7200" b="1" dirty="0"/>
                  <a:t>, 1996)</a:t>
                </a:r>
              </a:p>
              <a:p>
                <a:pPr marL="0" indent="0">
                  <a:lnSpc>
                    <a:spcPct val="114999"/>
                  </a:lnSpc>
                  <a:buNone/>
                  <a:defRPr/>
                </a:pPr>
                <a:r>
                  <a:rPr lang="de-DE" sz="7200" dirty="0"/>
                  <a:t>The </a:t>
                </a:r>
                <a:r>
                  <a:rPr lang="de-DE" sz="7200" dirty="0" err="1"/>
                  <a:t>variance</a:t>
                </a:r>
                <a:r>
                  <a:rPr lang="de-DE" sz="7200" dirty="0"/>
                  <a:t> </a:t>
                </a:r>
                <a:r>
                  <a:rPr lang="de-DE" sz="7200" dirty="0" err="1"/>
                  <a:t>of</a:t>
                </a:r>
                <a:r>
                  <a:rPr lang="de-DE" sz="7200" dirty="0"/>
                  <a:t> </a:t>
                </a:r>
                <a:r>
                  <a:rPr lang="de-DE" sz="7200" dirty="0" err="1"/>
                  <a:t>the</a:t>
                </a:r>
                <a:r>
                  <a:rPr lang="de-DE" sz="7200" dirty="0"/>
                  <a:t> </a:t>
                </a:r>
                <a:r>
                  <a:rPr lang="de-DE" sz="7200" dirty="0" err="1"/>
                  <a:t>outcome</a:t>
                </a:r>
                <a:r>
                  <a:rPr lang="de-DE" sz="7200" dirty="0"/>
                  <a:t> Y </a:t>
                </a:r>
                <a:r>
                  <a:rPr lang="de-DE" sz="7200" dirty="0" err="1"/>
                  <a:t>is</a:t>
                </a:r>
                <a:r>
                  <a:rPr lang="de-DE" sz="7200" dirty="0"/>
                  <a:t> </a:t>
                </a:r>
                <a:r>
                  <a:rPr lang="de-DE" sz="7200" dirty="0" err="1"/>
                  <a:t>decomposed</a:t>
                </a:r>
                <a:r>
                  <a:rPr lang="de-DE" sz="7200" dirty="0"/>
                  <a:t> </a:t>
                </a:r>
                <a:r>
                  <a:rPr lang="de-DE" sz="7200" dirty="0" err="1"/>
                  <a:t>into</a:t>
                </a:r>
                <a:r>
                  <a:rPr lang="de-DE" sz="7200" dirty="0"/>
                  <a:t> </a:t>
                </a:r>
                <a:r>
                  <a:rPr lang="de-DE" sz="7200" dirty="0" err="1"/>
                  <a:t>two</a:t>
                </a:r>
                <a:r>
                  <a:rPr lang="de-DE" sz="7200" dirty="0"/>
                  <a:t> </a:t>
                </a:r>
                <a:r>
                  <a:rPr lang="de-DE" sz="7200" dirty="0" err="1"/>
                  <a:t>parts</a:t>
                </a:r>
                <a:r>
                  <a:rPr lang="de-DE" sz="7200" dirty="0"/>
                  <a:t>:</a:t>
                </a:r>
                <a:endParaRPr sz="7200" dirty="0"/>
              </a:p>
              <a:p>
                <a:pPr marL="514350" indent="-514350">
                  <a:lnSpc>
                    <a:spcPct val="114999"/>
                  </a:lnSpc>
                  <a:buAutoNum type="arabicParenR"/>
                  <a:defRPr/>
                </a:pPr>
                <a:r>
                  <a:rPr lang="de-DE" sz="7200" dirty="0"/>
                  <a:t>ACE </a:t>
                </a:r>
                <a:r>
                  <a:rPr lang="de-DE" sz="7200" dirty="0" err="1"/>
                  <a:t>components</a:t>
                </a:r>
                <a:r>
                  <a:rPr lang="de-DE" sz="7200" dirty="0"/>
                  <a:t> </a:t>
                </a:r>
                <a:r>
                  <a:rPr lang="de-DE" sz="7200" dirty="0" err="1"/>
                  <a:t>shared</a:t>
                </a:r>
                <a:r>
                  <a:rPr lang="de-DE" sz="7200" dirty="0"/>
                  <a:t> </a:t>
                </a:r>
                <a:r>
                  <a:rPr lang="de-DE" sz="7200" dirty="0" err="1"/>
                  <a:t>with</a:t>
                </a:r>
                <a:r>
                  <a:rPr lang="de-DE" sz="7200" dirty="0"/>
                  <a:t> </a:t>
                </a:r>
                <a:r>
                  <a:rPr lang="de-DE" sz="7200" dirty="0" err="1"/>
                  <a:t>the</a:t>
                </a:r>
                <a:r>
                  <a:rPr lang="de-DE" sz="7200" dirty="0"/>
                  <a:t> </a:t>
                </a:r>
                <a:r>
                  <a:rPr lang="de-DE" sz="7200" dirty="0" err="1"/>
                  <a:t>predictor</a:t>
                </a:r>
                <a:r>
                  <a:rPr lang="de-DE" sz="7200" dirty="0"/>
                  <a:t> X (</a:t>
                </a:r>
                <a14:m>
                  <m:oMath xmlns:m="http://schemas.openxmlformats.org/officeDocument/2006/math">
                    <m:sSub>
                      <m:sSubPr>
                        <m:ctrlPr>
                          <a:rPr lang="de-DE" sz="7200" i="1">
                            <a:latin typeface="Cambria Math" panose="02040503050406030204" pitchFamily="18" charset="0"/>
                            <a:ea typeface="Cambria Math"/>
                            <a:cs typeface="Cambria Math"/>
                          </a:rPr>
                        </m:ctrlPr>
                      </m:sSubPr>
                      <m:e>
                        <m:r>
                          <a:rPr lang="de-DE" sz="7200" b="0" i="1">
                            <a:latin typeface="Cambria Math"/>
                          </a:rPr>
                          <m:t>𝐴</m:t>
                        </m:r>
                      </m:e>
                      <m:sub>
                        <m:r>
                          <a:rPr lang="de-DE" sz="7200" b="0" i="1">
                            <a:latin typeface="Cambria Math"/>
                          </a:rPr>
                          <m:t>1</m:t>
                        </m:r>
                      </m:sub>
                    </m:sSub>
                    <m:r>
                      <a:rPr lang="de-DE" sz="7200" b="0" i="1">
                        <a:latin typeface="Cambria Math"/>
                      </a:rPr>
                      <m:t>,</m:t>
                    </m:r>
                    <m:sSub>
                      <m:sSubPr>
                        <m:ctrlPr>
                          <a:rPr lang="de-DE" sz="7200" i="1">
                            <a:latin typeface="Cambria Math" panose="02040503050406030204" pitchFamily="18" charset="0"/>
                            <a:ea typeface="Cambria Math"/>
                            <a:cs typeface="Cambria Math"/>
                          </a:rPr>
                        </m:ctrlPr>
                      </m:sSubPr>
                      <m:e>
                        <m:r>
                          <a:rPr lang="de-DE" sz="7200" b="0" i="1">
                            <a:latin typeface="Cambria Math"/>
                          </a:rPr>
                          <m:t>𝐶</m:t>
                        </m:r>
                      </m:e>
                      <m:sub>
                        <m:r>
                          <a:rPr lang="de-DE" sz="7200" i="1">
                            <a:latin typeface="Cambria Math"/>
                          </a:rPr>
                          <m:t>1</m:t>
                        </m:r>
                      </m:sub>
                    </m:sSub>
                  </m:oMath>
                </a14:m>
                <a:r>
                  <a:rPr lang="de-DE" sz="7200" dirty="0"/>
                  <a:t>, </a:t>
                </a:r>
                <a14:m>
                  <m:oMath xmlns:m="http://schemas.openxmlformats.org/officeDocument/2006/math">
                    <m:sSub>
                      <m:sSubPr>
                        <m:ctrlPr>
                          <a:rPr lang="de-DE" sz="7200" i="1">
                            <a:latin typeface="Cambria Math" panose="02040503050406030204" pitchFamily="18" charset="0"/>
                            <a:ea typeface="Cambria Math"/>
                            <a:cs typeface="Cambria Math"/>
                          </a:rPr>
                        </m:ctrlPr>
                      </m:sSubPr>
                      <m:e>
                        <m:r>
                          <a:rPr lang="de-DE" sz="7200" b="0" i="1">
                            <a:latin typeface="Cambria Math"/>
                          </a:rPr>
                          <m:t>𝐸</m:t>
                        </m:r>
                      </m:e>
                      <m:sub>
                        <m:r>
                          <a:rPr lang="de-DE" sz="7200" i="1">
                            <a:latin typeface="Cambria Math"/>
                          </a:rPr>
                          <m:t>1</m:t>
                        </m:r>
                      </m:sub>
                    </m:sSub>
                  </m:oMath>
                </a14:m>
                <a:r>
                  <a:rPr lang="de-DE" sz="7200" dirty="0"/>
                  <a:t>)</a:t>
                </a:r>
                <a:endParaRPr sz="7200" dirty="0"/>
              </a:p>
              <a:p>
                <a:pPr marL="514350" indent="-514350">
                  <a:lnSpc>
                    <a:spcPct val="114999"/>
                  </a:lnSpc>
                  <a:buFont typeface="Arial"/>
                  <a:buAutoNum type="arabicParenR"/>
                  <a:defRPr/>
                </a:pPr>
                <a:r>
                  <a:rPr lang="de-DE" sz="7200" dirty="0"/>
                  <a:t>ACE </a:t>
                </a:r>
                <a:r>
                  <a:rPr lang="de-DE" sz="7200" dirty="0" err="1"/>
                  <a:t>components</a:t>
                </a:r>
                <a:r>
                  <a:rPr lang="de-DE" sz="7200" dirty="0"/>
                  <a:t> </a:t>
                </a:r>
                <a:r>
                  <a:rPr lang="de-DE" sz="7200" dirty="0" err="1"/>
                  <a:t>independent</a:t>
                </a:r>
                <a:r>
                  <a:rPr lang="de-DE" sz="7200" dirty="0"/>
                  <a:t> </a:t>
                </a:r>
                <a:r>
                  <a:rPr lang="de-DE" sz="7200" dirty="0" err="1"/>
                  <a:t>of</a:t>
                </a:r>
                <a:r>
                  <a:rPr lang="de-DE" sz="7200" dirty="0"/>
                  <a:t> </a:t>
                </a:r>
                <a:r>
                  <a:rPr lang="de-DE" sz="7200" dirty="0" err="1"/>
                  <a:t>the</a:t>
                </a:r>
                <a:r>
                  <a:rPr lang="de-DE" sz="7200" dirty="0"/>
                  <a:t> </a:t>
                </a:r>
                <a:r>
                  <a:rPr lang="de-DE" sz="7200" dirty="0" err="1"/>
                  <a:t>predictor</a:t>
                </a:r>
                <a:r>
                  <a:rPr lang="de-DE" sz="7200" dirty="0"/>
                  <a:t> and </a:t>
                </a:r>
                <a:r>
                  <a:rPr lang="de-DE" sz="7200" dirty="0" err="1"/>
                  <a:t>unique</a:t>
                </a:r>
                <a:r>
                  <a:rPr lang="de-DE" sz="7200" dirty="0"/>
                  <a:t> </a:t>
                </a:r>
                <a:r>
                  <a:rPr lang="de-DE" sz="7200" dirty="0" err="1"/>
                  <a:t>to</a:t>
                </a:r>
                <a:r>
                  <a:rPr lang="de-DE" sz="7200" dirty="0"/>
                  <a:t> </a:t>
                </a:r>
                <a:r>
                  <a:rPr lang="de-DE" sz="7200" dirty="0" err="1"/>
                  <a:t>the</a:t>
                </a:r>
                <a:r>
                  <a:rPr lang="de-DE" sz="7200" dirty="0"/>
                  <a:t> </a:t>
                </a:r>
                <a:r>
                  <a:rPr lang="de-DE" sz="7200" dirty="0" err="1"/>
                  <a:t>outcome</a:t>
                </a:r>
                <a:r>
                  <a:rPr lang="de-DE" sz="7200" dirty="0"/>
                  <a:t> Y</a:t>
                </a:r>
                <a:r>
                  <a:rPr lang="de-DE" sz="7200" b="0" i="0" u="none" strike="noStrike" cap="none" spc="0" dirty="0">
                    <a:solidFill>
                      <a:schemeClr val="tx1"/>
                    </a:solidFill>
                    <a:latin typeface="+mn-lt"/>
                    <a:ea typeface="+mn-ea"/>
                    <a:cs typeface="+mn-cs"/>
                  </a:rPr>
                  <a:t> (</a:t>
                </a:r>
                <a14:m>
                  <m:oMath xmlns:m="http://schemas.openxmlformats.org/officeDocument/2006/math">
                    <m:sSub>
                      <m:sSubPr>
                        <m:ctrlPr>
                          <a:rPr lang="de-DE" sz="7200" i="1">
                            <a:latin typeface="Cambria Math" panose="02040503050406030204" pitchFamily="18" charset="0"/>
                            <a:ea typeface="Cambria Math"/>
                            <a:cs typeface="Cambria Math"/>
                          </a:rPr>
                        </m:ctrlPr>
                      </m:sSubPr>
                      <m:e>
                        <m:r>
                          <a:rPr lang="de-DE" sz="7200" b="0" i="1">
                            <a:latin typeface="Cambria Math"/>
                          </a:rPr>
                          <m:t>𝐴</m:t>
                        </m:r>
                      </m:e>
                      <m:sub>
                        <m:r>
                          <a:rPr lang="de-DE" sz="7200" b="0" i="1">
                            <a:latin typeface="Cambria Math"/>
                            <a:ea typeface="Cambria Math"/>
                            <a:cs typeface="Cambria Math"/>
                          </a:rPr>
                          <m:t>2</m:t>
                        </m:r>
                      </m:sub>
                    </m:sSub>
                    <m:r>
                      <a:rPr lang="de-DE" sz="7200" b="0" i="1">
                        <a:latin typeface="Cambria Math"/>
                      </a:rPr>
                      <m:t>,</m:t>
                    </m:r>
                    <m:sSub>
                      <m:sSubPr>
                        <m:ctrlPr>
                          <a:rPr lang="de-DE" sz="7200" i="1">
                            <a:latin typeface="Cambria Math" panose="02040503050406030204" pitchFamily="18" charset="0"/>
                            <a:ea typeface="Cambria Math"/>
                            <a:cs typeface="Cambria Math"/>
                          </a:rPr>
                        </m:ctrlPr>
                      </m:sSubPr>
                      <m:e>
                        <m:r>
                          <a:rPr lang="de-DE" sz="7200" b="0" i="1">
                            <a:latin typeface="Cambria Math"/>
                          </a:rPr>
                          <m:t>𝐶</m:t>
                        </m:r>
                      </m:e>
                      <m:sub>
                        <m:r>
                          <a:rPr lang="de-DE" sz="7200" i="1">
                            <a:latin typeface="Cambria Math"/>
                            <a:ea typeface="Cambria Math"/>
                            <a:cs typeface="Cambria Math"/>
                          </a:rPr>
                          <m:t>2</m:t>
                        </m:r>
                      </m:sub>
                    </m:sSub>
                  </m:oMath>
                </a14:m>
                <a:r>
                  <a:rPr lang="de-DE" sz="7200" b="0" i="0" u="none" strike="noStrike" cap="none" spc="0" dirty="0">
                    <a:solidFill>
                      <a:schemeClr val="tx1"/>
                    </a:solidFill>
                    <a:latin typeface="+mn-lt"/>
                    <a:ea typeface="+mn-ea"/>
                    <a:cs typeface="+mn-cs"/>
                  </a:rPr>
                  <a:t>, </a:t>
                </a:r>
                <a14:m>
                  <m:oMath xmlns:m="http://schemas.openxmlformats.org/officeDocument/2006/math">
                    <m:sSub>
                      <m:sSubPr>
                        <m:ctrlPr>
                          <a:rPr lang="de-DE" sz="7200" i="1">
                            <a:latin typeface="Cambria Math" panose="02040503050406030204" pitchFamily="18" charset="0"/>
                            <a:ea typeface="Cambria Math"/>
                            <a:cs typeface="Cambria Math"/>
                          </a:rPr>
                        </m:ctrlPr>
                      </m:sSubPr>
                      <m:e>
                        <m:r>
                          <a:rPr lang="de-DE" sz="7200" b="0" i="1">
                            <a:latin typeface="Cambria Math"/>
                          </a:rPr>
                          <m:t>𝐸</m:t>
                        </m:r>
                      </m:e>
                      <m:sub>
                        <m:r>
                          <a:rPr lang="de-DE" sz="7200" i="1">
                            <a:latin typeface="Cambria Math"/>
                            <a:ea typeface="Cambria Math"/>
                            <a:cs typeface="Cambria Math"/>
                          </a:rPr>
                          <m:t>2</m:t>
                        </m:r>
                      </m:sub>
                    </m:sSub>
                  </m:oMath>
                </a14:m>
                <a:r>
                  <a:rPr lang="de-DE" sz="7200" b="0" i="0" u="none" strike="noStrike" cap="none" spc="0" dirty="0">
                    <a:solidFill>
                      <a:schemeClr val="tx1"/>
                    </a:solidFill>
                    <a:latin typeface="+mn-lt"/>
                    <a:ea typeface="+mn-ea"/>
                    <a:cs typeface="+mn-cs"/>
                  </a:rPr>
                  <a:t>)</a:t>
                </a:r>
                <a:endParaRPr sz="7200" dirty="0"/>
              </a:p>
              <a:p>
                <a:pPr marL="514350" indent="-514350">
                  <a:lnSpc>
                    <a:spcPct val="114999"/>
                  </a:lnSpc>
                  <a:buAutoNum type="arabicParenR"/>
                  <a:defRPr/>
                </a:pPr>
                <a:endParaRPr sz="8000" dirty="0"/>
              </a:p>
              <a:p>
                <a:pPr marL="0" indent="0">
                  <a:buNone/>
                  <a:defRPr/>
                </a:pPr>
                <a:endParaRPr sz="8000" dirty="0"/>
              </a:p>
              <a:p>
                <a:pPr marL="0" indent="0">
                  <a:buNone/>
                  <a:defRPr/>
                </a:pPr>
                <a:endParaRPr lang="de-DE" dirty="0"/>
              </a:p>
              <a:p>
                <a:pPr marL="0" indent="0">
                  <a:buNone/>
                  <a:defRPr/>
                </a:pPr>
                <a:endParaRPr lang="de-DE" dirty="0"/>
              </a:p>
            </p:txBody>
          </p:sp>
        </mc:Choice>
        <mc:Fallback xmlns="">
          <p:sp>
            <p:nvSpPr>
              <p:cNvPr id="5" name="Inhaltsplatzhalter 2"/>
              <p:cNvSpPr>
                <a:spLocks noGrp="1" noRot="1" noChangeAspect="1" noMove="1" noResize="1" noEditPoints="1" noAdjustHandles="1" noChangeArrowheads="1" noChangeShapeType="1" noTextEdit="1"/>
              </p:cNvSpPr>
              <p:nvPr>
                <p:ph idx="1"/>
              </p:nvPr>
            </p:nvSpPr>
            <p:spPr bwMode="auto">
              <a:xfrm>
                <a:off x="409764" y="4757398"/>
                <a:ext cx="9153349" cy="1587096"/>
              </a:xfrm>
              <a:blipFill>
                <a:blip r:embed="rId2"/>
                <a:stretch>
                  <a:fillRect t="-2682"/>
                </a:stretch>
              </a:blipFill>
            </p:spPr>
            <p:txBody>
              <a:bodyPr/>
              <a:lstStyle/>
              <a:p>
                <a:r>
                  <a:rPr lang="de-DE">
                    <a:noFill/>
                  </a:rPr>
                  <a:t> </a:t>
                </a:r>
              </a:p>
            </p:txBody>
          </p:sp>
        </mc:Fallback>
      </mc:AlternateContent>
      <p:sp>
        <p:nvSpPr>
          <p:cNvPr id="6" name="Foliennummernplatzhalter 4"/>
          <p:cNvSpPr>
            <a:spLocks noGrp="1"/>
          </p:cNvSpPr>
          <p:nvPr>
            <p:ph type="sldNum" sz="quarter" idx="12"/>
          </p:nvPr>
        </p:nvSpPr>
        <p:spPr bwMode="auto"/>
        <p:txBody>
          <a:bodyPr/>
          <a:lstStyle/>
          <a:p>
            <a:pPr>
              <a:defRPr/>
            </a:pPr>
            <a:fld id="{F26D89EF-3C3A-4E06-893E-1B74ABA00C59}" type="slidenum">
              <a:rPr lang="de-DE"/>
              <a:t>4</a:t>
            </a:fld>
            <a:endParaRPr lang="de-DE"/>
          </a:p>
        </p:txBody>
      </p:sp>
      <p:grpSp>
        <p:nvGrpSpPr>
          <p:cNvPr id="11" name="Group 4"/>
          <p:cNvGrpSpPr>
            <a:grpSpLocks noChangeAspect="1"/>
          </p:cNvGrpSpPr>
          <p:nvPr/>
        </p:nvGrpSpPr>
        <p:grpSpPr bwMode="auto">
          <a:xfrm>
            <a:off x="1396983" y="1062609"/>
            <a:ext cx="7056686" cy="3576777"/>
            <a:chOff x="0" y="0"/>
            <a:chExt cx="7056686" cy="3576777"/>
          </a:xfrm>
        </p:grpSpPr>
        <p:sp>
          <p:nvSpPr>
            <p:cNvPr id="12" name="AutoShape 3"/>
            <p:cNvSpPr>
              <a:spLocks noChangeAspect="1" noChangeArrowheads="1" noTextEdit="1"/>
            </p:cNvSpPr>
            <p:nvPr/>
          </p:nvSpPr>
          <p:spPr bwMode="auto">
            <a:xfrm>
              <a:off x="129590" y="0"/>
              <a:ext cx="6927094" cy="3572337"/>
            </a:xfrm>
            <a:prstGeom prst="rect">
              <a:avLst/>
            </a:prstGeom>
            <a:no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3" name="Picture 5"/>
            <p:cNvPicPr>
              <a:picLocks noChangeAspect="1" noChangeArrowheads="1"/>
            </p:cNvPicPr>
            <p:nvPr/>
          </p:nvPicPr>
          <p:blipFill>
            <a:blip r:embed="rId3"/>
            <a:stretch/>
          </p:blipFill>
          <p:spPr bwMode="auto">
            <a:xfrm>
              <a:off x="0" y="0"/>
              <a:ext cx="6931535" cy="3576777"/>
            </a:xfrm>
            <a:prstGeom prst="rect">
              <a:avLst/>
            </a:prstGeom>
            <a:noFill/>
            <a:ln>
              <a:noFill/>
            </a:ln>
          </p:spPr>
        </p:pic>
      </p:grpSp>
      <p:sp>
        <p:nvSpPr>
          <p:cNvPr id="1087529233"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extLst>
      <p:ext uri="{BB962C8B-B14F-4D97-AF65-F5344CB8AC3E}">
        <p14:creationId xmlns:p14="http://schemas.microsoft.com/office/powerpoint/2010/main" val="3324804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77559988" name="Titel 1"/>
          <p:cNvSpPr>
            <a:spLocks noGrp="1"/>
          </p:cNvSpPr>
          <p:nvPr>
            <p:ph type="title"/>
          </p:nvPr>
        </p:nvSpPr>
        <p:spPr bwMode="auto"/>
        <p:txBody>
          <a:bodyPr vertOverflow="overflow" horzOverflow="clip" vert="horz" wrap="square" lIns="91440" tIns="45720" rIns="91440" bIns="45720" numCol="1" spcCol="0" rtlCol="0" fromWordArt="0" anchor="ctr" anchorCtr="0" forceAA="0" compatLnSpc="0">
            <a:normAutofit/>
          </a:bodyPr>
          <a:lstStyle/>
          <a:p>
            <a:pPr marL="570251" indent="-570251">
              <a:buAutoNum type="arabicPeriod"/>
              <a:defRPr/>
            </a:pPr>
            <a:r>
              <a:rPr lang="de-DE" sz="3800" b="0" i="0" u="none" strike="noStrike" cap="none" spc="0">
                <a:solidFill>
                  <a:schemeClr val="tx1"/>
                </a:solidFill>
                <a:latin typeface="Calibri"/>
                <a:ea typeface="Arial"/>
                <a:cs typeface="Arial"/>
              </a:rPr>
              <a:t>Introduction to the bivariate twin model</a:t>
            </a:r>
            <a:endParaRPr sz="3800"/>
          </a:p>
        </p:txBody>
      </p:sp>
      <p:sp>
        <p:nvSpPr>
          <p:cNvPr id="142668200" name="Inhaltsplatzhalter 2"/>
          <p:cNvSpPr>
            <a:spLocks noGrp="1"/>
          </p:cNvSpPr>
          <p:nvPr>
            <p:ph idx="1"/>
          </p:nvPr>
        </p:nvSpPr>
        <p:spPr bwMode="auto"/>
        <p:txBody>
          <a:bodyPr vertOverflow="overflow" horzOverflow="clip" vert="horz" wrap="square" lIns="91440" tIns="45720" rIns="91440" bIns="45720" numCol="1" spcCol="0" rtlCol="0" fromWordArt="0" anchor="t" anchorCtr="0" forceAA="0" compatLnSpc="0">
            <a:normAutofit fontScale="95000" lnSpcReduction="1000"/>
          </a:bodyPr>
          <a:lstStyle/>
          <a:p>
            <a:pPr marL="0" indent="0">
              <a:buNone/>
              <a:defRPr/>
            </a:pPr>
            <a:r>
              <a:rPr lang="de-DE" sz="2800"/>
              <a:t>Why do we need bi-/multivariate ACE models?</a:t>
            </a:r>
          </a:p>
          <a:p>
            <a:pPr>
              <a:defRPr/>
            </a:pPr>
            <a:endParaRPr sz="2800"/>
          </a:p>
          <a:p>
            <a:pPr>
              <a:defRPr/>
            </a:pPr>
            <a:r>
              <a:rPr sz="2600"/>
              <a:t>Covariation between two (or more) traits is decomposed into genetic and environmental components in addition to trait specific variance decomoposition </a:t>
            </a:r>
          </a:p>
          <a:p>
            <a:pPr marL="0" indent="0">
              <a:buFont typeface="Arial"/>
              <a:buNone/>
              <a:defRPr/>
            </a:pPr>
            <a:endParaRPr sz="2200"/>
          </a:p>
          <a:p>
            <a:pPr lvl="1">
              <a:buFont typeface="Wingdings"/>
              <a:buChar char="Ø"/>
              <a:defRPr/>
            </a:pPr>
            <a:r>
              <a:rPr sz="2600"/>
              <a:t>How much of the phenotypic correlation between traits is accounted for by genetic and environmental factors?</a:t>
            </a:r>
            <a:endParaRPr sz="3600"/>
          </a:p>
          <a:p>
            <a:pPr>
              <a:defRPr/>
            </a:pPr>
            <a:endParaRPr sz="2600"/>
          </a:p>
          <a:p>
            <a:pPr>
              <a:defRPr/>
            </a:pPr>
            <a:r>
              <a:rPr sz="2600" i="1"/>
              <a:t>Bivariate heritability</a:t>
            </a:r>
            <a:r>
              <a:rPr sz="2600"/>
              <a:t> = proportion of covariance explained by genetic factors (de Vries et al. 2021)</a:t>
            </a:r>
          </a:p>
          <a:p>
            <a:pPr marL="0" indent="0">
              <a:buFont typeface="Arial"/>
              <a:buNone/>
              <a:defRPr/>
            </a:pPr>
            <a:endParaRPr sz="2200"/>
          </a:p>
        </p:txBody>
      </p:sp>
      <p:sp>
        <p:nvSpPr>
          <p:cNvPr id="839257672" name="Foliennummernplatzhalter 4"/>
          <p:cNvSpPr>
            <a:spLocks noGrp="1"/>
          </p:cNvSpPr>
          <p:nvPr>
            <p:ph type="sldNum" sz="quarter" idx="12"/>
          </p:nvPr>
        </p:nvSpPr>
        <p:spPr bwMode="auto"/>
        <p:txBody>
          <a:bodyPr/>
          <a:lstStyle/>
          <a:p>
            <a:pPr>
              <a:defRPr/>
            </a:pPr>
            <a:fld id="{834FB2BF-628D-7845-A320-93054E3D87DB}" type="slidenum">
              <a:rPr lang="de-DE"/>
              <a:t>5</a:t>
            </a:fld>
            <a:endParaRPr lang="de-DE"/>
          </a:p>
        </p:txBody>
      </p:sp>
      <p:sp>
        <p:nvSpPr>
          <p:cNvPr id="419776323" name="Fußzeilenplatzhalter 3"/>
          <p:cNvSpPr>
            <a:spLocks noGrp="1"/>
          </p:cNvSpPr>
          <p:nvPr>
            <p:ph type="ftr" sz="quarter" idx="11"/>
          </p:nvPr>
        </p:nvSpPr>
        <p:spPr bwMode="auto">
          <a:xfrm>
            <a:off x="3384549" y="6356350"/>
            <a:ext cx="3136897" cy="365122"/>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52238166" name="Titel 1"/>
          <p:cNvSpPr>
            <a:spLocks noGrp="1"/>
          </p:cNvSpPr>
          <p:nvPr>
            <p:ph type="title"/>
          </p:nvPr>
        </p:nvSpPr>
        <p:spPr bwMode="auto"/>
        <p:txBody>
          <a:bodyPr vertOverflow="overflow" horzOverflow="clip" vert="horz" wrap="square" lIns="91440" tIns="45720" rIns="91440" bIns="45720" numCol="1" spcCol="0" rtlCol="0" fromWordArt="0" anchor="ctr" anchorCtr="0" forceAA="0" compatLnSpc="0">
            <a:normAutofit/>
          </a:bodyPr>
          <a:lstStyle/>
          <a:p>
            <a:pPr marL="570251" indent="-570251">
              <a:buAutoNum type="arabicPeriod"/>
              <a:defRPr/>
            </a:pPr>
            <a:r>
              <a:rPr lang="de-DE" sz="3800" b="0" i="0" u="none" strike="noStrike" cap="none" spc="0">
                <a:solidFill>
                  <a:schemeClr val="tx1"/>
                </a:solidFill>
                <a:latin typeface="Calibri"/>
                <a:ea typeface="Arial"/>
                <a:cs typeface="Arial"/>
              </a:rPr>
              <a:t>Introduction to the bivariate twin model</a:t>
            </a:r>
            <a:endParaRPr sz="3800"/>
          </a:p>
        </p:txBody>
      </p:sp>
      <p:sp>
        <p:nvSpPr>
          <p:cNvPr id="2056983847" name="Inhaltsplatzhalter 2"/>
          <p:cNvSpPr>
            <a:spLocks noGrp="1"/>
          </p:cNvSpPr>
          <p:nvPr>
            <p:ph idx="1"/>
          </p:nvPr>
        </p:nvSpPr>
        <p:spPr bwMode="auto"/>
        <p:txBody>
          <a:bodyPr vertOverflow="overflow" horzOverflow="clip" vert="horz" wrap="square" lIns="91440" tIns="45720" rIns="91440" bIns="45720" numCol="1" spcCol="0" rtlCol="0" fromWordArt="0" anchor="t" anchorCtr="0" forceAA="0" compatLnSpc="0">
            <a:normAutofit fontScale="95000" lnSpcReduction="1000"/>
          </a:bodyPr>
          <a:lstStyle/>
          <a:p>
            <a:pPr marL="0" indent="0">
              <a:buNone/>
              <a:defRPr/>
            </a:pPr>
            <a:r>
              <a:rPr lang="de-DE" sz="2500"/>
              <a:t>Hence, we can adress the following questions with a multivariate twin model:</a:t>
            </a:r>
            <a:endParaRPr sz="2500"/>
          </a:p>
          <a:p>
            <a:pPr marL="0" indent="0">
              <a:buNone/>
              <a:defRPr/>
            </a:pPr>
            <a:endParaRPr sz="2500"/>
          </a:p>
          <a:p>
            <a:pPr>
              <a:defRPr/>
            </a:pPr>
            <a:r>
              <a:rPr lang="de-DE" sz="2500"/>
              <a:t>Why do traits covary?  </a:t>
            </a:r>
            <a:endParaRPr sz="2500"/>
          </a:p>
          <a:p>
            <a:pPr lvl="1">
              <a:buFont typeface="Wingdings"/>
              <a:buChar char="Ø"/>
              <a:defRPr/>
            </a:pPr>
            <a:r>
              <a:rPr lang="de-DE" sz="2500"/>
              <a:t> Trait Covariation/ Bivariate Heritability ( = genetic factors explaining trait covariation)</a:t>
            </a:r>
            <a:endParaRPr sz="2500"/>
          </a:p>
          <a:p>
            <a:pPr>
              <a:defRPr/>
            </a:pPr>
            <a:endParaRPr sz="2500"/>
          </a:p>
          <a:p>
            <a:pPr>
              <a:defRPr/>
            </a:pPr>
            <a:r>
              <a:rPr lang="de-DE" sz="2500"/>
              <a:t>What factors account for/explain the heritability of Y? </a:t>
            </a:r>
            <a:endParaRPr sz="2500"/>
          </a:p>
          <a:p>
            <a:pPr lvl="1">
              <a:buFont typeface="Wingdings"/>
              <a:buChar char="Ø"/>
              <a:defRPr/>
            </a:pPr>
            <a:r>
              <a:rPr lang="de-DE" sz="2500"/>
              <a:t> Trait correlation </a:t>
            </a:r>
            <a:endParaRPr sz="2500"/>
          </a:p>
          <a:p>
            <a:pPr>
              <a:buFont typeface="Wingdings"/>
              <a:buChar char="Ø"/>
              <a:defRPr/>
            </a:pPr>
            <a:endParaRPr sz="2500"/>
          </a:p>
          <a:p>
            <a:pPr marL="0" indent="0">
              <a:buNone/>
              <a:defRPr/>
            </a:pPr>
            <a:r>
              <a:rPr lang="de-DE" sz="2500"/>
              <a:t>...and many more questions, but let‘s concentrate on these two</a:t>
            </a:r>
            <a:endParaRPr sz="2500"/>
          </a:p>
        </p:txBody>
      </p:sp>
      <p:sp>
        <p:nvSpPr>
          <p:cNvPr id="164644099" name="Foliennummernplatzhalter 4"/>
          <p:cNvSpPr>
            <a:spLocks noGrp="1"/>
          </p:cNvSpPr>
          <p:nvPr>
            <p:ph type="sldNum" sz="quarter" idx="12"/>
          </p:nvPr>
        </p:nvSpPr>
        <p:spPr bwMode="auto"/>
        <p:txBody>
          <a:bodyPr/>
          <a:lstStyle/>
          <a:p>
            <a:pPr>
              <a:defRPr/>
            </a:pPr>
            <a:fld id="{3FE0B3BD-B352-ECAB-04F6-9C85E9537609}" type="slidenum">
              <a:rPr lang="de-DE"/>
              <a:t>6</a:t>
            </a:fld>
            <a:endParaRPr lang="de-DE"/>
          </a:p>
        </p:txBody>
      </p:sp>
      <p:sp>
        <p:nvSpPr>
          <p:cNvPr id="1297717562" name="Fußzeilenplatzhalter 3"/>
          <p:cNvSpPr>
            <a:spLocks noGrp="1"/>
          </p:cNvSpPr>
          <p:nvPr>
            <p:ph type="ftr" sz="quarter" idx="11"/>
          </p:nvPr>
        </p:nvSpPr>
        <p:spPr bwMode="auto">
          <a:xfrm>
            <a:off x="3384549" y="6356350"/>
            <a:ext cx="3136897" cy="365122"/>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299" y="274637"/>
            <a:ext cx="8915400" cy="891108"/>
          </a:xfrm>
        </p:spPr>
        <p:txBody>
          <a:bodyPr vertOverflow="overflow" horzOverflow="clip" vert="horz" wrap="square" lIns="91440" tIns="45720" rIns="91440" bIns="45720" numCol="1" spcCol="0" rtlCol="0" fromWordArt="0" anchor="ctr" anchorCtr="0" forceAA="0" compatLnSpc="0">
            <a:normAutofit/>
          </a:bodyPr>
          <a:lstStyle/>
          <a:p>
            <a:pPr>
              <a:defRPr/>
            </a:pPr>
            <a:r>
              <a:rPr lang="de-DE" sz="3800" b="0" i="0" u="none" strike="noStrike" cap="none" spc="0">
                <a:solidFill>
                  <a:schemeClr val="tx1"/>
                </a:solidFill>
                <a:latin typeface="Calibri"/>
                <a:ea typeface="Arial"/>
                <a:cs typeface="Arial"/>
              </a:rPr>
              <a:t>2. Trait Covariation and Trait Correlation</a:t>
            </a:r>
            <a:endParaRPr/>
          </a:p>
        </p:txBody>
      </p:sp>
      <mc:AlternateContent xmlns:mc="http://schemas.openxmlformats.org/markup-compatibility/2006" xmlns:a14="http://schemas.microsoft.com/office/drawing/2010/main">
        <mc:Choice Requires="a14">
          <p:sp>
            <p:nvSpPr>
              <p:cNvPr id="5" name="Inhaltsplatzhalter 2"/>
              <p:cNvSpPr>
                <a:spLocks noGrp="1"/>
              </p:cNvSpPr>
              <p:nvPr>
                <p:ph idx="1"/>
              </p:nvPr>
            </p:nvSpPr>
            <p:spPr bwMode="auto">
              <a:xfrm>
                <a:off x="409764" y="4757398"/>
                <a:ext cx="9153349" cy="1587096"/>
              </a:xfrm>
            </p:spPr>
            <p:txBody>
              <a:bodyPr vertOverflow="overflow" horzOverflow="clip" vert="horz" wrap="square" lIns="91440" tIns="45720" rIns="91440" bIns="45720" numCol="1" spcCol="0" rtlCol="0" fromWordArt="0" anchor="t" anchorCtr="0" forceAA="0" compatLnSpc="0">
                <a:normAutofit fontScale="25000" lnSpcReduction="20000"/>
              </a:bodyPr>
              <a:lstStyle/>
              <a:p>
                <a:pPr marL="0" indent="0">
                  <a:lnSpc>
                    <a:spcPct val="114999"/>
                  </a:lnSpc>
                  <a:buNone/>
                  <a:defRPr/>
                </a:pPr>
                <a:r>
                  <a:rPr lang="de-DE" sz="7200" b="1"/>
                  <a:t>The bivariate ACE model with the Cholesky parametrization (see Loehlin, 1996)</a:t>
                </a:r>
              </a:p>
              <a:p>
                <a:pPr marL="0" indent="0">
                  <a:lnSpc>
                    <a:spcPct val="114999"/>
                  </a:lnSpc>
                  <a:buNone/>
                  <a:defRPr/>
                </a:pPr>
                <a:r>
                  <a:rPr lang="de-DE" sz="7200"/>
                  <a:t>The variance of the outcome Y is decomposed into two parts:</a:t>
                </a:r>
                <a:endParaRPr sz="7200"/>
              </a:p>
              <a:p>
                <a:pPr marL="514350" indent="-514350">
                  <a:lnSpc>
                    <a:spcPct val="114999"/>
                  </a:lnSpc>
                  <a:buAutoNum type="arabicParenR"/>
                  <a:defRPr/>
                </a:pPr>
                <a:r>
                  <a:rPr lang="de-DE" sz="7200"/>
                  <a:t>ACE components shared with the predictor X (</a:t>
                </a:r>
                <mc:AlternateContent>
                  <mc:Choice Requires="a14">
                    <a14:m>
                      <m:oMath xmlns:m="http://schemas.openxmlformats.org/officeDocument/2006/math">
                        <m:sSub>
                          <m:sSubPr>
                            <m:ctrlPr>
                              <a:rPr lang="de-DE" sz="7200" i="1">
                                <a:latin typeface="Cambria Math" panose="02040503050406030204" pitchFamily="18" charset="0"/>
                                <a:ea typeface="Cambria Math"/>
                                <a:cs typeface="Cambria Math"/>
                              </a:rPr>
                            </m:ctrlPr>
                          </m:sSubPr>
                          <m:e>
                            <m:r>
                              <a:rPr lang="de-DE" sz="7200" b="0" i="1">
                                <a:latin typeface="Cambria Math"/>
                              </a:rPr>
                              <m:t>𝐴</m:t>
                            </m:r>
                          </m:e>
                          <m:sub>
                            <m:r>
                              <a:rPr lang="de-DE" sz="7200" b="0" i="1">
                                <a:latin typeface="Cambria Math"/>
                              </a:rPr>
                              <m:t>1</m:t>
                            </m:r>
                          </m:sub>
                        </m:sSub>
                        <m:r>
                          <a:rPr lang="de-DE" sz="7200" b="0" i="1">
                            <a:latin typeface="Cambria Math"/>
                          </a:rPr>
                          <m:t>,</m:t>
                        </m:r>
                        <m:sSub>
                          <m:sSubPr>
                            <m:ctrlPr>
                              <a:rPr lang="de-DE" sz="7200" i="1">
                                <a:latin typeface="Cambria Math" panose="02040503050406030204" pitchFamily="18" charset="0"/>
                                <a:ea typeface="Cambria Math"/>
                                <a:cs typeface="Cambria Math"/>
                              </a:rPr>
                            </m:ctrlPr>
                          </m:sSubPr>
                          <m:e>
                            <m:r>
                              <a:rPr lang="de-DE" sz="7200" b="0" i="1">
                                <a:latin typeface="Cambria Math"/>
                              </a:rPr>
                              <m:t>𝐶</m:t>
                            </m:r>
                          </m:e>
                          <m:sub>
                            <m:r>
                              <a:rPr lang="de-DE" sz="7200" i="1">
                                <a:latin typeface="Cambria Math"/>
                              </a:rPr>
                              <m:t>1</m:t>
                            </m:r>
                          </m:sub>
                        </m:sSub>
                      </m:oMath>
                    </a14:m>
                  </mc:Choice>
                  <mc:Fallback xmlns:m="http://schemas.openxmlformats.org/officeDocument/2006/math" xmlns:w="http://schemas.openxmlformats.org/wordprocessingml/2006/main" xmlns=""/>
                </mc:AlternateContent>
                <a:r>
                  <a:rPr lang="de-DE" sz="7200"/>
                  <a:t>, </a:t>
                </a:r>
                <mc:AlternateContent>
                  <mc:Choice Requires="a14">
                    <a14:m>
                      <m:oMath xmlns:m="http://schemas.openxmlformats.org/officeDocument/2006/math">
                        <m:sSub>
                          <m:sSubPr>
                            <m:ctrlPr>
                              <a:rPr lang="de-DE" sz="7200" i="1">
                                <a:latin typeface="Cambria Math" panose="02040503050406030204" pitchFamily="18" charset="0"/>
                                <a:ea typeface="Cambria Math"/>
                                <a:cs typeface="Cambria Math"/>
                              </a:rPr>
                            </m:ctrlPr>
                          </m:sSubPr>
                          <m:e>
                            <m:r>
                              <a:rPr lang="de-DE" sz="7200" b="0" i="1">
                                <a:latin typeface="Cambria Math"/>
                              </a:rPr>
                              <m:t>𝐸</m:t>
                            </m:r>
                          </m:e>
                          <m:sub>
                            <m:r>
                              <a:rPr lang="de-DE" sz="7200" i="1">
                                <a:latin typeface="Cambria Math"/>
                              </a:rPr>
                              <m:t>1</m:t>
                            </m:r>
                          </m:sub>
                        </m:sSub>
                      </m:oMath>
                    </a14:m>
                  </mc:Choice>
                  <mc:Fallback xmlns:m="http://schemas.openxmlformats.org/officeDocument/2006/math" xmlns:w="http://schemas.openxmlformats.org/wordprocessingml/2006/main" xmlns=""/>
                </mc:AlternateContent>
                <a:r>
                  <a:rPr lang="de-DE" sz="7200"/>
                  <a:t>)</a:t>
                </a:r>
                <a:endParaRPr sz="7200"/>
              </a:p>
              <a:p>
                <a:pPr marL="514350" indent="-514350">
                  <a:lnSpc>
                    <a:spcPct val="114999"/>
                  </a:lnSpc>
                  <a:buFont typeface="Arial"/>
                  <a:buAutoNum type="arabicParenR"/>
                  <a:defRPr/>
                </a:pPr>
                <a:r>
                  <a:rPr lang="de-DE" sz="7200"/>
                  <a:t>ACE components independent of the predictor and unique to the outcome Y</a:t>
                </a:r>
                <a:r>
                  <a:rPr lang="de-DE" sz="7200" b="0" i="0" u="none" strike="noStrike" cap="none" spc="0">
                    <a:solidFill>
                      <a:schemeClr val="tx1"/>
                    </a:solidFill>
                    <a:latin typeface="+mn-lt"/>
                    <a:ea typeface="+mn-ea"/>
                    <a:cs typeface="+mn-cs"/>
                  </a:rPr>
                  <a:t> (</a:t>
                </a:r>
                <mc:AlternateContent>
                  <mc:Choice Requires="a14">
                    <a14:m>
                      <m:oMath xmlns:m="http://schemas.openxmlformats.org/officeDocument/2006/math">
                        <m:sSub>
                          <m:sSubPr>
                            <m:ctrlPr>
                              <a:rPr lang="de-DE" sz="7200" i="1">
                                <a:latin typeface="Cambria Math" panose="02040503050406030204" pitchFamily="18" charset="0"/>
                                <a:ea typeface="Cambria Math"/>
                                <a:cs typeface="Cambria Math"/>
                              </a:rPr>
                            </m:ctrlPr>
                          </m:sSubPr>
                          <m:e>
                            <m:r>
                              <a:rPr lang="de-DE" sz="7200" b="0" i="1">
                                <a:latin typeface="Cambria Math"/>
                              </a:rPr>
                              <m:t>𝐴</m:t>
                            </m:r>
                          </m:e>
                          <m:sub>
                            <m:r>
                              <a:rPr lang="de-DE" sz="7200" b="0" i="1">
                                <a:latin typeface="Cambria Math"/>
                                <a:ea typeface="Cambria Math"/>
                                <a:cs typeface="Cambria Math"/>
                              </a:rPr>
                              <m:t>2</m:t>
                            </m:r>
                          </m:sub>
                        </m:sSub>
                        <m:r>
                          <a:rPr lang="de-DE" sz="7200" b="0" i="1">
                            <a:latin typeface="Cambria Math"/>
                          </a:rPr>
                          <m:t>,</m:t>
                        </m:r>
                        <m:sSub>
                          <m:sSubPr>
                            <m:ctrlPr>
                              <a:rPr lang="de-DE" sz="7200" i="1">
                                <a:latin typeface="Cambria Math" panose="02040503050406030204" pitchFamily="18" charset="0"/>
                                <a:ea typeface="Cambria Math"/>
                                <a:cs typeface="Cambria Math"/>
                              </a:rPr>
                            </m:ctrlPr>
                          </m:sSubPr>
                          <m:e>
                            <m:r>
                              <a:rPr lang="de-DE" sz="7200" b="0" i="1">
                                <a:latin typeface="Cambria Math"/>
                              </a:rPr>
                              <m:t>𝐶</m:t>
                            </m:r>
                          </m:e>
                          <m:sub>
                            <m:r>
                              <a:rPr lang="de-DE" sz="7200" i="1">
                                <a:latin typeface="Cambria Math"/>
                                <a:ea typeface="Cambria Math"/>
                                <a:cs typeface="Cambria Math"/>
                              </a:rPr>
                              <m:t>2</m:t>
                            </m:r>
                          </m:sub>
                        </m:sSub>
                      </m:oMath>
                    </a14:m>
                  </mc:Choice>
                  <mc:Fallback xmlns:m="http://schemas.openxmlformats.org/officeDocument/2006/math" xmlns:w="http://schemas.openxmlformats.org/wordprocessingml/2006/main" xmlns=""/>
                </mc:AlternateContent>
                <a:r>
                  <a:rPr lang="de-DE" sz="7200" b="0" i="0" u="none" strike="noStrike" cap="none" spc="0">
                    <a:solidFill>
                      <a:schemeClr val="tx1"/>
                    </a:solidFill>
                    <a:latin typeface="+mn-lt"/>
                    <a:ea typeface="+mn-ea"/>
                    <a:cs typeface="+mn-cs"/>
                  </a:rPr>
                  <a:t>, </a:t>
                </a:r>
                <mc:AlternateContent>
                  <mc:Choice Requires="a14">
                    <a14:m>
                      <m:oMath xmlns:m="http://schemas.openxmlformats.org/officeDocument/2006/math">
                        <m:sSub>
                          <m:sSubPr>
                            <m:ctrlPr>
                              <a:rPr lang="de-DE" sz="7200" i="1">
                                <a:latin typeface="Cambria Math" panose="02040503050406030204" pitchFamily="18" charset="0"/>
                                <a:ea typeface="Cambria Math"/>
                                <a:cs typeface="Cambria Math"/>
                              </a:rPr>
                            </m:ctrlPr>
                          </m:sSubPr>
                          <m:e>
                            <m:r>
                              <a:rPr lang="de-DE" sz="7200" b="0" i="1">
                                <a:latin typeface="Cambria Math"/>
                              </a:rPr>
                              <m:t>𝐸</m:t>
                            </m:r>
                          </m:e>
                          <m:sub>
                            <m:r>
                              <a:rPr lang="de-DE" sz="7200" i="1">
                                <a:latin typeface="Cambria Math"/>
                                <a:ea typeface="Cambria Math"/>
                                <a:cs typeface="Cambria Math"/>
                              </a:rPr>
                              <m:t>2</m:t>
                            </m:r>
                          </m:sub>
                        </m:sSub>
                      </m:oMath>
                    </a14:m>
                  </mc:Choice>
                  <mc:Fallback xmlns:m="http://schemas.openxmlformats.org/officeDocument/2006/math" xmlns:w="http://schemas.openxmlformats.org/wordprocessingml/2006/main" xmlns=""/>
                </mc:AlternateContent>
                <a:r>
                  <a:rPr lang="de-DE" sz="7200" b="0" i="0" u="none" strike="noStrike" cap="none" spc="0">
                    <a:solidFill>
                      <a:schemeClr val="tx1"/>
                    </a:solidFill>
                    <a:latin typeface="+mn-lt"/>
                    <a:ea typeface="+mn-ea"/>
                    <a:cs typeface="+mn-cs"/>
                  </a:rPr>
                  <a:t>)</a:t>
                </a:r>
                <a:endParaRPr sz="7200"/>
              </a:p>
              <a:p>
                <a:pPr marL="514350" indent="-514350">
                  <a:lnSpc>
                    <a:spcPct val="114999"/>
                  </a:lnSpc>
                  <a:buAutoNum type="arabicParenR"/>
                  <a:defRPr/>
                </a:pPr>
                <a:endParaRPr sz="8000"/>
              </a:p>
              <a:p>
                <a:pPr marL="0" indent="0">
                  <a:buNone/>
                  <a:defRPr/>
                </a:pPr>
                <a:endParaRPr sz="8000"/>
              </a:p>
              <a:p>
                <a:pPr marL="0" indent="0">
                  <a:buNone/>
                  <a:defRPr/>
                </a:pPr>
                <a:endParaRPr lang="de-DE"/>
              </a:p>
              <a:p>
                <a:pPr marL="0" indent="0">
                  <a:buNone/>
                  <a:defRPr/>
                </a:pPr>
                <a:endParaRPr lang="de-DE"/>
              </a:p>
            </p:txBody>
          </p:sp>
        </mc:Choice>
        <mc:Fallback xmlns="">
          <p:sp>
            <p:nvSpPr>
              <p:cNvPr id="5" name="Inhaltsplatzhalter 2"/>
              <p:cNvSpPr>
                <a:spLocks noGrp="1" noRot="1" noChangeAspect="1" noMove="1" noResize="1" noEditPoints="1" noAdjustHandles="1" noChangeArrowheads="1" noChangeShapeType="1" noTextEdit="1"/>
              </p:cNvSpPr>
              <p:nvPr>
                <p:ph idx="1"/>
              </p:nvPr>
            </p:nvSpPr>
            <p:spPr bwMode="auto">
              <a:xfrm>
                <a:off x="409764" y="4757398"/>
                <a:ext cx="9153349" cy="1587096"/>
              </a:xfrm>
              <a:blipFill>
                <a:blip r:embed="rId2"/>
                <a:stretch>
                  <a:fillRect t="-2682"/>
                </a:stretch>
              </a:blipFill>
            </p:spPr>
            <p:txBody>
              <a:bodyPr/>
              <a:lstStyle/>
              <a:p>
                <a:r>
                  <a:rPr lang="de-DE">
                    <a:noFill/>
                  </a:rPr>
                  <a:t> </a:t>
                </a:r>
              </a:p>
            </p:txBody>
          </p:sp>
        </mc:Fallback>
      </mc:AlternateContent>
      <p:sp>
        <p:nvSpPr>
          <p:cNvPr id="6" name="Foliennummernplatzhalter 4"/>
          <p:cNvSpPr>
            <a:spLocks noGrp="1"/>
          </p:cNvSpPr>
          <p:nvPr>
            <p:ph type="sldNum" sz="quarter" idx="12"/>
          </p:nvPr>
        </p:nvSpPr>
        <p:spPr bwMode="auto"/>
        <p:txBody>
          <a:bodyPr/>
          <a:lstStyle/>
          <a:p>
            <a:pPr>
              <a:defRPr/>
            </a:pPr>
            <a:fld id="{F26D89EF-3C3A-4E06-893E-1B74ABA00C59}" type="slidenum">
              <a:rPr lang="de-DE"/>
              <a:t>7</a:t>
            </a:fld>
            <a:endParaRPr lang="de-DE"/>
          </a:p>
        </p:txBody>
      </p:sp>
      <p:grpSp>
        <p:nvGrpSpPr>
          <p:cNvPr id="11" name="Group 4"/>
          <p:cNvGrpSpPr>
            <a:grpSpLocks noChangeAspect="1"/>
          </p:cNvGrpSpPr>
          <p:nvPr/>
        </p:nvGrpSpPr>
        <p:grpSpPr bwMode="auto">
          <a:xfrm>
            <a:off x="1396983" y="1062609"/>
            <a:ext cx="7056686" cy="3576777"/>
            <a:chOff x="0" y="0"/>
            <a:chExt cx="7056686" cy="3576777"/>
          </a:xfrm>
        </p:grpSpPr>
        <p:sp>
          <p:nvSpPr>
            <p:cNvPr id="12" name="AutoShape 3"/>
            <p:cNvSpPr>
              <a:spLocks noChangeAspect="1" noChangeArrowheads="1" noTextEdit="1"/>
            </p:cNvSpPr>
            <p:nvPr/>
          </p:nvSpPr>
          <p:spPr bwMode="auto">
            <a:xfrm>
              <a:off x="129590" y="0"/>
              <a:ext cx="6927094" cy="3572337"/>
            </a:xfrm>
            <a:prstGeom prst="rect">
              <a:avLst/>
            </a:prstGeom>
            <a:no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3" name="Picture 5"/>
            <p:cNvPicPr>
              <a:picLocks noChangeAspect="1" noChangeArrowheads="1"/>
            </p:cNvPicPr>
            <p:nvPr/>
          </p:nvPicPr>
          <p:blipFill>
            <a:blip r:embed="rId3"/>
            <a:stretch/>
          </p:blipFill>
          <p:spPr bwMode="auto">
            <a:xfrm>
              <a:off x="0" y="0"/>
              <a:ext cx="6931535" cy="3576777"/>
            </a:xfrm>
            <a:prstGeom prst="rect">
              <a:avLst/>
            </a:prstGeom>
            <a:noFill/>
            <a:ln>
              <a:noFill/>
            </a:ln>
          </p:spPr>
        </p:pic>
      </p:grpSp>
      <p:sp>
        <p:nvSpPr>
          <p:cNvPr id="1087529233"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Inhaltsplatzhalter 2"/>
          <p:cNvSpPr>
            <a:spLocks noGrp="1"/>
          </p:cNvSpPr>
          <p:nvPr>
            <p:ph idx="1"/>
          </p:nvPr>
        </p:nvSpPr>
        <p:spPr bwMode="auto">
          <a:xfrm>
            <a:off x="495299" y="4425477"/>
            <a:ext cx="7013357" cy="902064"/>
          </a:xfrm>
        </p:spPr>
        <p:txBody>
          <a:bodyPr vertOverflow="overflow" horzOverflow="clip" vert="horz" wrap="square" lIns="91440" tIns="45720" rIns="91440" bIns="45720" numCol="1" spcCol="0" rtlCol="0" fromWordArt="0" anchor="t" anchorCtr="0" forceAA="0" compatLnSpc="0">
            <a:normAutofit fontScale="25000" lnSpcReduction="20000"/>
          </a:bodyPr>
          <a:lstStyle/>
          <a:p>
            <a:pPr marL="0" indent="0">
              <a:buNone/>
              <a:defRPr/>
            </a:pPr>
            <a:r>
              <a:rPr lang="de-DE" sz="7200" dirty="0" err="1"/>
              <a:t>Example</a:t>
            </a:r>
            <a:r>
              <a:rPr lang="de-DE" sz="7200" dirty="0"/>
              <a:t>: </a:t>
            </a:r>
            <a:r>
              <a:rPr lang="de-DE" sz="7200" dirty="0" err="1"/>
              <a:t>Using</a:t>
            </a:r>
            <a:r>
              <a:rPr lang="de-DE" sz="7200" dirty="0"/>
              <a:t> </a:t>
            </a:r>
            <a:r>
              <a:rPr lang="de-DE" sz="7200" dirty="0" err="1"/>
              <a:t>path</a:t>
            </a:r>
            <a:r>
              <a:rPr lang="de-DE" sz="7200" dirty="0"/>
              <a:t> </a:t>
            </a:r>
            <a:r>
              <a:rPr lang="de-DE" sz="7200" dirty="0" err="1"/>
              <a:t>tracing</a:t>
            </a:r>
            <a:r>
              <a:rPr lang="de-DE" sz="7200" dirty="0"/>
              <a:t> </a:t>
            </a:r>
            <a:r>
              <a:rPr lang="de-DE" sz="7200" dirty="0" err="1"/>
              <a:t>rules</a:t>
            </a:r>
            <a:r>
              <a:rPr lang="de-DE" sz="7200" dirty="0"/>
              <a:t> </a:t>
            </a:r>
            <a:r>
              <a:rPr lang="de-DE" sz="7200" dirty="0" err="1"/>
              <a:t>or</a:t>
            </a:r>
            <a:r>
              <a:rPr lang="de-DE" sz="7200" dirty="0"/>
              <a:t> </a:t>
            </a:r>
            <a:r>
              <a:rPr lang="de-DE" sz="7200" dirty="0" err="1"/>
              <a:t>covariance</a:t>
            </a:r>
            <a:r>
              <a:rPr lang="de-DE" sz="7200" dirty="0"/>
              <a:t> </a:t>
            </a:r>
            <a:r>
              <a:rPr lang="de-DE" sz="7200" dirty="0" err="1"/>
              <a:t>algebra</a:t>
            </a:r>
            <a:r>
              <a:rPr lang="de-DE" sz="7200" dirty="0"/>
              <a:t> (</a:t>
            </a:r>
            <a:r>
              <a:rPr lang="de-DE" sz="7200" dirty="0" err="1"/>
              <a:t>see</a:t>
            </a:r>
            <a:r>
              <a:rPr lang="de-DE" sz="7200" dirty="0"/>
              <a:t> </a:t>
            </a:r>
            <a:r>
              <a:rPr lang="de-DE" sz="7200" dirty="0" err="1"/>
              <a:t>appendix</a:t>
            </a:r>
            <a:r>
              <a:rPr lang="de-DE" sz="7200" dirty="0"/>
              <a:t>), </a:t>
            </a:r>
            <a:r>
              <a:rPr lang="de-DE" sz="7200" dirty="0" err="1"/>
              <a:t>we</a:t>
            </a:r>
            <a:r>
              <a:rPr lang="de-DE" sz="7200" dirty="0"/>
              <a:t> </a:t>
            </a:r>
            <a:r>
              <a:rPr lang="de-DE" sz="7200" dirty="0" err="1"/>
              <a:t>can</a:t>
            </a:r>
            <a:r>
              <a:rPr lang="de-DE" sz="7200" dirty="0"/>
              <a:t> </a:t>
            </a:r>
            <a:r>
              <a:rPr lang="de-DE" sz="7200" dirty="0" err="1"/>
              <a:t>show</a:t>
            </a:r>
            <a:r>
              <a:rPr lang="de-DE" sz="7200" dirty="0"/>
              <a:t> </a:t>
            </a:r>
            <a:r>
              <a:rPr lang="de-DE" sz="7200" dirty="0" err="1"/>
              <a:t>that</a:t>
            </a:r>
            <a:r>
              <a:rPr lang="de-DE" sz="7200" dirty="0"/>
              <a:t> </a:t>
            </a:r>
            <a:r>
              <a:rPr lang="de-DE" sz="7200" dirty="0" err="1"/>
              <a:t>the</a:t>
            </a:r>
            <a:r>
              <a:rPr lang="de-DE" sz="7200" dirty="0"/>
              <a:t> </a:t>
            </a:r>
            <a:r>
              <a:rPr lang="de-DE" sz="7200" dirty="0" err="1"/>
              <a:t>genetic</a:t>
            </a:r>
            <a:r>
              <a:rPr lang="de-DE" sz="7200" dirty="0"/>
              <a:t> </a:t>
            </a:r>
            <a:r>
              <a:rPr lang="de-DE" sz="7200" dirty="0" err="1"/>
              <a:t>correlation</a:t>
            </a:r>
            <a:r>
              <a:rPr lang="de-DE" sz="7200" dirty="0"/>
              <a:t> </a:t>
            </a:r>
            <a:r>
              <a:rPr lang="de-DE" sz="7200" dirty="0" err="1"/>
              <a:t>is</a:t>
            </a:r>
            <a:r>
              <a:rPr lang="de-DE" sz="7200" dirty="0"/>
              <a:t> </a:t>
            </a:r>
            <a:r>
              <a:rPr lang="de-DE" sz="7200" dirty="0" err="1"/>
              <a:t>formally</a:t>
            </a:r>
            <a:r>
              <a:rPr lang="de-DE" sz="7200" dirty="0"/>
              <a:t> </a:t>
            </a:r>
            <a:r>
              <a:rPr lang="de-DE" sz="7200" dirty="0" err="1"/>
              <a:t>defined</a:t>
            </a:r>
            <a:r>
              <a:rPr lang="de-DE" sz="7200" dirty="0"/>
              <a:t> </a:t>
            </a:r>
            <a:r>
              <a:rPr lang="de-DE" sz="7200" dirty="0" err="1"/>
              <a:t>as</a:t>
            </a:r>
            <a:r>
              <a:rPr lang="de-DE" sz="7200" dirty="0"/>
              <a:t>:</a:t>
            </a:r>
          </a:p>
          <a:p>
            <a:pPr marL="0" indent="0">
              <a:buNone/>
              <a:defRPr/>
            </a:pPr>
            <a:r>
              <a:rPr sz="7200" dirty="0"/>
              <a:t>                      </a:t>
            </a:r>
            <a:endParaRPr lang="de-DE" sz="7200" dirty="0"/>
          </a:p>
          <a:p>
            <a:pPr marL="0" indent="0">
              <a:buNone/>
              <a:defRPr/>
            </a:pPr>
            <a:endParaRPr lang="de-DE" sz="7200" dirty="0"/>
          </a:p>
          <a:p>
            <a:pPr marL="0" indent="0">
              <a:buNone/>
              <a:defRPr/>
            </a:pPr>
            <a:endParaRPr lang="de-DE" sz="7200" dirty="0"/>
          </a:p>
          <a:p>
            <a:pPr marL="0" indent="0">
              <a:buNone/>
              <a:defRPr/>
            </a:pPr>
            <a:endParaRPr lang="de-DE" sz="7200" dirty="0"/>
          </a:p>
          <a:p>
            <a:pPr marL="0" indent="0">
              <a:buNone/>
              <a:defRPr/>
            </a:pPr>
            <a:r>
              <a:rPr lang="de-DE" sz="7200" i="1" dirty="0" err="1"/>
              <a:t>r</a:t>
            </a:r>
            <a:r>
              <a:rPr lang="de-DE" sz="7200" i="1" baseline="-25000" dirty="0" err="1"/>
              <a:t>A</a:t>
            </a:r>
            <a:r>
              <a:rPr lang="de-DE" sz="7200" i="1" dirty="0"/>
              <a:t> </a:t>
            </a:r>
            <a:r>
              <a:rPr lang="de-DE" sz="7200" dirty="0"/>
              <a:t>= </a:t>
            </a:r>
            <a:r>
              <a:rPr lang="de-DE" sz="7200" dirty="0" err="1"/>
              <a:t>Covariance</a:t>
            </a:r>
            <a:r>
              <a:rPr lang="de-DE" sz="7200" dirty="0"/>
              <a:t> due </a:t>
            </a:r>
            <a:r>
              <a:rPr lang="de-DE" sz="7200" dirty="0" err="1"/>
              <a:t>to</a:t>
            </a:r>
            <a:r>
              <a:rPr lang="de-DE" sz="7200" dirty="0"/>
              <a:t> </a:t>
            </a:r>
            <a:r>
              <a:rPr lang="de-DE" sz="7200" dirty="0" err="1"/>
              <a:t>shared</a:t>
            </a:r>
            <a:r>
              <a:rPr lang="de-DE" sz="7200" dirty="0"/>
              <a:t> </a:t>
            </a:r>
            <a:r>
              <a:rPr lang="de-DE" sz="7200" dirty="0" err="1"/>
              <a:t>genetic</a:t>
            </a:r>
            <a:r>
              <a:rPr lang="de-DE" sz="7200" dirty="0"/>
              <a:t> </a:t>
            </a:r>
            <a:r>
              <a:rPr lang="de-DE" sz="7200" dirty="0" err="1"/>
              <a:t>factors</a:t>
            </a:r>
            <a:r>
              <a:rPr lang="de-DE" sz="7200" dirty="0"/>
              <a:t> </a:t>
            </a:r>
            <a:r>
              <a:rPr lang="de-DE" sz="7200" dirty="0" err="1"/>
              <a:t>divided</a:t>
            </a:r>
            <a:r>
              <a:rPr lang="de-DE" sz="7200" dirty="0"/>
              <a:t> </a:t>
            </a:r>
            <a:r>
              <a:rPr lang="de-DE" sz="7200" dirty="0" err="1"/>
              <a:t>by</a:t>
            </a:r>
            <a:r>
              <a:rPr lang="de-DE" sz="7200" dirty="0"/>
              <a:t> </a:t>
            </a:r>
            <a:r>
              <a:rPr lang="de-DE" sz="7200" dirty="0" err="1"/>
              <a:t>the</a:t>
            </a:r>
            <a:r>
              <a:rPr lang="de-DE" sz="7200" dirty="0"/>
              <a:t> </a:t>
            </a:r>
            <a:r>
              <a:rPr lang="de-DE" sz="7200" dirty="0" err="1"/>
              <a:t>square</a:t>
            </a:r>
            <a:r>
              <a:rPr lang="de-DE" sz="7200" dirty="0"/>
              <a:t> root </a:t>
            </a:r>
            <a:r>
              <a:rPr lang="de-DE" sz="7200" dirty="0" err="1"/>
              <a:t>of</a:t>
            </a:r>
            <a:r>
              <a:rPr lang="de-DE" sz="7200" dirty="0"/>
              <a:t> </a:t>
            </a:r>
            <a:r>
              <a:rPr lang="de-DE" sz="7200" dirty="0" err="1"/>
              <a:t>the</a:t>
            </a:r>
            <a:r>
              <a:rPr lang="de-DE" sz="7200" dirty="0"/>
              <a:t> </a:t>
            </a:r>
            <a:r>
              <a:rPr lang="de-DE" sz="7200" dirty="0" err="1"/>
              <a:t>product</a:t>
            </a:r>
            <a:r>
              <a:rPr lang="de-DE" sz="7200" dirty="0"/>
              <a:t> </a:t>
            </a:r>
            <a:r>
              <a:rPr lang="de-DE" sz="7200" dirty="0" err="1"/>
              <a:t>of</a:t>
            </a:r>
            <a:r>
              <a:rPr lang="de-DE" sz="7200" dirty="0"/>
              <a:t> </a:t>
            </a:r>
            <a:r>
              <a:rPr lang="de-DE" sz="7200" dirty="0" err="1"/>
              <a:t>the</a:t>
            </a:r>
            <a:r>
              <a:rPr lang="de-DE" sz="7200" dirty="0"/>
              <a:t> </a:t>
            </a:r>
            <a:r>
              <a:rPr lang="de-DE" sz="7200" dirty="0" err="1"/>
              <a:t>genetic</a:t>
            </a:r>
            <a:r>
              <a:rPr lang="de-DE" sz="7200" dirty="0"/>
              <a:t> </a:t>
            </a:r>
            <a:r>
              <a:rPr lang="de-DE" sz="7200" dirty="0" err="1"/>
              <a:t>variances</a:t>
            </a:r>
            <a:r>
              <a:rPr lang="de-DE" sz="7200" dirty="0"/>
              <a:t> (</a:t>
            </a:r>
            <a:r>
              <a:rPr lang="de-DE" sz="7200" dirty="0" err="1"/>
              <a:t>see</a:t>
            </a:r>
            <a:r>
              <a:rPr lang="de-DE" sz="7200" dirty="0"/>
              <a:t> </a:t>
            </a:r>
            <a:r>
              <a:rPr lang="de-DE" sz="7200" dirty="0" err="1"/>
              <a:t>appendix</a:t>
            </a:r>
            <a:r>
              <a:rPr lang="de-DE" sz="7200" dirty="0"/>
              <a:t>!)</a:t>
            </a:r>
            <a:endParaRPr sz="7200" dirty="0"/>
          </a:p>
          <a:p>
            <a:pPr marL="0" indent="0">
              <a:buNone/>
              <a:defRPr/>
            </a:pPr>
            <a:endParaRPr lang="de-DE" dirty="0"/>
          </a:p>
          <a:p>
            <a:pPr marL="0" indent="0">
              <a:buNone/>
              <a:defRPr/>
            </a:pPr>
            <a:endParaRPr lang="de-DE" dirty="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8</a:t>
            </a:fld>
            <a:endParaRPr lang="de-DE"/>
          </a:p>
        </p:txBody>
      </p:sp>
      <p:grpSp>
        <p:nvGrpSpPr>
          <p:cNvPr id="11" name="Group 4"/>
          <p:cNvGrpSpPr>
            <a:grpSpLocks noChangeAspect="1"/>
          </p:cNvGrpSpPr>
          <p:nvPr/>
        </p:nvGrpSpPr>
        <p:grpSpPr bwMode="auto">
          <a:xfrm>
            <a:off x="1833809" y="1085025"/>
            <a:ext cx="5906191" cy="3045852"/>
            <a:chOff x="0" y="0"/>
            <a:chExt cx="5906191" cy="3045852"/>
          </a:xfrm>
        </p:grpSpPr>
        <p:sp>
          <p:nvSpPr>
            <p:cNvPr id="12" name="AutoShape 3"/>
            <p:cNvSpPr>
              <a:spLocks noChangeAspect="1" noChangeArrowheads="1" noTextEdit="1"/>
            </p:cNvSpPr>
            <p:nvPr/>
          </p:nvSpPr>
          <p:spPr bwMode="auto">
            <a:xfrm>
              <a:off x="0" y="0"/>
              <a:ext cx="5906191" cy="3045852"/>
            </a:xfrm>
            <a:prstGeom prst="rect">
              <a:avLst/>
            </a:prstGeom>
            <a:no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3" name="Picture 5"/>
            <p:cNvPicPr>
              <a:picLocks noChangeAspect="1" noChangeArrowheads="1"/>
            </p:cNvPicPr>
            <p:nvPr/>
          </p:nvPicPr>
          <p:blipFill>
            <a:blip r:embed="rId3"/>
            <a:stretch/>
          </p:blipFill>
          <p:spPr bwMode="auto">
            <a:xfrm>
              <a:off x="0" y="0"/>
              <a:ext cx="5909977" cy="3049638"/>
            </a:xfrm>
            <a:prstGeom prst="rect">
              <a:avLst/>
            </a:prstGeom>
            <a:noFill/>
            <a:ln>
              <a:noFill/>
            </a:ln>
          </p:spPr>
        </p:pic>
      </p:grpSp>
      <p:sp>
        <p:nvSpPr>
          <p:cNvPr id="14" name="Bogen 13"/>
          <p:cNvSpPr/>
          <p:nvPr/>
        </p:nvSpPr>
        <p:spPr bwMode="auto">
          <a:xfrm rot="21310280">
            <a:off x="2127263" y="2017286"/>
            <a:ext cx="1458372" cy="756084"/>
          </a:xfrm>
          <a:prstGeom prst="arc">
            <a:avLst>
              <a:gd name="adj1" fmla="val 11273147"/>
              <a:gd name="adj2" fmla="val 185299"/>
            </a:avLst>
          </a:prstGeom>
          <a:ln>
            <a:headEnd type="triangle"/>
            <a:tailEnd type="triangle"/>
          </a:ln>
        </p:spPr>
        <p:style>
          <a:lnRef idx="1">
            <a:schemeClr val="accent2"/>
          </a:lnRef>
          <a:fillRef idx="0">
            <a:schemeClr val="accent2"/>
          </a:fillRef>
          <a:effectRef idx="0">
            <a:schemeClr val="accent2"/>
          </a:effectRef>
          <a:fontRef idx="minor">
            <a:schemeClr val="tx1"/>
          </a:fontRef>
        </p:style>
        <p:txBody>
          <a:bodyPr rtlCol="0" anchor="ctr"/>
          <a:lstStyle/>
          <a:p>
            <a:pPr algn="ctr">
              <a:defRPr/>
            </a:pPr>
            <a:endParaRPr lang="de-DE"/>
          </a:p>
        </p:txBody>
      </p:sp>
      <p:sp>
        <p:nvSpPr>
          <p:cNvPr id="29" name="Bogen 28"/>
          <p:cNvSpPr/>
          <p:nvPr/>
        </p:nvSpPr>
        <p:spPr bwMode="auto">
          <a:xfrm rot="324213">
            <a:off x="5991101" y="2032013"/>
            <a:ext cx="1485254" cy="756084"/>
          </a:xfrm>
          <a:prstGeom prst="arc">
            <a:avLst>
              <a:gd name="adj1" fmla="val 10720793"/>
              <a:gd name="adj2" fmla="val 21325061"/>
            </a:avLst>
          </a:prstGeom>
          <a:ln>
            <a:headEnd type="triangle"/>
            <a:tailEnd type="triangle"/>
          </a:ln>
        </p:spPr>
        <p:style>
          <a:lnRef idx="1">
            <a:schemeClr val="accent2"/>
          </a:lnRef>
          <a:fillRef idx="0">
            <a:schemeClr val="accent2"/>
          </a:fillRef>
          <a:effectRef idx="0">
            <a:schemeClr val="accent2"/>
          </a:effectRef>
          <a:fontRef idx="minor">
            <a:schemeClr val="tx1"/>
          </a:fontRef>
        </p:style>
        <p:txBody>
          <a:bodyPr rtlCol="0" anchor="ctr"/>
          <a:lstStyle/>
          <a:p>
            <a:pPr algn="ctr">
              <a:defRPr/>
            </a:pPr>
            <a:endParaRPr lang="de-DE"/>
          </a:p>
        </p:txBody>
      </p:sp>
      <mc:AlternateContent xmlns:mc="http://schemas.openxmlformats.org/markup-compatibility/2006" xmlns:a14="http://schemas.microsoft.com/office/drawing/2010/main">
        <mc:Choice Requires="a14">
          <p:sp>
            <p:nvSpPr>
              <p:cNvPr id="30" name="Textfeld 29"/>
              <p:cNvSpPr txBox="1"/>
              <p:nvPr/>
            </p:nvSpPr>
            <p:spPr bwMode="auto">
              <a:xfrm>
                <a:off x="2789983" y="1666217"/>
                <a:ext cx="455813" cy="365795"/>
              </a:xfrm>
              <a:prstGeom prst="rect">
                <a:avLst/>
              </a:prstGeom>
              <a:noFill/>
            </p:spPr>
            <p:txBody>
              <a:bodyPr wrap="square" rtlCol="0">
                <a:spAutoFit/>
              </a:bodyPr>
              <a:lstStyle/>
              <a:p>
                <a:pPr>
                  <a:defRPr/>
                </a:pPr>
                <mc:AlternateContent>
                  <mc:Choice Requires="a14">
                    <a14:m>
                      <m:oMathPara xmlns:m="http://schemas.openxmlformats.org/officeDocument/2006/math">
                        <m:oMathParaPr>
                          <m:jc m:val="centerGroup"/>
                        </m:oMathParaPr>
                        <m:oMath xmlns:m="http://schemas.openxmlformats.org/officeDocument/2006/math">
                          <m:sSub>
                            <m:sSubPr>
                              <m:ctrlPr>
                                <a:rPr lang="de-DE" i="1">
                                  <a:solidFill>
                                    <a:srgbClr val="C00000"/>
                                  </a:solidFill>
                                  <a:latin typeface="Cambria Math" panose="02040503050406030204" pitchFamily="18" charset="0"/>
                                  <a:ea typeface="Cambria Math"/>
                                  <a:cs typeface="Cambria Math"/>
                                </a:rPr>
                              </m:ctrlPr>
                            </m:sSubPr>
                            <m:e>
                              <m:r>
                                <a:rPr lang="de-DE" b="0" i="1">
                                  <a:solidFill>
                                    <a:srgbClr val="C00000"/>
                                  </a:solidFill>
                                  <a:latin typeface="Cambria Math"/>
                                </a:rPr>
                                <m:t>𝑟</m:t>
                              </m:r>
                            </m:e>
                            <m:sub>
                              <m:r>
                                <a:rPr lang="de-DE" b="0" i="1">
                                  <a:solidFill>
                                    <a:srgbClr val="C00000"/>
                                  </a:solidFill>
                                  <a:latin typeface="Cambria Math"/>
                                </a:rPr>
                                <m:t>𝐴</m:t>
                              </m:r>
                            </m:sub>
                          </m:sSub>
                        </m:oMath>
                      </m:oMathPara>
                    </a14:m>
                  </mc:Choice>
                  <mc:Fallback xmlns:m="http://schemas.openxmlformats.org/officeDocument/2006/math" xmlns:w="http://schemas.openxmlformats.org/wordprocessingml/2006/main" xmlns=""/>
                </mc:AlternateContent>
                <a:endParaRPr lang="de-DE"/>
              </a:p>
            </p:txBody>
          </p:sp>
        </mc:Choice>
        <mc:Fallback xmlns="">
          <p:sp>
            <p:nvSpPr>
              <p:cNvPr id="30" name="Textfeld 29"/>
              <p:cNvSpPr txBox="1">
                <a:spLocks noRot="1" noChangeAspect="1" noMove="1" noResize="1" noEditPoints="1" noAdjustHandles="1" noChangeArrowheads="1" noChangeShapeType="1" noTextEdit="1"/>
              </p:cNvSpPr>
              <p:nvPr/>
            </p:nvSpPr>
            <p:spPr bwMode="auto">
              <a:xfrm>
                <a:off x="2789983" y="1666217"/>
                <a:ext cx="455813" cy="365795"/>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1" name="Textfeld 30"/>
              <p:cNvSpPr txBox="1"/>
              <p:nvPr/>
            </p:nvSpPr>
            <p:spPr bwMode="auto">
              <a:xfrm>
                <a:off x="6537492" y="1708193"/>
                <a:ext cx="464356" cy="365795"/>
              </a:xfrm>
              <a:prstGeom prst="rect">
                <a:avLst/>
              </a:prstGeom>
              <a:noFill/>
            </p:spPr>
            <p:txBody>
              <a:bodyPr wrap="square" rtlCol="0">
                <a:spAutoFit/>
              </a:bodyPr>
              <a:lstStyle/>
              <a:p>
                <a:pPr>
                  <a:defRPr/>
                </a:pPr>
                <mc:AlternateContent>
                  <mc:Choice Requires="a14">
                    <a14:m>
                      <m:oMathPara xmlns:m="http://schemas.openxmlformats.org/officeDocument/2006/math">
                        <m:oMathParaPr>
                          <m:jc m:val="centerGroup"/>
                        </m:oMathParaPr>
                        <m:oMath xmlns:m="http://schemas.openxmlformats.org/officeDocument/2006/math">
                          <m:sSub>
                            <m:sSubPr>
                              <m:ctrlPr>
                                <a:rPr lang="de-DE" i="1">
                                  <a:solidFill>
                                    <a:srgbClr val="C00000"/>
                                  </a:solidFill>
                                  <a:latin typeface="Cambria Math" panose="02040503050406030204" pitchFamily="18" charset="0"/>
                                  <a:ea typeface="Cambria Math"/>
                                  <a:cs typeface="Cambria Math"/>
                                </a:rPr>
                              </m:ctrlPr>
                            </m:sSubPr>
                            <m:e>
                              <m:r>
                                <a:rPr lang="de-DE" b="0" i="1">
                                  <a:solidFill>
                                    <a:srgbClr val="C00000"/>
                                  </a:solidFill>
                                  <a:latin typeface="Cambria Math"/>
                                </a:rPr>
                                <m:t>𝑟</m:t>
                              </m:r>
                            </m:e>
                            <m:sub>
                              <m:r>
                                <a:rPr lang="de-DE" b="0" i="1">
                                  <a:solidFill>
                                    <a:srgbClr val="C00000"/>
                                  </a:solidFill>
                                  <a:latin typeface="Cambria Math"/>
                                </a:rPr>
                                <m:t>𝐴</m:t>
                              </m:r>
                            </m:sub>
                          </m:sSub>
                        </m:oMath>
                      </m:oMathPara>
                    </a14:m>
                  </mc:Choice>
                  <mc:Fallback xmlns:m="http://schemas.openxmlformats.org/officeDocument/2006/math" xmlns:w="http://schemas.openxmlformats.org/wordprocessingml/2006/main" xmlns=""/>
                </mc:AlternateContent>
                <a:endParaRPr lang="de-DE"/>
              </a:p>
            </p:txBody>
          </p:sp>
        </mc:Choice>
        <mc:Fallback xmlns="">
          <p:sp>
            <p:nvSpPr>
              <p:cNvPr id="31" name="Textfeld 30"/>
              <p:cNvSpPr txBox="1">
                <a:spLocks noRot="1" noChangeAspect="1" noMove="1" noResize="1" noEditPoints="1" noAdjustHandles="1" noChangeArrowheads="1" noChangeShapeType="1" noTextEdit="1"/>
              </p:cNvSpPr>
              <p:nvPr/>
            </p:nvSpPr>
            <p:spPr bwMode="auto">
              <a:xfrm>
                <a:off x="6537492" y="1708193"/>
                <a:ext cx="464356" cy="365795"/>
              </a:xfrm>
              <a:prstGeom prst="rect">
                <a:avLst/>
              </a:prstGeom>
              <a:blipFill>
                <a:blip r:embed="rId5"/>
                <a:stretch>
                  <a:fillRect/>
                </a:stretch>
              </a:blipFill>
            </p:spPr>
            <p:txBody>
              <a:bodyPr/>
              <a:lstStyle/>
              <a:p>
                <a:r>
                  <a:rPr lang="de-DE">
                    <a:noFill/>
                  </a:rPr>
                  <a:t> </a:t>
                </a:r>
              </a:p>
            </p:txBody>
          </p:sp>
        </mc:Fallback>
      </mc:AlternateContent>
      <p:sp>
        <p:nvSpPr>
          <p:cNvPr id="1775534194" name="Titel 1"/>
          <p:cNvSpPr>
            <a:spLocks noGrp="1"/>
          </p:cNvSpPr>
          <p:nvPr/>
        </p:nvSpPr>
        <p:spPr bwMode="auto">
          <a:xfrm>
            <a:off x="495299" y="274637"/>
            <a:ext cx="8915400" cy="891108"/>
          </a:xfrm>
        </p:spPr>
        <p:txBody>
          <a:bodyPr vertOverflow="overflow" horzOverflow="clip" vert="horz" wrap="square" lIns="91440" tIns="45720" rIns="91440" bIns="45720" numCol="1" spcCol="0" rtlCol="0" fromWordArt="0" anchor="ctr" anchorCtr="0" forceAA="0" compatLnSpc="0">
            <a:normAutofit fontScale="90000" lnSpcReduction="2000"/>
          </a:bodyPr>
          <a:lstStyle>
            <a:lvl1pPr algn="ctr" defTabSz="914400">
              <a:spcBef>
                <a:spcPts val="0"/>
              </a:spcBef>
              <a:buNone/>
              <a:defRPr sz="4400">
                <a:solidFill>
                  <a:schemeClr val="tx1"/>
                </a:solidFill>
                <a:latin typeface="+mj-lt"/>
                <a:ea typeface="+mj-ea"/>
                <a:cs typeface="+mj-cs"/>
              </a:defRPr>
            </a:lvl1pPr>
          </a:lstStyle>
          <a:p>
            <a:pPr>
              <a:defRPr/>
            </a:pPr>
            <a:r>
              <a:rPr lang="de-DE" sz="4400" b="0" i="0" u="none" strike="noStrike" cap="none" spc="0">
                <a:solidFill>
                  <a:schemeClr val="tx1"/>
                </a:solidFill>
                <a:latin typeface="Calibri"/>
                <a:ea typeface="Arial"/>
                <a:cs typeface="Arial"/>
              </a:rPr>
              <a:t>2. Trait Covariation and Trait Correlation</a:t>
            </a:r>
            <a:endParaRPr/>
          </a:p>
        </p:txBody>
      </p:sp>
      <mc:AlternateContent xmlns:mc="http://schemas.openxmlformats.org/markup-compatibility/2006" xmlns:a14="http://schemas.microsoft.com/office/drawing/2010/main">
        <mc:Choice Requires="a14">
          <p:sp>
            <p:nvSpPr>
              <p:cNvPr id="219429805" name="Sprechblase: oval 219429804"/>
              <p:cNvSpPr/>
              <p:nvPr/>
            </p:nvSpPr>
            <p:spPr bwMode="auto">
              <a:xfrm>
                <a:off x="7180020" y="4455762"/>
                <a:ext cx="2308601" cy="1630550"/>
              </a:xfrm>
              <a:prstGeom prst="wedgeEllipseCallout">
                <a:avLst>
                  <a:gd name="adj1" fmla="val -90310"/>
                  <a:gd name="adj2" fmla="val 742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lstStyle/>
              <a:p>
                <a:pPr>
                  <a:defRPr/>
                </a:pPr>
                <a:r>
                  <a:rPr lang="de-DE" sz="1800" b="0" i="0" u="none" strike="noStrike" cap="none" spc="0">
                    <a:solidFill>
                      <a:schemeClr val="tx1"/>
                    </a:solidFill>
                    <a:latin typeface="+mn-lt"/>
                    <a:ea typeface="+mn-ea"/>
                    <a:cs typeface="+mn-cs"/>
                  </a:rPr>
                  <a:t>The same holds for </a:t>
                </a:r>
                <mc:AlternateContent>
                  <mc:Choice Requires="a14">
                    <a14:m>
                      <m:oMath xmlns:m="http://schemas.openxmlformats.org/officeDocument/2006/math">
                        <m:sSub>
                          <m:sSubPr>
                            <m:ctrlPr>
                              <a:rPr lang="de-DE" sz="1800" i="1">
                                <a:solidFill>
                                  <a:schemeClr val="tx1"/>
                                </a:solidFill>
                                <a:latin typeface="Cambria Math" panose="02040503050406030204" pitchFamily="18" charset="0"/>
                                <a:ea typeface="Cambria Math"/>
                                <a:cs typeface="Cambria Math"/>
                              </a:rPr>
                            </m:ctrlPr>
                          </m:sSubPr>
                          <m:e>
                            <m:r>
                              <a:rPr lang="de-DE" sz="1800" b="0" i="1">
                                <a:solidFill>
                                  <a:schemeClr val="tx1"/>
                                </a:solidFill>
                                <a:latin typeface="Cambria Math"/>
                              </a:rPr>
                              <m:t>𝑟</m:t>
                            </m:r>
                          </m:e>
                          <m:sub>
                            <m:r>
                              <a:rPr lang="de-DE" sz="1800" b="0" i="1">
                                <a:solidFill>
                                  <a:schemeClr val="tx1"/>
                                </a:solidFill>
                                <a:latin typeface="Cambria Math"/>
                              </a:rPr>
                              <m:t>𝐶</m:t>
                            </m:r>
                          </m:sub>
                        </m:sSub>
                      </m:oMath>
                    </a14:m>
                  </mc:Choice>
                  <mc:Fallback xmlns:m="http://schemas.openxmlformats.org/officeDocument/2006/math" xmlns:w="http://schemas.openxmlformats.org/wordprocessingml/2006/main" xmlns=""/>
                </mc:AlternateContent>
                <a:r>
                  <a:rPr lang="de-DE" sz="1800" b="0" i="0" u="none" strike="noStrike" cap="none" spc="0">
                    <a:solidFill>
                      <a:schemeClr val="tx1"/>
                    </a:solidFill>
                    <a:latin typeface="+mn-lt"/>
                    <a:ea typeface="+mn-ea"/>
                    <a:cs typeface="+mn-cs"/>
                  </a:rPr>
                  <a:t> and </a:t>
                </a:r>
                <mc:AlternateContent>
                  <mc:Choice Requires="a14">
                    <a14:m>
                      <m:oMath xmlns:m="http://schemas.openxmlformats.org/officeDocument/2006/math">
                        <m:sSub>
                          <m:sSubPr>
                            <m:ctrlPr>
                              <a:rPr lang="de-DE" sz="1800" i="1">
                                <a:solidFill>
                                  <a:schemeClr val="tx1"/>
                                </a:solidFill>
                                <a:latin typeface="Cambria Math" panose="02040503050406030204" pitchFamily="18" charset="0"/>
                                <a:ea typeface="Cambria Math"/>
                                <a:cs typeface="Cambria Math"/>
                              </a:rPr>
                            </m:ctrlPr>
                          </m:sSubPr>
                          <m:e>
                            <m:r>
                              <a:rPr lang="de-DE" sz="1800" i="1">
                                <a:solidFill>
                                  <a:schemeClr val="tx1"/>
                                </a:solidFill>
                                <a:latin typeface="Cambria Math"/>
                              </a:rPr>
                              <m:t>𝑟</m:t>
                            </m:r>
                          </m:e>
                          <m:sub>
                            <m:r>
                              <a:rPr lang="de-DE" sz="1800" b="0" i="1">
                                <a:solidFill>
                                  <a:schemeClr val="tx1"/>
                                </a:solidFill>
                                <a:latin typeface="Cambria Math"/>
                              </a:rPr>
                              <m:t>𝐸</m:t>
                            </m:r>
                          </m:sub>
                        </m:sSub>
                      </m:oMath>
                    </a14:m>
                  </mc:Choice>
                  <mc:Fallback xmlns:m="http://schemas.openxmlformats.org/officeDocument/2006/math" xmlns:w="http://schemas.openxmlformats.org/wordprocessingml/2006/main" xmlns=""/>
                </mc:AlternateContent>
                <a:r>
                  <a:rPr lang="de-DE" sz="1800" b="0" i="0" u="none" strike="noStrike" cap="none" spc="0">
                    <a:solidFill>
                      <a:schemeClr val="tx1"/>
                    </a:solidFill>
                    <a:latin typeface="+mn-lt"/>
                    <a:ea typeface="+mn-ea"/>
                    <a:cs typeface="+mn-cs"/>
                  </a:rPr>
                  <a:t>: Just switch a with c/e</a:t>
                </a:r>
                <a:endParaRPr>
                  <a:solidFill>
                    <a:schemeClr val="tx1"/>
                  </a:solidFill>
                </a:endParaRPr>
              </a:p>
            </p:txBody>
          </p:sp>
        </mc:Choice>
        <mc:Fallback xmlns="">
          <p:sp>
            <p:nvSpPr>
              <p:cNvPr id="219429805" name="Sprechblase: oval 219429804"/>
              <p:cNvSpPr>
                <a:spLocks noRot="1" noChangeAspect="1" noMove="1" noResize="1" noEditPoints="1" noAdjustHandles="1" noChangeArrowheads="1" noChangeShapeType="1" noTextEdit="1"/>
              </p:cNvSpPr>
              <p:nvPr/>
            </p:nvSpPr>
            <p:spPr bwMode="auto">
              <a:xfrm>
                <a:off x="7180020" y="4455762"/>
                <a:ext cx="2308601" cy="1630550"/>
              </a:xfrm>
              <a:prstGeom prst="wedgeEllipseCallout">
                <a:avLst>
                  <a:gd name="adj1" fmla="val -90310"/>
                  <a:gd name="adj2" fmla="val 7425"/>
                </a:avLst>
              </a:prstGeom>
              <a:blipFill>
                <a:blip r:embed="rId6"/>
                <a:stretch>
                  <a:fillRect/>
                </a:stretch>
              </a:blipFill>
            </p:spPr>
            <p:txBody>
              <a:bodyPr/>
              <a:lstStyle/>
              <a:p>
                <a:r>
                  <a:rPr lang="de-DE">
                    <a:noFill/>
                  </a:rPr>
                  <a:t> </a:t>
                </a:r>
              </a:p>
            </p:txBody>
          </p:sp>
        </mc:Fallback>
      </mc:AlternateContent>
      <p:sp>
        <p:nvSpPr>
          <p:cNvPr id="1194103821" name=" 1194103820"/>
          <p:cNvSpPr/>
          <p:nvPr/>
        </p:nvSpPr>
        <p:spPr bwMode="auto">
          <a:xfrm>
            <a:off x="7848635" y="8257432"/>
            <a:ext cx="254916" cy="365795"/>
          </a:xfrm>
        </p:spPr>
        <p:txBody>
          <a:bodyPr rot="0" spcFirstLastPara="0" vertOverflow="overflow" horzOverflow="clip" vert="horz" wrap="square" lIns="91440" tIns="45720" rIns="91440" bIns="45720" numCol="1" spcCol="0" rtlCol="0" fromWordArt="0" anchor="t" anchorCtr="0" forceAA="0" compatLnSpc="1">
            <a:prstTxWarp prst="textNoShape">
              <a:avLst/>
            </a:prstTxWarp>
            <a:spAutoFit/>
          </a:bodyPr>
          <a:lstStyle/>
          <a:p>
            <a:pPr>
              <a:defRPr/>
            </a:pPr>
            <a:endParaRPr/>
          </a:p>
        </p:txBody>
      </p:sp>
      <p:pic>
        <p:nvPicPr>
          <p:cNvPr id="1762571388" name="Grafik 1762571387"/>
          <p:cNvPicPr>
            <a:picLocks noChangeAspect="1"/>
          </p:cNvPicPr>
          <p:nvPr/>
        </p:nvPicPr>
        <p:blipFill>
          <a:blip r:embed="rId7"/>
          <a:stretch/>
        </p:blipFill>
        <p:spPr bwMode="auto">
          <a:xfrm>
            <a:off x="2522527" y="4965592"/>
            <a:ext cx="2057400" cy="7238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mc:AlternateContent xmlns:mc="http://schemas.openxmlformats.org/markup-compatibility/2006" xmlns:a14="http://schemas.microsoft.com/office/drawing/2010/main">
        <mc:Choice Requires="a14">
          <p:sp>
            <p:nvSpPr>
              <p:cNvPr id="1937452362" name="Inhaltsplatzhalter 2"/>
              <p:cNvSpPr>
                <a:spLocks noGrp="1"/>
              </p:cNvSpPr>
              <p:nvPr>
                <p:ph idx="1"/>
              </p:nvPr>
            </p:nvSpPr>
            <p:spPr bwMode="auto">
              <a:xfrm>
                <a:off x="495298" y="1265260"/>
                <a:ext cx="8915400" cy="4860903"/>
              </a:xfrm>
            </p:spPr>
            <p:txBody>
              <a:bodyPr vertOverflow="overflow" horzOverflow="clip" vert="horz" wrap="square" lIns="91440" tIns="45720" rIns="91440" bIns="45720" numCol="1" spcCol="0" rtlCol="0" fromWordArt="0" anchor="t" anchorCtr="0" forceAA="0" compatLnSpc="0">
                <a:noAutofit/>
              </a:bodyPr>
              <a:lstStyle/>
              <a:p>
                <a:pPr>
                  <a:defRPr/>
                </a:pPr>
                <a:r>
                  <a:rPr sz="1800" dirty="0"/>
                  <a:t>With the formula of </a:t>
                </a:r>
                <a:r>
                  <a:rPr sz="1800" i="1" dirty="0" err="1"/>
                  <a:t>r</a:t>
                </a:r>
                <a:r>
                  <a:rPr sz="1800" i="1" baseline="-25000" dirty="0" err="1"/>
                  <a:t>A</a:t>
                </a:r>
                <a:r>
                  <a:rPr sz="1800" dirty="0"/>
                  <a:t> we see that the correlation is computed from trait covariation</a:t>
                </a:r>
              </a:p>
              <a:p>
                <a:pPr marL="0" indent="0">
                  <a:buNone/>
                  <a:defRPr/>
                </a:pPr>
                <a:endParaRPr sz="1800" dirty="0"/>
              </a:p>
              <a:p>
                <a:pPr>
                  <a:defRPr/>
                </a:pPr>
                <a:r>
                  <a:rPr lang="de-DE" sz="1800" dirty="0" err="1"/>
                  <a:t>Two</a:t>
                </a:r>
                <a:r>
                  <a:rPr lang="de-DE" sz="1800" dirty="0"/>
                  <a:t> </a:t>
                </a:r>
                <a:r>
                  <a:rPr lang="de-DE" sz="1800" dirty="0" err="1"/>
                  <a:t>traits</a:t>
                </a:r>
                <a:r>
                  <a:rPr lang="de-DE" sz="1800" dirty="0"/>
                  <a:t> </a:t>
                </a:r>
                <a:r>
                  <a:rPr lang="de-DE" sz="1800" dirty="0" err="1"/>
                  <a:t>might</a:t>
                </a:r>
                <a:r>
                  <a:rPr lang="de-DE" sz="1800" dirty="0"/>
                  <a:t> </a:t>
                </a:r>
                <a:r>
                  <a:rPr lang="de-DE" sz="1800" dirty="0" err="1"/>
                  <a:t>be</a:t>
                </a:r>
                <a:r>
                  <a:rPr lang="de-DE" sz="1800" dirty="0"/>
                  <a:t> </a:t>
                </a:r>
                <a:r>
                  <a:rPr lang="de-DE" sz="1800" dirty="0" err="1"/>
                  <a:t>correlated</a:t>
                </a:r>
                <a:r>
                  <a:rPr lang="de-DE" sz="1800" dirty="0"/>
                  <a:t> </a:t>
                </a:r>
                <a:r>
                  <a:rPr lang="de-DE" sz="1800" dirty="0" err="1"/>
                  <a:t>because</a:t>
                </a:r>
                <a:r>
                  <a:rPr lang="de-DE" sz="1800" dirty="0"/>
                  <a:t> </a:t>
                </a:r>
                <a:r>
                  <a:rPr lang="de-DE" sz="1800" dirty="0" err="1"/>
                  <a:t>they</a:t>
                </a:r>
                <a:r>
                  <a:rPr lang="de-DE" sz="1800" dirty="0"/>
                  <a:t> </a:t>
                </a:r>
                <a:r>
                  <a:rPr lang="de-DE" sz="1800" dirty="0" err="1"/>
                  <a:t>share</a:t>
                </a:r>
                <a:r>
                  <a:rPr lang="de-DE" sz="1800" dirty="0"/>
                  <a:t> </a:t>
                </a:r>
                <a:r>
                  <a:rPr lang="de-DE" sz="1800" dirty="0" err="1"/>
                  <a:t>common</a:t>
                </a:r>
                <a:r>
                  <a:rPr lang="de-DE" sz="1800" dirty="0"/>
                  <a:t> genes </a:t>
                </a:r>
                <a:r>
                  <a:rPr lang="de-DE" sz="1800" dirty="0" err="1"/>
                  <a:t>or</a:t>
                </a:r>
                <a:r>
                  <a:rPr lang="de-DE" sz="1800" dirty="0"/>
                  <a:t> </a:t>
                </a:r>
                <a:r>
                  <a:rPr lang="de-DE" sz="1800" dirty="0" err="1"/>
                  <a:t>common</a:t>
                </a:r>
                <a:r>
                  <a:rPr lang="de-DE" sz="1800" dirty="0"/>
                  <a:t> environmental </a:t>
                </a:r>
                <a:r>
                  <a:rPr lang="de-DE" sz="1800" dirty="0" err="1"/>
                  <a:t>factors</a:t>
                </a:r>
                <a:endParaRPr sz="1800" dirty="0"/>
              </a:p>
              <a:p>
                <a:pPr marL="0" indent="0">
                  <a:buNone/>
                  <a:defRPr/>
                </a:pPr>
                <a:endParaRPr sz="1800" dirty="0"/>
              </a:p>
              <a:p>
                <a:pPr>
                  <a:defRPr/>
                </a:pPr>
                <a:r>
                  <a:rPr lang="de-DE" sz="1800" dirty="0" err="1"/>
                  <a:t>Measures</a:t>
                </a:r>
                <a:r>
                  <a:rPr lang="de-DE" sz="1800" dirty="0"/>
                  <a:t> </a:t>
                </a:r>
                <a:r>
                  <a:rPr lang="de-DE" sz="1800" dirty="0" err="1"/>
                  <a:t>for</a:t>
                </a:r>
                <a:r>
                  <a:rPr lang="de-DE" sz="1800" dirty="0"/>
                  <a:t> </a:t>
                </a:r>
                <a:r>
                  <a:rPr lang="de-DE" sz="1800" dirty="0" err="1"/>
                  <a:t>the</a:t>
                </a:r>
                <a:r>
                  <a:rPr lang="de-DE" sz="1800" dirty="0"/>
                  <a:t> </a:t>
                </a:r>
                <a:r>
                  <a:rPr lang="de-DE" sz="1800" dirty="0" err="1"/>
                  <a:t>overlap</a:t>
                </a:r>
                <a:r>
                  <a:rPr lang="de-DE" sz="1800" dirty="0"/>
                  <a:t> </a:t>
                </a:r>
                <a:r>
                  <a:rPr lang="de-DE" sz="1800" dirty="0" err="1"/>
                  <a:t>of</a:t>
                </a:r>
                <a:r>
                  <a:rPr lang="de-DE" sz="1800" dirty="0"/>
                  <a:t> </a:t>
                </a:r>
                <a:r>
                  <a:rPr lang="de-DE" sz="1800" dirty="0" err="1"/>
                  <a:t>the</a:t>
                </a:r>
                <a:r>
                  <a:rPr lang="de-DE" sz="1800" dirty="0"/>
                  <a:t> </a:t>
                </a:r>
                <a:r>
                  <a:rPr lang="de-DE" sz="1800" dirty="0" err="1"/>
                  <a:t>genetic</a:t>
                </a:r>
                <a:r>
                  <a:rPr lang="de-DE" sz="1800" dirty="0"/>
                  <a:t> (A), </a:t>
                </a:r>
                <a:r>
                  <a:rPr lang="de-DE" sz="1800" dirty="0" err="1"/>
                  <a:t>shared</a:t>
                </a:r>
                <a:r>
                  <a:rPr lang="de-DE" sz="1800" dirty="0"/>
                  <a:t> (C) and non-</a:t>
                </a:r>
                <a:r>
                  <a:rPr lang="de-DE" sz="1800" dirty="0" err="1"/>
                  <a:t>shared</a:t>
                </a:r>
                <a:r>
                  <a:rPr lang="de-DE" sz="1800" dirty="0"/>
                  <a:t> (E) environmental </a:t>
                </a:r>
                <a:r>
                  <a:rPr lang="de-DE" sz="1800" dirty="0" err="1"/>
                  <a:t>components</a:t>
                </a:r>
                <a:r>
                  <a:rPr lang="de-DE" sz="1800" dirty="0"/>
                  <a:t> in a multivariate </a:t>
                </a:r>
                <a:r>
                  <a:rPr lang="de-DE" sz="1800" dirty="0" err="1"/>
                  <a:t>model</a:t>
                </a:r>
                <a:r>
                  <a:rPr lang="de-DE" sz="1800" dirty="0"/>
                  <a:t> </a:t>
                </a:r>
                <a:r>
                  <a:rPr lang="de-DE" sz="1800" dirty="0" err="1"/>
                  <a:t>are</a:t>
                </a:r>
                <a:r>
                  <a:rPr lang="de-DE" sz="1800" dirty="0"/>
                  <a:t>:</a:t>
                </a:r>
                <a:endParaRPr sz="1800" dirty="0"/>
              </a:p>
              <a:p>
                <a:pPr lvl="1">
                  <a:buFont typeface="Wingdings"/>
                  <a:buChar char="Ø"/>
                  <a:defRPr/>
                </a:pPr>
                <a:r>
                  <a:rPr lang="de-DE" sz="1800" dirty="0"/>
                  <a:t>Genetic </a:t>
                </a:r>
                <a:r>
                  <a:rPr lang="de-DE" sz="1800" dirty="0" err="1"/>
                  <a:t>correlation</a:t>
                </a:r>
                <a:r>
                  <a:rPr lang="de-DE" sz="1800" dirty="0"/>
                  <a:t> (</a:t>
                </a:r>
                <a14:m>
                  <m:oMath xmlns:m="http://schemas.openxmlformats.org/officeDocument/2006/math">
                    <m:sSub>
                      <m:sSubPr>
                        <m:ctrlPr>
                          <a:rPr lang="de-DE" sz="2000" i="1">
                            <a:latin typeface="Cambria Math" panose="02040503050406030204" pitchFamily="18" charset="0"/>
                            <a:ea typeface="Cambria Math"/>
                            <a:cs typeface="Cambria Math"/>
                          </a:rPr>
                        </m:ctrlPr>
                      </m:sSubPr>
                      <m:e>
                        <m:r>
                          <a:rPr lang="de-DE" sz="2000" b="0" i="1">
                            <a:latin typeface="Cambria Math"/>
                          </a:rPr>
                          <m:t>𝑟</m:t>
                        </m:r>
                      </m:e>
                      <m:sub>
                        <m:r>
                          <a:rPr lang="de-DE" sz="2000" b="0" i="1">
                            <a:latin typeface="Cambria Math"/>
                          </a:rPr>
                          <m:t>𝐴</m:t>
                        </m:r>
                      </m:sub>
                    </m:sSub>
                  </m:oMath>
                </a14:m>
                <a:r>
                  <a:rPr lang="de-DE" sz="1800" dirty="0"/>
                  <a:t>)</a:t>
                </a:r>
                <a:endParaRPr sz="2000" dirty="0"/>
              </a:p>
              <a:p>
                <a:pPr lvl="1">
                  <a:buFont typeface="Wingdings"/>
                  <a:buChar char="Ø"/>
                  <a:defRPr/>
                </a:pPr>
                <a:r>
                  <a:rPr lang="de-DE" sz="1800" dirty="0" err="1"/>
                  <a:t>Shared</a:t>
                </a:r>
                <a:r>
                  <a:rPr lang="de-DE" sz="1800" dirty="0"/>
                  <a:t> environmental </a:t>
                </a:r>
                <a:r>
                  <a:rPr lang="de-DE" sz="1800" dirty="0" err="1"/>
                  <a:t>correlations</a:t>
                </a:r>
                <a:r>
                  <a:rPr lang="de-DE" sz="1800" dirty="0"/>
                  <a:t> (</a:t>
                </a:r>
                <a14:m>
                  <m:oMath xmlns:m="http://schemas.openxmlformats.org/officeDocument/2006/math">
                    <m:sSub>
                      <m:sSubPr>
                        <m:ctrlPr>
                          <a:rPr lang="de-DE" sz="2000" i="1">
                            <a:latin typeface="Cambria Math" panose="02040503050406030204" pitchFamily="18" charset="0"/>
                            <a:ea typeface="Cambria Math"/>
                            <a:cs typeface="Cambria Math"/>
                          </a:rPr>
                        </m:ctrlPr>
                      </m:sSubPr>
                      <m:e>
                        <m:r>
                          <a:rPr lang="de-DE" sz="2000" i="1">
                            <a:latin typeface="Cambria Math"/>
                          </a:rPr>
                          <m:t>𝑟</m:t>
                        </m:r>
                      </m:e>
                      <m:sub>
                        <m:r>
                          <a:rPr lang="de-DE" sz="2000" b="0" i="1">
                            <a:latin typeface="Cambria Math"/>
                          </a:rPr>
                          <m:t>𝐶</m:t>
                        </m:r>
                      </m:sub>
                    </m:sSub>
                  </m:oMath>
                </a14:m>
                <a:r>
                  <a:rPr lang="de-DE" sz="1800" dirty="0"/>
                  <a:t>) </a:t>
                </a:r>
                <a:endParaRPr sz="2000" dirty="0"/>
              </a:p>
              <a:p>
                <a:pPr lvl="1">
                  <a:buFont typeface="Wingdings"/>
                  <a:buChar char="Ø"/>
                  <a:defRPr/>
                </a:pPr>
                <a:r>
                  <a:rPr lang="de-DE" sz="1800" dirty="0"/>
                  <a:t>Non-</a:t>
                </a:r>
                <a:r>
                  <a:rPr lang="de-DE" sz="1800" dirty="0" err="1"/>
                  <a:t>shared</a:t>
                </a:r>
                <a:r>
                  <a:rPr lang="de-DE" sz="1800" dirty="0"/>
                  <a:t> environmental </a:t>
                </a:r>
                <a:r>
                  <a:rPr lang="de-DE" sz="1800" dirty="0" err="1"/>
                  <a:t>correlations</a:t>
                </a:r>
                <a:r>
                  <a:rPr lang="de-DE" sz="1800" dirty="0"/>
                  <a:t> (</a:t>
                </a:r>
                <a14:m>
                  <m:oMath xmlns:m="http://schemas.openxmlformats.org/officeDocument/2006/math">
                    <m:sSub>
                      <m:sSubPr>
                        <m:ctrlPr>
                          <a:rPr lang="de-DE" sz="2000" i="1">
                            <a:latin typeface="Cambria Math" panose="02040503050406030204" pitchFamily="18" charset="0"/>
                            <a:ea typeface="Cambria Math"/>
                            <a:cs typeface="Cambria Math"/>
                          </a:rPr>
                        </m:ctrlPr>
                      </m:sSubPr>
                      <m:e>
                        <m:r>
                          <a:rPr lang="de-DE" sz="2000" i="1">
                            <a:latin typeface="Cambria Math"/>
                          </a:rPr>
                          <m:t>𝑟</m:t>
                        </m:r>
                      </m:e>
                      <m:sub>
                        <m:r>
                          <a:rPr lang="de-DE" sz="2000" b="0" i="1">
                            <a:latin typeface="Cambria Math"/>
                          </a:rPr>
                          <m:t>𝐸</m:t>
                        </m:r>
                      </m:sub>
                    </m:sSub>
                  </m:oMath>
                </a14:m>
                <a:r>
                  <a:rPr lang="de-DE" sz="1800" dirty="0"/>
                  <a:t>)</a:t>
                </a:r>
                <a:endParaRPr sz="2000" dirty="0"/>
              </a:p>
              <a:p>
                <a:pPr marL="0" indent="0">
                  <a:buNone/>
                  <a:defRPr/>
                </a:pPr>
                <a:endParaRPr sz="1800" dirty="0"/>
              </a:p>
              <a:p>
                <a:pPr marL="0" indent="0">
                  <a:buNone/>
                  <a:defRPr/>
                </a:pPr>
                <a:r>
                  <a:rPr lang="de-DE" sz="1800" dirty="0" err="1"/>
                  <a:t>What</a:t>
                </a:r>
                <a:r>
                  <a:rPr lang="de-DE" sz="1800" dirty="0"/>
                  <a:t> do </a:t>
                </a:r>
                <a:r>
                  <a:rPr lang="de-DE" sz="1800" dirty="0" err="1"/>
                  <a:t>they</a:t>
                </a:r>
                <a:r>
                  <a:rPr lang="de-DE" sz="1800" dirty="0"/>
                  <a:t> </a:t>
                </a:r>
                <a:r>
                  <a:rPr lang="de-DE" sz="1800" dirty="0" err="1"/>
                  <a:t>mean</a:t>
                </a:r>
                <a:r>
                  <a:rPr lang="de-DE" sz="1800" dirty="0"/>
                  <a:t>?</a:t>
                </a:r>
                <a:endParaRPr sz="1800" dirty="0"/>
              </a:p>
              <a:p>
                <a:pPr>
                  <a:defRPr/>
                </a:pPr>
                <a:r>
                  <a:rPr lang="de-DE" sz="1800" dirty="0"/>
                  <a:t>A </a:t>
                </a:r>
                <a:r>
                  <a:rPr lang="de-DE" sz="1800" dirty="0" err="1"/>
                  <a:t>correlation</a:t>
                </a:r>
                <a:r>
                  <a:rPr lang="de-DE" sz="1800" dirty="0"/>
                  <a:t> </a:t>
                </a:r>
                <a:r>
                  <a:rPr lang="de-DE" sz="1800" dirty="0" err="1"/>
                  <a:t>of</a:t>
                </a:r>
                <a:r>
                  <a:rPr lang="de-DE" sz="1800" dirty="0"/>
                  <a:t> 1 </a:t>
                </a:r>
                <a:r>
                  <a:rPr lang="de-DE" sz="1800" dirty="0" err="1"/>
                  <a:t>indicates</a:t>
                </a:r>
                <a:r>
                  <a:rPr lang="de-DE" sz="1800" dirty="0"/>
                  <a:t> </a:t>
                </a:r>
                <a:r>
                  <a:rPr lang="de-DE" sz="1800" dirty="0" err="1"/>
                  <a:t>that</a:t>
                </a:r>
                <a:r>
                  <a:rPr lang="de-DE" sz="1800" dirty="0"/>
                  <a:t> </a:t>
                </a:r>
                <a:r>
                  <a:rPr lang="de-DE" sz="1800" dirty="0" err="1"/>
                  <a:t>genetic</a:t>
                </a:r>
                <a:r>
                  <a:rPr lang="de-DE" sz="1800" dirty="0"/>
                  <a:t>/</a:t>
                </a:r>
                <a:r>
                  <a:rPr lang="de-DE" sz="1800" dirty="0" err="1"/>
                  <a:t>shared</a:t>
                </a:r>
                <a:r>
                  <a:rPr lang="de-DE" sz="1800" dirty="0"/>
                  <a:t>/non-</a:t>
                </a:r>
                <a:r>
                  <a:rPr lang="de-DE" sz="1800" dirty="0" err="1"/>
                  <a:t>shared</a:t>
                </a:r>
                <a:r>
                  <a:rPr lang="de-DE" sz="1800" dirty="0"/>
                  <a:t> environmental </a:t>
                </a:r>
                <a:r>
                  <a:rPr lang="de-DE" sz="1800" dirty="0" err="1"/>
                  <a:t>factors</a:t>
                </a:r>
                <a:r>
                  <a:rPr lang="de-DE" sz="1800" dirty="0"/>
                  <a:t> </a:t>
                </a:r>
                <a:r>
                  <a:rPr lang="de-DE" sz="1800" dirty="0" err="1"/>
                  <a:t>influencing</a:t>
                </a:r>
                <a:r>
                  <a:rPr lang="de-DE" sz="1800" dirty="0"/>
                  <a:t> </a:t>
                </a:r>
                <a:r>
                  <a:rPr lang="de-DE" sz="1800" dirty="0" err="1"/>
                  <a:t>both</a:t>
                </a:r>
                <a:r>
                  <a:rPr lang="de-DE" sz="1800" dirty="0"/>
                  <a:t> </a:t>
                </a:r>
                <a:r>
                  <a:rPr lang="de-DE" sz="1800" dirty="0" err="1"/>
                  <a:t>traits</a:t>
                </a:r>
                <a:r>
                  <a:rPr lang="de-DE" sz="1800" dirty="0"/>
                  <a:t> </a:t>
                </a:r>
                <a:r>
                  <a:rPr lang="de-DE" sz="1800" dirty="0" err="1"/>
                  <a:t>are</a:t>
                </a:r>
                <a:r>
                  <a:rPr lang="de-DE" sz="1800" dirty="0"/>
                  <a:t> </a:t>
                </a:r>
                <a:r>
                  <a:rPr lang="de-DE" sz="1800" dirty="0" err="1"/>
                  <a:t>identical</a:t>
                </a:r>
                <a:endParaRPr sz="1800" dirty="0"/>
              </a:p>
              <a:p>
                <a:pPr>
                  <a:defRPr/>
                </a:pPr>
                <a:r>
                  <a:rPr lang="de-DE" sz="1800" dirty="0"/>
                  <a:t>A </a:t>
                </a:r>
                <a:r>
                  <a:rPr lang="de-DE" sz="1800" dirty="0" err="1"/>
                  <a:t>correlation</a:t>
                </a:r>
                <a:r>
                  <a:rPr lang="de-DE" sz="1800" dirty="0"/>
                  <a:t> </a:t>
                </a:r>
                <a:r>
                  <a:rPr lang="de-DE" sz="1800" dirty="0" err="1"/>
                  <a:t>of</a:t>
                </a:r>
                <a:r>
                  <a:rPr lang="de-DE" sz="1800" dirty="0"/>
                  <a:t> 0 </a:t>
                </a:r>
                <a:r>
                  <a:rPr lang="de-DE" sz="1800" dirty="0" err="1"/>
                  <a:t>indicates</a:t>
                </a:r>
                <a:r>
                  <a:rPr lang="de-DE" sz="1800" dirty="0"/>
                  <a:t> </a:t>
                </a:r>
                <a:r>
                  <a:rPr lang="de-DE" sz="1800" dirty="0" err="1"/>
                  <a:t>that</a:t>
                </a:r>
                <a:r>
                  <a:rPr lang="de-DE" sz="1800" dirty="0"/>
                  <a:t> </a:t>
                </a:r>
                <a:r>
                  <a:rPr lang="de-DE" sz="1800" dirty="0" err="1"/>
                  <a:t>genetic</a:t>
                </a:r>
                <a:r>
                  <a:rPr lang="de-DE" sz="1800" dirty="0"/>
                  <a:t>/</a:t>
                </a:r>
                <a:r>
                  <a:rPr lang="de-DE" sz="1800" dirty="0" err="1"/>
                  <a:t>shared</a:t>
                </a:r>
                <a:r>
                  <a:rPr lang="de-DE" sz="1800" dirty="0"/>
                  <a:t>/non-</a:t>
                </a:r>
                <a:r>
                  <a:rPr lang="de-DE" sz="1800" dirty="0" err="1"/>
                  <a:t>shared</a:t>
                </a:r>
                <a:r>
                  <a:rPr lang="de-DE" sz="1800" dirty="0"/>
                  <a:t> environmental </a:t>
                </a:r>
                <a:r>
                  <a:rPr lang="de-DE" sz="1800" dirty="0" err="1"/>
                  <a:t>factors</a:t>
                </a:r>
                <a:r>
                  <a:rPr lang="de-DE" sz="1800" dirty="0"/>
                  <a:t> </a:t>
                </a:r>
                <a:r>
                  <a:rPr lang="de-DE" sz="1800" dirty="0" err="1"/>
                  <a:t>influencing</a:t>
                </a:r>
                <a:r>
                  <a:rPr lang="de-DE" sz="1800" dirty="0"/>
                  <a:t> </a:t>
                </a:r>
                <a:r>
                  <a:rPr lang="de-DE" sz="1800" dirty="0" err="1"/>
                  <a:t>both</a:t>
                </a:r>
                <a:r>
                  <a:rPr lang="de-DE" sz="1800" dirty="0"/>
                  <a:t> </a:t>
                </a:r>
                <a:r>
                  <a:rPr lang="de-DE" sz="1800" dirty="0" err="1"/>
                  <a:t>traits</a:t>
                </a:r>
                <a:r>
                  <a:rPr lang="de-DE" sz="1800" dirty="0"/>
                  <a:t> </a:t>
                </a:r>
                <a:r>
                  <a:rPr lang="de-DE" sz="1800" dirty="0" err="1"/>
                  <a:t>are</a:t>
                </a:r>
                <a:r>
                  <a:rPr lang="de-DE" sz="1800" dirty="0"/>
                  <a:t> </a:t>
                </a:r>
                <a:r>
                  <a:rPr lang="de-DE" sz="1800" dirty="0" err="1"/>
                  <a:t>completely</a:t>
                </a:r>
                <a:r>
                  <a:rPr lang="de-DE" sz="1800" dirty="0"/>
                  <a:t> </a:t>
                </a:r>
                <a:r>
                  <a:rPr lang="de-DE" sz="1800" dirty="0" err="1"/>
                  <a:t>independent</a:t>
                </a:r>
                <a:r>
                  <a:rPr lang="de-DE" sz="1800" dirty="0"/>
                  <a:t> </a:t>
                </a:r>
                <a:r>
                  <a:rPr lang="de-DE" sz="1800" dirty="0" err="1"/>
                  <a:t>from</a:t>
                </a:r>
                <a:r>
                  <a:rPr lang="de-DE" sz="1800" dirty="0"/>
                  <a:t> </a:t>
                </a:r>
                <a:r>
                  <a:rPr lang="de-DE" sz="1800" dirty="0" err="1"/>
                  <a:t>each</a:t>
                </a:r>
                <a:r>
                  <a:rPr lang="de-DE" sz="1800" dirty="0"/>
                  <a:t> </a:t>
                </a:r>
                <a:r>
                  <a:rPr lang="de-DE" sz="1800" dirty="0" err="1"/>
                  <a:t>other</a:t>
                </a:r>
                <a:endParaRPr sz="1800" dirty="0"/>
              </a:p>
              <a:p>
                <a:pPr marL="0" indent="0">
                  <a:buNone/>
                  <a:defRPr/>
                </a:pPr>
                <a:endParaRPr sz="1800" dirty="0"/>
              </a:p>
              <a:p>
                <a:pPr marL="0" indent="0">
                  <a:buNone/>
                  <a:defRPr/>
                </a:pPr>
                <a:endParaRPr lang="de-DE" sz="700" dirty="0"/>
              </a:p>
              <a:p>
                <a:pPr marL="0" indent="0">
                  <a:buNone/>
                  <a:defRPr/>
                </a:pPr>
                <a:endParaRPr lang="de-DE" sz="700" dirty="0"/>
              </a:p>
              <a:p>
                <a:pPr marL="0" indent="0">
                  <a:buNone/>
                  <a:defRPr/>
                </a:pPr>
                <a:endParaRPr lang="de-DE" sz="700" dirty="0"/>
              </a:p>
            </p:txBody>
          </p:sp>
        </mc:Choice>
        <mc:Fallback xmlns="">
          <p:sp>
            <p:nvSpPr>
              <p:cNvPr id="1937452362" name="Inhaltsplatzhalter 2"/>
              <p:cNvSpPr>
                <a:spLocks noGrp="1" noRot="1" noChangeAspect="1" noMove="1" noResize="1" noEditPoints="1" noAdjustHandles="1" noChangeArrowheads="1" noChangeShapeType="1" noTextEdit="1"/>
              </p:cNvSpPr>
              <p:nvPr>
                <p:ph idx="1"/>
              </p:nvPr>
            </p:nvSpPr>
            <p:spPr bwMode="auto">
              <a:xfrm>
                <a:off x="495298" y="1265260"/>
                <a:ext cx="8915400" cy="4860903"/>
              </a:xfrm>
              <a:blipFill>
                <a:blip r:embed="rId3"/>
                <a:stretch>
                  <a:fillRect t="-627"/>
                </a:stretch>
              </a:blipFill>
            </p:spPr>
            <p:txBody>
              <a:bodyPr/>
              <a:lstStyle/>
              <a:p>
                <a:r>
                  <a:rPr lang="de-DE">
                    <a:noFill/>
                  </a:rPr>
                  <a:t> </a:t>
                </a:r>
              </a:p>
            </p:txBody>
          </p:sp>
        </mc:Fallback>
      </mc:AlternateContent>
      <p:sp>
        <p:nvSpPr>
          <p:cNvPr id="2094721244" name="Foliennummernplatzhalter 4"/>
          <p:cNvSpPr>
            <a:spLocks noGrp="1"/>
          </p:cNvSpPr>
          <p:nvPr>
            <p:ph type="sldNum" sz="quarter" idx="12"/>
          </p:nvPr>
        </p:nvSpPr>
        <p:spPr bwMode="auto"/>
        <p:txBody>
          <a:bodyPr/>
          <a:lstStyle/>
          <a:p>
            <a:pPr>
              <a:defRPr/>
            </a:pPr>
            <a:fld id="{03C596E6-4909-B85B-E9B3-9AABF3DDA787}" type="slidenum">
              <a:rPr lang="de-DE"/>
              <a:t>9</a:t>
            </a:fld>
            <a:endParaRPr lang="de-DE"/>
          </a:p>
        </p:txBody>
      </p:sp>
      <p:sp>
        <p:nvSpPr>
          <p:cNvPr id="225928831" name="Fußzeilenplatzhalter 3"/>
          <p:cNvSpPr>
            <a:spLocks noGrp="1"/>
          </p:cNvSpPr>
          <p:nvPr>
            <p:ph type="ftr" sz="quarter" idx="11"/>
          </p:nvPr>
        </p:nvSpPr>
        <p:spPr bwMode="auto">
          <a:xfrm>
            <a:off x="3384549" y="6356350"/>
            <a:ext cx="3136897" cy="365122"/>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1285308445" name="Titel 1"/>
          <p:cNvSpPr>
            <a:spLocks noGrp="1"/>
          </p:cNvSpPr>
          <p:nvPr/>
        </p:nvSpPr>
        <p:spPr bwMode="auto">
          <a:xfrm>
            <a:off x="495298" y="274636"/>
            <a:ext cx="8915400" cy="891108"/>
          </a:xfrm>
        </p:spPr>
        <p:txBody>
          <a:bodyPr vertOverflow="overflow" horzOverflow="clip" vert="horz" wrap="square" lIns="91440" tIns="45720" rIns="91440" bIns="45720" numCol="1" spcCol="0" rtlCol="0" fromWordArt="0" anchor="ctr" anchorCtr="0" forceAA="0" compatLnSpc="0">
            <a:normAutofit fontScale="90000" lnSpcReduction="2000"/>
          </a:bodyPr>
          <a:lstStyle>
            <a:lvl1pPr algn="ctr" defTabSz="914400">
              <a:spcBef>
                <a:spcPts val="0"/>
              </a:spcBef>
              <a:buNone/>
              <a:defRPr sz="4400">
                <a:solidFill>
                  <a:schemeClr val="tx1"/>
                </a:solidFill>
                <a:latin typeface="+mj-lt"/>
                <a:ea typeface="+mj-ea"/>
                <a:cs typeface="+mj-cs"/>
              </a:defRPr>
            </a:lvl1pPr>
          </a:lstStyle>
          <a:p>
            <a:pPr>
              <a:defRPr/>
            </a:pPr>
            <a:r>
              <a:rPr lang="de-DE" sz="4400" b="0" i="0" u="none" strike="noStrike" cap="none" spc="0">
                <a:solidFill>
                  <a:schemeClr val="tx1"/>
                </a:solidFill>
                <a:latin typeface="Calibri"/>
                <a:ea typeface="Arial"/>
                <a:cs typeface="Arial"/>
              </a:rPr>
              <a:t>2. Trait Covariation and Trait Correlation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Foliennummernplatzhalter 4"/>
          <p:cNvSpPr>
            <a:spLocks noGrp="1"/>
          </p:cNvSpPr>
          <p:nvPr>
            <p:ph type="sldNum" sz="quarter" idx="12"/>
          </p:nvPr>
        </p:nvSpPr>
        <p:spPr bwMode="auto"/>
        <p:txBody>
          <a:bodyPr/>
          <a:lstStyle/>
          <a:p>
            <a:pPr>
              <a:defRPr/>
            </a:pPr>
            <a:fld id="{F26D89EF-3C3A-4E06-893E-1B74ABA00C59}" type="slidenum">
              <a:rPr lang="de-DE"/>
              <a:t>10</a:t>
            </a:fld>
            <a:endParaRPr lang="de-DE"/>
          </a:p>
        </p:txBody>
      </p:sp>
      <p:grpSp>
        <p:nvGrpSpPr>
          <p:cNvPr id="11" name="Group 4"/>
          <p:cNvGrpSpPr>
            <a:grpSpLocks noChangeAspect="1"/>
          </p:cNvGrpSpPr>
          <p:nvPr/>
        </p:nvGrpSpPr>
        <p:grpSpPr bwMode="auto">
          <a:xfrm>
            <a:off x="2576736" y="1085025"/>
            <a:ext cx="5163264" cy="2662721"/>
            <a:chOff x="0" y="0"/>
            <a:chExt cx="5906191" cy="3045852"/>
          </a:xfrm>
        </p:grpSpPr>
        <p:sp>
          <p:nvSpPr>
            <p:cNvPr id="12" name="AutoShape 3"/>
            <p:cNvSpPr>
              <a:spLocks noChangeAspect="1" noChangeArrowheads="1" noTextEdit="1"/>
            </p:cNvSpPr>
            <p:nvPr/>
          </p:nvSpPr>
          <p:spPr bwMode="auto">
            <a:xfrm>
              <a:off x="0" y="0"/>
              <a:ext cx="5906191" cy="3045852"/>
            </a:xfrm>
            <a:prstGeom prst="rect">
              <a:avLst/>
            </a:prstGeom>
            <a:no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3" name="Picture 5"/>
            <p:cNvPicPr>
              <a:picLocks noChangeAspect="1" noChangeArrowheads="1"/>
            </p:cNvPicPr>
            <p:nvPr/>
          </p:nvPicPr>
          <p:blipFill>
            <a:blip r:embed="rId3"/>
            <a:stretch/>
          </p:blipFill>
          <p:spPr bwMode="auto">
            <a:xfrm>
              <a:off x="0" y="0"/>
              <a:ext cx="5909977" cy="3049638"/>
            </a:xfrm>
            <a:prstGeom prst="rect">
              <a:avLst/>
            </a:prstGeom>
            <a:noFill/>
            <a:ln>
              <a:noFill/>
            </a:ln>
          </p:spPr>
        </p:pic>
      </p:grpSp>
      <p:sp>
        <p:nvSpPr>
          <p:cNvPr id="14" name="Bogen 13"/>
          <p:cNvSpPr/>
          <p:nvPr/>
        </p:nvSpPr>
        <p:spPr bwMode="auto">
          <a:xfrm rot="21310280">
            <a:off x="2672055" y="1933189"/>
            <a:ext cx="1458372" cy="756084"/>
          </a:xfrm>
          <a:prstGeom prst="arc">
            <a:avLst>
              <a:gd name="adj1" fmla="val 11273147"/>
              <a:gd name="adj2" fmla="val 185299"/>
            </a:avLst>
          </a:prstGeom>
          <a:ln>
            <a:headEnd type="triangle"/>
            <a:tailEnd type="triangle"/>
          </a:ln>
        </p:spPr>
        <p:style>
          <a:lnRef idx="1">
            <a:schemeClr val="accent2"/>
          </a:lnRef>
          <a:fillRef idx="0">
            <a:schemeClr val="accent2"/>
          </a:fillRef>
          <a:effectRef idx="0">
            <a:schemeClr val="accent2"/>
          </a:effectRef>
          <a:fontRef idx="minor">
            <a:schemeClr val="tx1"/>
          </a:fontRef>
        </p:style>
        <p:txBody>
          <a:bodyPr rtlCol="0" anchor="ctr"/>
          <a:lstStyle/>
          <a:p>
            <a:pPr algn="ctr">
              <a:defRPr/>
            </a:pPr>
            <a:endParaRPr lang="de-DE"/>
          </a:p>
        </p:txBody>
      </p:sp>
      <p:sp>
        <p:nvSpPr>
          <p:cNvPr id="29" name="Bogen 28"/>
          <p:cNvSpPr/>
          <p:nvPr/>
        </p:nvSpPr>
        <p:spPr bwMode="auto">
          <a:xfrm rot="324213">
            <a:off x="6147714" y="1924976"/>
            <a:ext cx="1485254" cy="756084"/>
          </a:xfrm>
          <a:prstGeom prst="arc">
            <a:avLst>
              <a:gd name="adj1" fmla="val 10720793"/>
              <a:gd name="adj2" fmla="val 21325061"/>
            </a:avLst>
          </a:prstGeom>
          <a:ln>
            <a:headEnd type="triangle"/>
            <a:tailEnd type="triangle"/>
          </a:ln>
        </p:spPr>
        <p:style>
          <a:lnRef idx="1">
            <a:schemeClr val="accent2"/>
          </a:lnRef>
          <a:fillRef idx="0">
            <a:schemeClr val="accent2"/>
          </a:fillRef>
          <a:effectRef idx="0">
            <a:schemeClr val="accent2"/>
          </a:effectRef>
          <a:fontRef idx="minor">
            <a:schemeClr val="tx1"/>
          </a:fontRef>
        </p:style>
        <p:txBody>
          <a:bodyPr rtlCol="0" anchor="ctr"/>
          <a:lstStyle/>
          <a:p>
            <a:pPr algn="ctr">
              <a:defRPr/>
            </a:pPr>
            <a:endParaRPr lang="de-DE"/>
          </a:p>
        </p:txBody>
      </p:sp>
      <mc:AlternateContent xmlns:mc="http://schemas.openxmlformats.org/markup-compatibility/2006" xmlns:a14="http://schemas.microsoft.com/office/drawing/2010/main">
        <mc:Choice Requires="a14">
          <p:sp>
            <p:nvSpPr>
              <p:cNvPr id="30" name="Textfeld 29"/>
              <p:cNvSpPr txBox="1"/>
              <p:nvPr/>
            </p:nvSpPr>
            <p:spPr bwMode="auto">
              <a:xfrm>
                <a:off x="3334775" y="1582120"/>
                <a:ext cx="455813" cy="365795"/>
              </a:xfrm>
              <a:prstGeom prst="rect">
                <a:avLst/>
              </a:prstGeom>
              <a:noFill/>
            </p:spPr>
            <p:txBody>
              <a:bodyPr wrap="square" rtlCol="0">
                <a:spAutoFit/>
              </a:bodyPr>
              <a:lstStyle/>
              <a:p>
                <a:pPr>
                  <a:defRPr/>
                </a:pPr>
                <mc:AlternateContent>
                  <mc:Choice Requires="a14">
                    <a14:m>
                      <m:oMathPara xmlns:m="http://schemas.openxmlformats.org/officeDocument/2006/math">
                        <m:oMathParaPr>
                          <m:jc m:val="centerGroup"/>
                        </m:oMathParaPr>
                        <m:oMath xmlns:m="http://schemas.openxmlformats.org/officeDocument/2006/math">
                          <m:sSub>
                            <m:sSubPr>
                              <m:ctrlPr>
                                <a:rPr lang="de-DE" i="1">
                                  <a:solidFill>
                                    <a:srgbClr val="C00000"/>
                                  </a:solidFill>
                                  <a:latin typeface="Cambria Math" panose="02040503050406030204" pitchFamily="18" charset="0"/>
                                  <a:ea typeface="Cambria Math"/>
                                  <a:cs typeface="Cambria Math"/>
                                </a:rPr>
                              </m:ctrlPr>
                            </m:sSubPr>
                            <m:e>
                              <m:r>
                                <a:rPr lang="de-DE" b="0" i="1">
                                  <a:solidFill>
                                    <a:srgbClr val="C00000"/>
                                  </a:solidFill>
                                  <a:latin typeface="Cambria Math"/>
                                </a:rPr>
                                <m:t>𝑟</m:t>
                              </m:r>
                            </m:e>
                            <m:sub>
                              <m:r>
                                <a:rPr lang="de-DE" b="0" i="1">
                                  <a:solidFill>
                                    <a:srgbClr val="C00000"/>
                                  </a:solidFill>
                                  <a:latin typeface="Cambria Math"/>
                                </a:rPr>
                                <m:t>𝐴</m:t>
                              </m:r>
                            </m:sub>
                          </m:sSub>
                        </m:oMath>
                      </m:oMathPara>
                    </a14:m>
                  </mc:Choice>
                  <mc:Fallback xmlns:m="http://schemas.openxmlformats.org/officeDocument/2006/math" xmlns:w="http://schemas.openxmlformats.org/wordprocessingml/2006/main" xmlns=""/>
                </mc:AlternateContent>
                <a:endParaRPr lang="de-DE"/>
              </a:p>
            </p:txBody>
          </p:sp>
        </mc:Choice>
        <mc:Fallback xmlns="">
          <p:sp>
            <p:nvSpPr>
              <p:cNvPr id="30" name="Textfeld 29"/>
              <p:cNvSpPr txBox="1">
                <a:spLocks noRot="1" noChangeAspect="1" noMove="1" noResize="1" noEditPoints="1" noAdjustHandles="1" noChangeArrowheads="1" noChangeShapeType="1" noTextEdit="1"/>
              </p:cNvSpPr>
              <p:nvPr/>
            </p:nvSpPr>
            <p:spPr bwMode="auto">
              <a:xfrm>
                <a:off x="3334775" y="1582120"/>
                <a:ext cx="455813" cy="365795"/>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1" name="Textfeld 30"/>
              <p:cNvSpPr txBox="1"/>
              <p:nvPr/>
            </p:nvSpPr>
            <p:spPr bwMode="auto">
              <a:xfrm>
                <a:off x="6694105" y="1601156"/>
                <a:ext cx="464356" cy="365795"/>
              </a:xfrm>
              <a:prstGeom prst="rect">
                <a:avLst/>
              </a:prstGeom>
              <a:noFill/>
            </p:spPr>
            <p:txBody>
              <a:bodyPr wrap="square" rtlCol="0">
                <a:spAutoFit/>
              </a:bodyPr>
              <a:lstStyle/>
              <a:p>
                <a:pPr>
                  <a:defRPr/>
                </a:pPr>
                <mc:AlternateContent>
                  <mc:Choice Requires="a14">
                    <a14:m>
                      <m:oMathPara xmlns:m="http://schemas.openxmlformats.org/officeDocument/2006/math">
                        <m:oMathParaPr>
                          <m:jc m:val="centerGroup"/>
                        </m:oMathParaPr>
                        <m:oMath xmlns:m="http://schemas.openxmlformats.org/officeDocument/2006/math">
                          <m:sSub>
                            <m:sSubPr>
                              <m:ctrlPr>
                                <a:rPr lang="de-DE" i="1">
                                  <a:solidFill>
                                    <a:srgbClr val="C00000"/>
                                  </a:solidFill>
                                  <a:latin typeface="Cambria Math" panose="02040503050406030204" pitchFamily="18" charset="0"/>
                                  <a:ea typeface="Cambria Math"/>
                                  <a:cs typeface="Cambria Math"/>
                                </a:rPr>
                              </m:ctrlPr>
                            </m:sSubPr>
                            <m:e>
                              <m:r>
                                <a:rPr lang="de-DE" b="0" i="1">
                                  <a:solidFill>
                                    <a:srgbClr val="C00000"/>
                                  </a:solidFill>
                                  <a:latin typeface="Cambria Math"/>
                                </a:rPr>
                                <m:t>𝑟</m:t>
                              </m:r>
                            </m:e>
                            <m:sub>
                              <m:r>
                                <a:rPr lang="de-DE" b="0" i="1">
                                  <a:solidFill>
                                    <a:srgbClr val="C00000"/>
                                  </a:solidFill>
                                  <a:latin typeface="Cambria Math"/>
                                </a:rPr>
                                <m:t>𝐴</m:t>
                              </m:r>
                            </m:sub>
                          </m:sSub>
                        </m:oMath>
                      </m:oMathPara>
                    </a14:m>
                  </mc:Choice>
                  <mc:Fallback xmlns:m="http://schemas.openxmlformats.org/officeDocument/2006/math" xmlns:w="http://schemas.openxmlformats.org/wordprocessingml/2006/main" xmlns=""/>
                </mc:AlternateContent>
                <a:endParaRPr lang="de-DE"/>
              </a:p>
            </p:txBody>
          </p:sp>
        </mc:Choice>
        <mc:Fallback xmlns="">
          <p:sp>
            <p:nvSpPr>
              <p:cNvPr id="31" name="Textfeld 30"/>
              <p:cNvSpPr txBox="1">
                <a:spLocks noRot="1" noChangeAspect="1" noMove="1" noResize="1" noEditPoints="1" noAdjustHandles="1" noChangeArrowheads="1" noChangeShapeType="1" noTextEdit="1"/>
              </p:cNvSpPr>
              <p:nvPr/>
            </p:nvSpPr>
            <p:spPr bwMode="auto">
              <a:xfrm>
                <a:off x="6694105" y="1601156"/>
                <a:ext cx="464356" cy="365795"/>
              </a:xfrm>
              <a:prstGeom prst="rect">
                <a:avLst/>
              </a:prstGeom>
              <a:blipFill>
                <a:blip r:embed="rId5"/>
                <a:stretch>
                  <a:fillRect/>
                </a:stretch>
              </a:blipFill>
            </p:spPr>
            <p:txBody>
              <a:bodyPr/>
              <a:lstStyle/>
              <a:p>
                <a:r>
                  <a:rPr lang="de-DE">
                    <a:noFill/>
                  </a:rPr>
                  <a:t> </a:t>
                </a:r>
              </a:p>
            </p:txBody>
          </p:sp>
        </mc:Fallback>
      </mc:AlternateContent>
      <p:sp>
        <p:nvSpPr>
          <p:cNvPr id="1775534194" name="Titel 1"/>
          <p:cNvSpPr>
            <a:spLocks noGrp="1"/>
          </p:cNvSpPr>
          <p:nvPr/>
        </p:nvSpPr>
        <p:spPr bwMode="auto">
          <a:xfrm>
            <a:off x="495299" y="274637"/>
            <a:ext cx="8915400" cy="891108"/>
          </a:xfrm>
        </p:spPr>
        <p:txBody>
          <a:bodyPr vertOverflow="overflow" horzOverflow="clip" vert="horz" wrap="square" lIns="91440" tIns="45720" rIns="91440" bIns="45720" numCol="1" spcCol="0" rtlCol="0" fromWordArt="0" anchor="ctr" anchorCtr="0" forceAA="0" compatLnSpc="0">
            <a:normAutofit fontScale="90000" lnSpcReduction="2000"/>
          </a:bodyPr>
          <a:lstStyle>
            <a:lvl1pPr algn="ctr" defTabSz="914400">
              <a:spcBef>
                <a:spcPts val="0"/>
              </a:spcBef>
              <a:buNone/>
              <a:defRPr sz="4400">
                <a:solidFill>
                  <a:schemeClr val="tx1"/>
                </a:solidFill>
                <a:latin typeface="+mj-lt"/>
                <a:ea typeface="+mj-ea"/>
                <a:cs typeface="+mj-cs"/>
              </a:defRPr>
            </a:lvl1pPr>
          </a:lstStyle>
          <a:p>
            <a:pPr>
              <a:defRPr/>
            </a:pPr>
            <a:r>
              <a:rPr lang="de-DE" sz="4400" b="0" i="0" u="none" strike="noStrike" cap="none" spc="0">
                <a:solidFill>
                  <a:schemeClr val="tx1"/>
                </a:solidFill>
                <a:latin typeface="Calibri"/>
                <a:ea typeface="Arial"/>
                <a:cs typeface="Arial"/>
              </a:rPr>
              <a:t>2. Trait Covariation and Trait Correlation</a:t>
            </a:r>
            <a:endParaRPr/>
          </a:p>
        </p:txBody>
      </p:sp>
      <p:sp>
        <p:nvSpPr>
          <p:cNvPr id="1194103821" name=" 1194103820"/>
          <p:cNvSpPr/>
          <p:nvPr/>
        </p:nvSpPr>
        <p:spPr bwMode="auto">
          <a:xfrm>
            <a:off x="7848635" y="8257432"/>
            <a:ext cx="254916" cy="365795"/>
          </a:xfrm>
        </p:spPr>
        <p:txBody>
          <a:bodyPr rot="0" spcFirstLastPara="0" vertOverflow="overflow" horzOverflow="clip" vert="horz" wrap="square" lIns="91440" tIns="45720" rIns="91440" bIns="45720" numCol="1" spcCol="0" rtlCol="0" fromWordArt="0" anchor="t" anchorCtr="0" forceAA="0" compatLnSpc="1">
            <a:prstTxWarp prst="textNoShape">
              <a:avLst/>
            </a:prstTxWarp>
            <a:spAutoFit/>
          </a:bodyPr>
          <a:lstStyle/>
          <a:p>
            <a:pPr>
              <a:defRPr/>
            </a:pPr>
            <a:endParaRP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2A8543D7-8EDB-4623-947D-9625AD40B068}"/>
                  </a:ext>
                </a:extLst>
              </p:cNvPr>
              <p:cNvSpPr>
                <a:spLocks noGrp="1"/>
              </p:cNvSpPr>
              <p:nvPr>
                <p:ph idx="1"/>
              </p:nvPr>
            </p:nvSpPr>
            <p:spPr>
              <a:xfrm>
                <a:off x="495300" y="3771043"/>
                <a:ext cx="8915400" cy="2355124"/>
              </a:xfrm>
            </p:spPr>
            <p:txBody>
              <a:bodyPr>
                <a:normAutofit fontScale="77500" lnSpcReduction="20000"/>
              </a:bodyPr>
              <a:lstStyle/>
              <a:p>
                <a:r>
                  <a:rPr lang="de-DE" sz="1800" dirty="0"/>
                  <a:t>Bivariate </a:t>
                </a:r>
                <a:r>
                  <a:rPr lang="de-DE" sz="1800" dirty="0" err="1"/>
                  <a:t>Heritability</a:t>
                </a:r>
                <a:r>
                  <a:rPr lang="de-DE" sz="1800" dirty="0"/>
                  <a:t>: Proportion of </a:t>
                </a:r>
                <a14:m>
                  <m:oMath xmlns:m="http://schemas.openxmlformats.org/officeDocument/2006/math">
                    <m:sSub>
                      <m:sSubPr>
                        <m:ctrlPr>
                          <a:rPr lang="ar-AE" sz="1800" i="1">
                            <a:latin typeface="Cambria Math" panose="02040503050406030204" pitchFamily="18" charset="0"/>
                          </a:rPr>
                        </m:ctrlPr>
                      </m:sSubPr>
                      <m:e>
                        <m:r>
                          <a:rPr lang="ar-AE" sz="1800" i="1">
                            <a:latin typeface="Cambria Math" panose="02040503050406030204" pitchFamily="18" charset="0"/>
                          </a:rPr>
                          <m:t>𝑟</m:t>
                        </m:r>
                      </m:e>
                      <m:sub>
                        <m:r>
                          <a:rPr lang="de-DE" sz="1800" i="1">
                            <a:latin typeface="Cambria Math" panose="02040503050406030204" pitchFamily="18" charset="0"/>
                          </a:rPr>
                          <m:t>𝑝</m:t>
                        </m:r>
                      </m:sub>
                    </m:sSub>
                  </m:oMath>
                </a14:m>
                <a:r>
                  <a:rPr lang="de-DE" sz="1800" dirty="0"/>
                  <a:t> due </a:t>
                </a:r>
                <a:r>
                  <a:rPr lang="de-DE" sz="1800" dirty="0" err="1"/>
                  <a:t>to</a:t>
                </a:r>
                <a:r>
                  <a:rPr lang="de-DE" sz="1800" dirty="0"/>
                  <a:t> additive </a:t>
                </a:r>
                <a:r>
                  <a:rPr lang="de-DE" sz="1800" dirty="0" err="1"/>
                  <a:t>genetic</a:t>
                </a:r>
                <a:r>
                  <a:rPr lang="de-DE" sz="1800" dirty="0"/>
                  <a:t> </a:t>
                </a:r>
                <a:r>
                  <a:rPr lang="de-DE" sz="1800" dirty="0" err="1"/>
                  <a:t>factors</a:t>
                </a:r>
                <a:endParaRPr lang="de-DE" sz="1800" dirty="0"/>
              </a:p>
              <a:p>
                <a:pPr marL="0" indent="0">
                  <a:buNone/>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m:t>
                      </m:r>
                      <m:rad>
                        <m:radPr>
                          <m:degHide m:val="on"/>
                          <m:ctrlPr>
                            <a:rPr lang="de-DE" sz="1800" b="0" i="1" smtClean="0">
                              <a:latin typeface="Cambria Math" panose="02040503050406030204" pitchFamily="18" charset="0"/>
                            </a:rPr>
                          </m:ctrlPr>
                        </m:radPr>
                        <m:deg/>
                        <m:e>
                          <m:sSubSup>
                            <m:sSubSupPr>
                              <m:ctrlPr>
                                <a:rPr lang="de-DE" sz="1800" b="0" i="1" smtClean="0">
                                  <a:latin typeface="Cambria Math" panose="02040503050406030204" pitchFamily="18" charset="0"/>
                                </a:rPr>
                              </m:ctrlPr>
                            </m:sSubSupPr>
                            <m:e>
                              <m:r>
                                <a:rPr lang="de-DE" sz="1800" b="0" i="1" smtClean="0">
                                  <a:latin typeface="Cambria Math" panose="02040503050406030204" pitchFamily="18" charset="0"/>
                                </a:rPr>
                                <m:t>h</m:t>
                              </m:r>
                            </m:e>
                            <m:sub>
                              <m:r>
                                <a:rPr lang="de-DE" sz="1800" b="0" i="1" smtClean="0">
                                  <a:latin typeface="Cambria Math" panose="02040503050406030204" pitchFamily="18" charset="0"/>
                                </a:rPr>
                                <m:t>1</m:t>
                              </m:r>
                            </m:sub>
                            <m:sup>
                              <m:r>
                                <a:rPr lang="de-DE" sz="1800" b="0" i="1" smtClean="0">
                                  <a:latin typeface="Cambria Math" panose="02040503050406030204" pitchFamily="18" charset="0"/>
                                </a:rPr>
                                <m:t>2</m:t>
                              </m:r>
                            </m:sup>
                          </m:sSubSup>
                        </m:e>
                      </m:rad>
                      <m:r>
                        <a:rPr lang="de-DE" sz="1800" b="0" i="1" smtClean="0">
                          <a:latin typeface="Cambria Math" panose="02040503050406030204" pitchFamily="18" charset="0"/>
                        </a:rPr>
                        <m:t>∗</m:t>
                      </m:r>
                      <m:sSub>
                        <m:sSubPr>
                          <m:ctrlPr>
                            <a:rPr lang="ar-AE" sz="1800" i="1">
                              <a:latin typeface="Cambria Math" panose="02040503050406030204" pitchFamily="18" charset="0"/>
                            </a:rPr>
                          </m:ctrlPr>
                        </m:sSubPr>
                        <m:e>
                          <m:r>
                            <a:rPr lang="ar-AE" sz="1800" i="1">
                              <a:latin typeface="Cambria Math" panose="02040503050406030204" pitchFamily="18" charset="0"/>
                            </a:rPr>
                            <m:t>𝑟</m:t>
                          </m:r>
                        </m:e>
                        <m:sub>
                          <m:r>
                            <a:rPr lang="de-DE" sz="1800" b="0" i="1" smtClean="0">
                              <a:latin typeface="Cambria Math" panose="02040503050406030204" pitchFamily="18" charset="0"/>
                            </a:rPr>
                            <m:t>𝐴</m:t>
                          </m:r>
                        </m:sub>
                      </m:sSub>
                      <m:r>
                        <a:rPr lang="de-DE" sz="1800" b="0" i="1" smtClean="0">
                          <a:latin typeface="Cambria Math" panose="02040503050406030204" pitchFamily="18" charset="0"/>
                        </a:rPr>
                        <m:t>∗</m:t>
                      </m:r>
                      <m:rad>
                        <m:radPr>
                          <m:degHide m:val="on"/>
                          <m:ctrlPr>
                            <a:rPr lang="de-DE" sz="1800" i="1">
                              <a:latin typeface="Cambria Math" panose="02040503050406030204" pitchFamily="18" charset="0"/>
                            </a:rPr>
                          </m:ctrlPr>
                        </m:radPr>
                        <m:deg/>
                        <m:e>
                          <m:sSubSup>
                            <m:sSubSupPr>
                              <m:ctrlPr>
                                <a:rPr lang="de-DE" sz="1800" i="1">
                                  <a:latin typeface="Cambria Math" panose="02040503050406030204" pitchFamily="18" charset="0"/>
                                </a:rPr>
                              </m:ctrlPr>
                            </m:sSubSupPr>
                            <m:e>
                              <m:r>
                                <a:rPr lang="de-DE" sz="1800" i="1">
                                  <a:latin typeface="Cambria Math" panose="02040503050406030204" pitchFamily="18" charset="0"/>
                                </a:rPr>
                                <m:t>h</m:t>
                              </m:r>
                            </m:e>
                            <m:sub>
                              <m:r>
                                <a:rPr lang="de-DE" sz="1800" b="0" i="1" smtClean="0">
                                  <a:latin typeface="Cambria Math" panose="02040503050406030204" pitchFamily="18" charset="0"/>
                                </a:rPr>
                                <m:t>2</m:t>
                              </m:r>
                            </m:sub>
                            <m:sup>
                              <m:r>
                                <a:rPr lang="de-DE" sz="1800" i="1">
                                  <a:latin typeface="Cambria Math" panose="02040503050406030204" pitchFamily="18" charset="0"/>
                                </a:rPr>
                                <m:t>2</m:t>
                              </m:r>
                            </m:sup>
                          </m:sSubSup>
                        </m:e>
                      </m:rad>
                      <m:r>
                        <a:rPr lang="de-DE" sz="1800" b="0" i="1" smtClean="0">
                          <a:latin typeface="Cambria Math" panose="02040503050406030204" pitchFamily="18" charset="0"/>
                        </a:rPr>
                        <m:t>)/</m:t>
                      </m:r>
                      <m:sSub>
                        <m:sSubPr>
                          <m:ctrlPr>
                            <a:rPr lang="ar-AE" sz="1800" i="1">
                              <a:latin typeface="Cambria Math" panose="02040503050406030204" pitchFamily="18" charset="0"/>
                            </a:rPr>
                          </m:ctrlPr>
                        </m:sSubPr>
                        <m:e>
                          <m:r>
                            <a:rPr lang="ar-AE" sz="1800" i="1">
                              <a:latin typeface="Cambria Math" panose="02040503050406030204" pitchFamily="18" charset="0"/>
                            </a:rPr>
                            <m:t>𝑟</m:t>
                          </m:r>
                        </m:e>
                        <m:sub>
                          <m:r>
                            <a:rPr lang="de-DE" sz="1800" b="0" i="1" smtClean="0">
                              <a:latin typeface="Cambria Math" panose="02040503050406030204" pitchFamily="18" charset="0"/>
                            </a:rPr>
                            <m:t>𝑝</m:t>
                          </m:r>
                        </m:sub>
                      </m:sSub>
                    </m:oMath>
                  </m:oMathPara>
                </a14:m>
                <a:endParaRPr lang="de-DE" sz="1800" dirty="0"/>
              </a:p>
              <a:p>
                <a:pPr>
                  <a:buFont typeface="Wingdings" panose="05000000000000000000" pitchFamily="2" charset="2"/>
                  <a:buChar char="à"/>
                </a:pPr>
                <a:r>
                  <a:rPr lang="de-DE" sz="1800" dirty="0" err="1">
                    <a:sym typeface="Wingdings" panose="05000000000000000000" pitchFamily="2" charset="2"/>
                  </a:rPr>
                  <a:t>Depends</a:t>
                </a:r>
                <a:r>
                  <a:rPr lang="de-DE" sz="1800" dirty="0">
                    <a:sym typeface="Wingdings" panose="05000000000000000000" pitchFamily="2" charset="2"/>
                  </a:rPr>
                  <a:t> on </a:t>
                </a:r>
                <a:r>
                  <a:rPr lang="de-DE" sz="1800" dirty="0" err="1">
                    <a:sym typeface="Wingdings" panose="05000000000000000000" pitchFamily="2" charset="2"/>
                  </a:rPr>
                  <a:t>genetic</a:t>
                </a:r>
                <a:r>
                  <a:rPr lang="de-DE" sz="1800" dirty="0">
                    <a:sym typeface="Wingdings" panose="05000000000000000000" pitchFamily="2" charset="2"/>
                  </a:rPr>
                  <a:t> </a:t>
                </a:r>
                <a:r>
                  <a:rPr lang="de-DE" sz="1800" dirty="0" err="1">
                    <a:sym typeface="Wingdings" panose="05000000000000000000" pitchFamily="2" charset="2"/>
                  </a:rPr>
                  <a:t>correlation</a:t>
                </a:r>
                <a:r>
                  <a:rPr lang="de-DE" sz="1800" dirty="0">
                    <a:sym typeface="Wingdings" panose="05000000000000000000" pitchFamily="2" charset="2"/>
                  </a:rPr>
                  <a:t> (</a:t>
                </a:r>
                <a14:m>
                  <m:oMath xmlns:m="http://schemas.openxmlformats.org/officeDocument/2006/math">
                    <m:sSub>
                      <m:sSubPr>
                        <m:ctrlPr>
                          <a:rPr lang="ar-AE" sz="1800" i="1">
                            <a:latin typeface="Cambria Math" panose="02040503050406030204" pitchFamily="18" charset="0"/>
                          </a:rPr>
                        </m:ctrlPr>
                      </m:sSubPr>
                      <m:e>
                        <m:r>
                          <a:rPr lang="ar-AE" sz="1800" i="1">
                            <a:latin typeface="Cambria Math" panose="02040503050406030204" pitchFamily="18" charset="0"/>
                          </a:rPr>
                          <m:t>𝑟</m:t>
                        </m:r>
                      </m:e>
                      <m:sub>
                        <m:r>
                          <a:rPr lang="de-DE" sz="1800" i="1">
                            <a:latin typeface="Cambria Math" panose="02040503050406030204" pitchFamily="18" charset="0"/>
                          </a:rPr>
                          <m:t>𝐴</m:t>
                        </m:r>
                      </m:sub>
                    </m:sSub>
                  </m:oMath>
                </a14:m>
                <a:r>
                  <a:rPr lang="de-DE" sz="1800" dirty="0">
                    <a:sym typeface="Wingdings" panose="05000000000000000000" pitchFamily="2" charset="2"/>
                  </a:rPr>
                  <a:t>) and </a:t>
                </a:r>
                <a:r>
                  <a:rPr lang="de-DE" sz="1800" dirty="0" err="1">
                    <a:sym typeface="Wingdings" panose="05000000000000000000" pitchFamily="2" charset="2"/>
                  </a:rPr>
                  <a:t>square</a:t>
                </a:r>
                <a:r>
                  <a:rPr lang="de-DE" sz="1800" dirty="0">
                    <a:sym typeface="Wingdings" panose="05000000000000000000" pitchFamily="2" charset="2"/>
                  </a:rPr>
                  <a:t> root </a:t>
                </a:r>
                <a:r>
                  <a:rPr lang="de-DE" sz="1800" dirty="0" err="1">
                    <a:sym typeface="Wingdings" panose="05000000000000000000" pitchFamily="2" charset="2"/>
                  </a:rPr>
                  <a:t>of</a:t>
                </a:r>
                <a:r>
                  <a:rPr lang="de-DE" sz="1800" dirty="0">
                    <a:sym typeface="Wingdings" panose="05000000000000000000" pitchFamily="2" charset="2"/>
                  </a:rPr>
                  <a:t> </a:t>
                </a:r>
                <a:r>
                  <a:rPr lang="de-DE" sz="1800" dirty="0" err="1">
                    <a:sym typeface="Wingdings" panose="05000000000000000000" pitchFamily="2" charset="2"/>
                  </a:rPr>
                  <a:t>the</a:t>
                </a:r>
                <a:r>
                  <a:rPr lang="de-DE" sz="1800" dirty="0">
                    <a:sym typeface="Wingdings" panose="05000000000000000000" pitchFamily="2" charset="2"/>
                  </a:rPr>
                  <a:t> </a:t>
                </a:r>
                <a:r>
                  <a:rPr lang="de-DE" sz="1800" dirty="0" err="1">
                    <a:sym typeface="Wingdings" panose="05000000000000000000" pitchFamily="2" charset="2"/>
                  </a:rPr>
                  <a:t>heritabilities</a:t>
                </a:r>
                <a:r>
                  <a:rPr lang="de-DE" sz="1800" dirty="0">
                    <a:sym typeface="Wingdings" panose="05000000000000000000" pitchFamily="2" charset="2"/>
                  </a:rPr>
                  <a:t> </a:t>
                </a:r>
                <a:r>
                  <a:rPr lang="de-DE" sz="1800" dirty="0" err="1">
                    <a:sym typeface="Wingdings" panose="05000000000000000000" pitchFamily="2" charset="2"/>
                  </a:rPr>
                  <a:t>of</a:t>
                </a:r>
                <a:r>
                  <a:rPr lang="de-DE" sz="1800" dirty="0">
                    <a:sym typeface="Wingdings" panose="05000000000000000000" pitchFamily="2" charset="2"/>
                  </a:rPr>
                  <a:t> </a:t>
                </a:r>
                <a:r>
                  <a:rPr lang="de-DE" sz="1800" dirty="0" err="1">
                    <a:sym typeface="Wingdings" panose="05000000000000000000" pitchFamily="2" charset="2"/>
                  </a:rPr>
                  <a:t>both</a:t>
                </a:r>
                <a:r>
                  <a:rPr lang="de-DE" sz="1800" dirty="0">
                    <a:sym typeface="Wingdings" panose="05000000000000000000" pitchFamily="2" charset="2"/>
                  </a:rPr>
                  <a:t> </a:t>
                </a:r>
                <a:r>
                  <a:rPr lang="de-DE" sz="1800" dirty="0" err="1">
                    <a:sym typeface="Wingdings" panose="05000000000000000000" pitchFamily="2" charset="2"/>
                  </a:rPr>
                  <a:t>traits</a:t>
                </a:r>
                <a:r>
                  <a:rPr lang="de-DE" sz="1800" dirty="0">
                    <a:sym typeface="Wingdings" panose="05000000000000000000" pitchFamily="2" charset="2"/>
                  </a:rPr>
                  <a:t> (</a:t>
                </a:r>
                <a14:m>
                  <m:oMath xmlns:m="http://schemas.openxmlformats.org/officeDocument/2006/math">
                    <m:rad>
                      <m:radPr>
                        <m:degHide m:val="on"/>
                        <m:ctrlPr>
                          <a:rPr lang="de-DE" sz="1800" i="1">
                            <a:latin typeface="Cambria Math" panose="02040503050406030204" pitchFamily="18" charset="0"/>
                          </a:rPr>
                        </m:ctrlPr>
                      </m:radPr>
                      <m:deg/>
                      <m:e>
                        <m:sSubSup>
                          <m:sSubSupPr>
                            <m:ctrlPr>
                              <a:rPr lang="de-DE" sz="1800" i="1">
                                <a:latin typeface="Cambria Math" panose="02040503050406030204" pitchFamily="18" charset="0"/>
                              </a:rPr>
                            </m:ctrlPr>
                          </m:sSubSupPr>
                          <m:e>
                            <m:r>
                              <a:rPr lang="de-DE" sz="1800" i="1">
                                <a:latin typeface="Cambria Math" panose="02040503050406030204" pitchFamily="18" charset="0"/>
                              </a:rPr>
                              <m:t>h</m:t>
                            </m:r>
                          </m:e>
                          <m:sub>
                            <m:r>
                              <a:rPr lang="de-DE" sz="1800" i="1">
                                <a:latin typeface="Cambria Math" panose="02040503050406030204" pitchFamily="18" charset="0"/>
                              </a:rPr>
                              <m:t>1</m:t>
                            </m:r>
                          </m:sub>
                          <m:sup>
                            <m:r>
                              <a:rPr lang="de-DE" sz="1800" i="1">
                                <a:latin typeface="Cambria Math" panose="02040503050406030204" pitchFamily="18" charset="0"/>
                              </a:rPr>
                              <m:t>2</m:t>
                            </m:r>
                          </m:sup>
                        </m:sSubSup>
                      </m:e>
                    </m:rad>
                  </m:oMath>
                </a14:m>
                <a:r>
                  <a:rPr lang="de-DE" sz="1800" dirty="0"/>
                  <a:t> and </a:t>
                </a:r>
                <a14:m>
                  <m:oMath xmlns:m="http://schemas.openxmlformats.org/officeDocument/2006/math">
                    <m:rad>
                      <m:radPr>
                        <m:degHide m:val="on"/>
                        <m:ctrlPr>
                          <a:rPr lang="de-DE" sz="1800" i="1">
                            <a:latin typeface="Cambria Math" panose="02040503050406030204" pitchFamily="18" charset="0"/>
                          </a:rPr>
                        </m:ctrlPr>
                      </m:radPr>
                      <m:deg/>
                      <m:e>
                        <m:sSubSup>
                          <m:sSubSupPr>
                            <m:ctrlPr>
                              <a:rPr lang="de-DE" sz="1800" i="1">
                                <a:latin typeface="Cambria Math" panose="02040503050406030204" pitchFamily="18" charset="0"/>
                              </a:rPr>
                            </m:ctrlPr>
                          </m:sSubSupPr>
                          <m:e>
                            <m:r>
                              <a:rPr lang="de-DE" sz="1800" i="1">
                                <a:latin typeface="Cambria Math" panose="02040503050406030204" pitchFamily="18" charset="0"/>
                              </a:rPr>
                              <m:t>h</m:t>
                            </m:r>
                          </m:e>
                          <m:sub>
                            <m:r>
                              <a:rPr lang="de-DE" sz="1800" b="0" i="1" smtClean="0">
                                <a:latin typeface="Cambria Math" panose="02040503050406030204" pitchFamily="18" charset="0"/>
                              </a:rPr>
                              <m:t>2</m:t>
                            </m:r>
                          </m:sub>
                          <m:sup>
                            <m:r>
                              <a:rPr lang="de-DE" sz="1800" i="1">
                                <a:latin typeface="Cambria Math" panose="02040503050406030204" pitchFamily="18" charset="0"/>
                              </a:rPr>
                              <m:t>2</m:t>
                            </m:r>
                          </m:sup>
                        </m:sSubSup>
                      </m:e>
                    </m:rad>
                  </m:oMath>
                </a14:m>
                <a:r>
                  <a:rPr lang="de-DE" sz="1800" dirty="0"/>
                  <a:t>)</a:t>
                </a:r>
              </a:p>
              <a:p>
                <a:pPr marL="0" indent="0">
                  <a:buNone/>
                </a:pPr>
                <a:r>
                  <a:rPr lang="de-DE" sz="1800" dirty="0" err="1"/>
                  <a:t>Heritability</a:t>
                </a:r>
                <a:r>
                  <a:rPr lang="de-DE" sz="1800" dirty="0"/>
                  <a:t> = Proportion </a:t>
                </a:r>
                <a:r>
                  <a:rPr lang="de-DE" sz="1800" dirty="0" err="1"/>
                  <a:t>of</a:t>
                </a:r>
                <a:r>
                  <a:rPr lang="de-DE" sz="1800" dirty="0"/>
                  <a:t> </a:t>
                </a:r>
                <a:r>
                  <a:rPr lang="de-DE" sz="1800" dirty="0" err="1"/>
                  <a:t>variance</a:t>
                </a:r>
                <a:r>
                  <a:rPr lang="de-DE" sz="1800" dirty="0"/>
                  <a:t> due </a:t>
                </a:r>
                <a:r>
                  <a:rPr lang="de-DE" sz="1800" dirty="0" err="1"/>
                  <a:t>to</a:t>
                </a:r>
                <a:r>
                  <a:rPr lang="de-DE" sz="1800" dirty="0"/>
                  <a:t> additive </a:t>
                </a:r>
                <a:r>
                  <a:rPr lang="de-DE" sz="1800" dirty="0" err="1"/>
                  <a:t>genetic</a:t>
                </a:r>
                <a:r>
                  <a:rPr lang="de-DE" sz="1800" dirty="0"/>
                  <a:t> </a:t>
                </a:r>
                <a:r>
                  <a:rPr lang="de-DE" sz="1800" dirty="0" err="1"/>
                  <a:t>factors</a:t>
                </a:r>
                <a:endParaRPr lang="de-DE" sz="1800" dirty="0"/>
              </a:p>
              <a:p>
                <a:pPr marL="0" indent="0">
                  <a:buNone/>
                </a:pPr>
                <a14:m>
                  <m:oMathPara xmlns:m="http://schemas.openxmlformats.org/officeDocument/2006/math">
                    <m:oMathParaPr>
                      <m:jc m:val="centerGroup"/>
                    </m:oMathParaPr>
                    <m:oMath xmlns:m="http://schemas.openxmlformats.org/officeDocument/2006/math">
                      <m:sSubSup>
                        <m:sSubSupPr>
                          <m:ctrlPr>
                            <a:rPr lang="de-DE" sz="1800" i="1">
                              <a:latin typeface="Cambria Math" panose="02040503050406030204" pitchFamily="18" charset="0"/>
                            </a:rPr>
                          </m:ctrlPr>
                        </m:sSubSupPr>
                        <m:e>
                          <m:r>
                            <a:rPr lang="de-DE" sz="1800" i="1">
                              <a:latin typeface="Cambria Math" panose="02040503050406030204" pitchFamily="18" charset="0"/>
                            </a:rPr>
                            <m:t>h</m:t>
                          </m:r>
                        </m:e>
                        <m:sub>
                          <m:r>
                            <a:rPr lang="de-DE" sz="1800" i="1">
                              <a:latin typeface="Cambria Math" panose="02040503050406030204" pitchFamily="18" charset="0"/>
                            </a:rPr>
                            <m:t>1</m:t>
                          </m:r>
                        </m:sub>
                        <m:sup>
                          <m:r>
                            <a:rPr lang="de-DE" sz="1800" i="1">
                              <a:latin typeface="Cambria Math" panose="02040503050406030204" pitchFamily="18" charset="0"/>
                            </a:rPr>
                            <m:t>2</m:t>
                          </m:r>
                        </m:sup>
                      </m:sSubSup>
                      <m:r>
                        <a:rPr lang="de-DE" sz="1800" b="0" i="1" smtClean="0">
                          <a:latin typeface="Cambria Math" panose="02040503050406030204" pitchFamily="18" charset="0"/>
                        </a:rPr>
                        <m:t>=</m:t>
                      </m:r>
                      <m:f>
                        <m:fPr>
                          <m:ctrlPr>
                            <a:rPr lang="de-DE" sz="1800" b="0" i="1" smtClean="0">
                              <a:latin typeface="Cambria Math" panose="02040503050406030204" pitchFamily="18" charset="0"/>
                            </a:rPr>
                          </m:ctrlPr>
                        </m:fPr>
                        <m:num>
                          <m:sSubSup>
                            <m:sSubSupPr>
                              <m:ctrlPr>
                                <a:rPr lang="de-DE" sz="1800" b="0" i="1" smtClean="0">
                                  <a:latin typeface="Cambria Math" panose="02040503050406030204" pitchFamily="18" charset="0"/>
                                </a:rPr>
                              </m:ctrlPr>
                            </m:sSubSupPr>
                            <m:e>
                              <m:r>
                                <a:rPr lang="de-DE" sz="1800" b="0" i="1" smtClean="0">
                                  <a:latin typeface="Cambria Math" panose="02040503050406030204" pitchFamily="18" charset="0"/>
                                </a:rPr>
                                <m:t>𝑎</m:t>
                              </m:r>
                            </m:e>
                            <m:sub>
                              <m:r>
                                <a:rPr lang="de-DE" sz="1800" b="0" i="1" smtClean="0">
                                  <a:latin typeface="Cambria Math" panose="02040503050406030204" pitchFamily="18" charset="0"/>
                                </a:rPr>
                                <m:t>11</m:t>
                              </m:r>
                            </m:sub>
                            <m:sup>
                              <m:r>
                                <a:rPr lang="de-DE" sz="1800" b="0" i="1" smtClean="0">
                                  <a:latin typeface="Cambria Math" panose="02040503050406030204" pitchFamily="18" charset="0"/>
                                </a:rPr>
                                <m:t>2</m:t>
                              </m:r>
                            </m:sup>
                          </m:sSubSup>
                        </m:num>
                        <m:den>
                          <m:sSubSup>
                            <m:sSubSupPr>
                              <m:ctrlPr>
                                <a:rPr lang="de-DE" sz="1800" i="1">
                                  <a:latin typeface="Cambria Math" panose="02040503050406030204" pitchFamily="18" charset="0"/>
                                </a:rPr>
                              </m:ctrlPr>
                            </m:sSubSupPr>
                            <m:e>
                              <m:r>
                                <a:rPr lang="de-DE" sz="1800" i="1">
                                  <a:latin typeface="Cambria Math" panose="02040503050406030204" pitchFamily="18" charset="0"/>
                                </a:rPr>
                                <m:t>𝑎</m:t>
                              </m:r>
                            </m:e>
                            <m:sub>
                              <m:r>
                                <a:rPr lang="de-DE" sz="1800" i="1">
                                  <a:latin typeface="Cambria Math" panose="02040503050406030204" pitchFamily="18" charset="0"/>
                                </a:rPr>
                                <m:t>11</m:t>
                              </m:r>
                            </m:sub>
                            <m:sup>
                              <m:r>
                                <a:rPr lang="de-DE" sz="1800" i="1">
                                  <a:latin typeface="Cambria Math" panose="02040503050406030204" pitchFamily="18" charset="0"/>
                                </a:rPr>
                                <m:t>2</m:t>
                              </m:r>
                            </m:sup>
                          </m:sSubSup>
                          <m:r>
                            <a:rPr lang="de-DE" sz="1800" b="0" i="1" smtClean="0">
                              <a:latin typeface="Cambria Math" panose="02040503050406030204" pitchFamily="18" charset="0"/>
                            </a:rPr>
                            <m:t>+</m:t>
                          </m:r>
                          <m:sSubSup>
                            <m:sSubSupPr>
                              <m:ctrlPr>
                                <a:rPr lang="de-DE" sz="1800" i="1">
                                  <a:latin typeface="Cambria Math" panose="02040503050406030204" pitchFamily="18" charset="0"/>
                                </a:rPr>
                              </m:ctrlPr>
                            </m:sSubSupPr>
                            <m:e>
                              <m:r>
                                <a:rPr lang="de-DE" sz="1800" b="0" i="1" smtClean="0">
                                  <a:latin typeface="Cambria Math" panose="02040503050406030204" pitchFamily="18" charset="0"/>
                                </a:rPr>
                                <m:t>𝑐</m:t>
                              </m:r>
                            </m:e>
                            <m:sub>
                              <m:r>
                                <a:rPr lang="de-DE" sz="1800" i="1">
                                  <a:latin typeface="Cambria Math" panose="02040503050406030204" pitchFamily="18" charset="0"/>
                                </a:rPr>
                                <m:t>11</m:t>
                              </m:r>
                            </m:sub>
                            <m:sup>
                              <m:r>
                                <a:rPr lang="de-DE" sz="1800" i="1">
                                  <a:latin typeface="Cambria Math" panose="02040503050406030204" pitchFamily="18" charset="0"/>
                                </a:rPr>
                                <m:t>2</m:t>
                              </m:r>
                            </m:sup>
                          </m:sSubSup>
                          <m:r>
                            <a:rPr lang="de-DE" sz="1800" b="0" i="1" smtClean="0">
                              <a:latin typeface="Cambria Math" panose="02040503050406030204" pitchFamily="18" charset="0"/>
                            </a:rPr>
                            <m:t>+</m:t>
                          </m:r>
                          <m:sSubSup>
                            <m:sSubSupPr>
                              <m:ctrlPr>
                                <a:rPr lang="de-DE" sz="1800" i="1">
                                  <a:latin typeface="Cambria Math" panose="02040503050406030204" pitchFamily="18" charset="0"/>
                                </a:rPr>
                              </m:ctrlPr>
                            </m:sSubSupPr>
                            <m:e>
                              <m:r>
                                <a:rPr lang="de-DE" sz="1800" b="0" i="1" smtClean="0">
                                  <a:latin typeface="Cambria Math" panose="02040503050406030204" pitchFamily="18" charset="0"/>
                                </a:rPr>
                                <m:t>𝑒</m:t>
                              </m:r>
                            </m:e>
                            <m:sub>
                              <m:r>
                                <a:rPr lang="de-DE" sz="1800" i="1">
                                  <a:latin typeface="Cambria Math" panose="02040503050406030204" pitchFamily="18" charset="0"/>
                                </a:rPr>
                                <m:t>11</m:t>
                              </m:r>
                            </m:sub>
                            <m:sup>
                              <m:r>
                                <a:rPr lang="de-DE" sz="1800" i="1">
                                  <a:latin typeface="Cambria Math" panose="02040503050406030204" pitchFamily="18" charset="0"/>
                                </a:rPr>
                                <m:t>2</m:t>
                              </m:r>
                            </m:sup>
                          </m:sSubSup>
                        </m:den>
                      </m:f>
                    </m:oMath>
                  </m:oMathPara>
                </a14:m>
                <a:endParaRPr lang="de-DE" sz="1800" b="0" dirty="0"/>
              </a:p>
              <a:p>
                <a:pPr marL="0" indent="0">
                  <a:buNone/>
                </a:pPr>
                <a:endParaRPr lang="de-DE" sz="1800" b="0" dirty="0"/>
              </a:p>
              <a:p>
                <a:pPr marL="0" indent="0">
                  <a:buNone/>
                </a:pPr>
                <a14:m>
                  <m:oMathPara xmlns:m="http://schemas.openxmlformats.org/officeDocument/2006/math">
                    <m:oMathParaPr>
                      <m:jc m:val="centerGroup"/>
                    </m:oMathParaPr>
                    <m:oMath xmlns:m="http://schemas.openxmlformats.org/officeDocument/2006/math">
                      <m:sSubSup>
                        <m:sSubSupPr>
                          <m:ctrlPr>
                            <a:rPr lang="de-DE" sz="1800" i="1">
                              <a:latin typeface="Cambria Math" panose="02040503050406030204" pitchFamily="18" charset="0"/>
                            </a:rPr>
                          </m:ctrlPr>
                        </m:sSubSupPr>
                        <m:e>
                          <m:r>
                            <a:rPr lang="de-DE" sz="1800" i="1">
                              <a:latin typeface="Cambria Math" panose="02040503050406030204" pitchFamily="18" charset="0"/>
                            </a:rPr>
                            <m:t>h</m:t>
                          </m:r>
                        </m:e>
                        <m:sub>
                          <m:r>
                            <a:rPr lang="de-DE" sz="1800" b="0" i="1" smtClean="0">
                              <a:latin typeface="Cambria Math" panose="02040503050406030204" pitchFamily="18" charset="0"/>
                            </a:rPr>
                            <m:t>2</m:t>
                          </m:r>
                        </m:sub>
                        <m:sup>
                          <m:r>
                            <a:rPr lang="de-DE" sz="1800" i="1">
                              <a:latin typeface="Cambria Math" panose="02040503050406030204" pitchFamily="18" charset="0"/>
                            </a:rPr>
                            <m:t>2</m:t>
                          </m:r>
                        </m:sup>
                      </m:sSubSup>
                      <m:r>
                        <a:rPr lang="de-DE" sz="1800" i="1">
                          <a:latin typeface="Cambria Math" panose="02040503050406030204" pitchFamily="18" charset="0"/>
                        </a:rPr>
                        <m:t>=</m:t>
                      </m:r>
                      <m:f>
                        <m:fPr>
                          <m:ctrlPr>
                            <a:rPr lang="de-DE" sz="1800" i="1">
                              <a:latin typeface="Cambria Math" panose="02040503050406030204" pitchFamily="18" charset="0"/>
                            </a:rPr>
                          </m:ctrlPr>
                        </m:fPr>
                        <m:num>
                          <m:sSubSup>
                            <m:sSubSupPr>
                              <m:ctrlPr>
                                <a:rPr lang="de-DE" sz="1800" i="1">
                                  <a:latin typeface="Cambria Math" panose="02040503050406030204" pitchFamily="18" charset="0"/>
                                </a:rPr>
                              </m:ctrlPr>
                            </m:sSubSupPr>
                            <m:e>
                              <m:r>
                                <a:rPr lang="de-DE" sz="1800" i="1">
                                  <a:latin typeface="Cambria Math" panose="02040503050406030204" pitchFamily="18" charset="0"/>
                                </a:rPr>
                                <m:t>𝑎</m:t>
                              </m:r>
                            </m:e>
                            <m:sub>
                              <m:r>
                                <a:rPr lang="de-DE" sz="1800" b="0" i="1" smtClean="0">
                                  <a:latin typeface="Cambria Math" panose="02040503050406030204" pitchFamily="18" charset="0"/>
                                </a:rPr>
                                <m:t>2</m:t>
                              </m:r>
                              <m:r>
                                <a:rPr lang="de-DE" sz="1800" i="1">
                                  <a:latin typeface="Cambria Math" panose="02040503050406030204" pitchFamily="18" charset="0"/>
                                </a:rPr>
                                <m:t>1</m:t>
                              </m:r>
                            </m:sub>
                            <m:sup>
                              <m:r>
                                <a:rPr lang="de-DE" sz="1800" i="1">
                                  <a:latin typeface="Cambria Math" panose="02040503050406030204" pitchFamily="18" charset="0"/>
                                </a:rPr>
                                <m:t>2</m:t>
                              </m:r>
                            </m:sup>
                          </m:sSubSup>
                          <m:r>
                            <a:rPr lang="de-DE" sz="1800" b="0" i="1" smtClean="0">
                              <a:latin typeface="Cambria Math" panose="02040503050406030204" pitchFamily="18" charset="0"/>
                            </a:rPr>
                            <m:t>+</m:t>
                          </m:r>
                          <m:sSubSup>
                            <m:sSubSupPr>
                              <m:ctrlPr>
                                <a:rPr lang="de-DE" sz="1800" i="1">
                                  <a:latin typeface="Cambria Math" panose="02040503050406030204" pitchFamily="18" charset="0"/>
                                </a:rPr>
                              </m:ctrlPr>
                            </m:sSubSupPr>
                            <m:e>
                              <m:r>
                                <a:rPr lang="de-DE" sz="1800" i="1">
                                  <a:latin typeface="Cambria Math" panose="02040503050406030204" pitchFamily="18" charset="0"/>
                                </a:rPr>
                                <m:t>𝑎</m:t>
                              </m:r>
                            </m:e>
                            <m:sub>
                              <m:r>
                                <a:rPr lang="de-DE" sz="1800" i="1">
                                  <a:latin typeface="Cambria Math" panose="02040503050406030204" pitchFamily="18" charset="0"/>
                                </a:rPr>
                                <m:t>2</m:t>
                              </m:r>
                              <m:r>
                                <a:rPr lang="de-DE" sz="1800" b="0" i="1" smtClean="0">
                                  <a:latin typeface="Cambria Math" panose="02040503050406030204" pitchFamily="18" charset="0"/>
                                </a:rPr>
                                <m:t>2</m:t>
                              </m:r>
                            </m:sub>
                            <m:sup>
                              <m:r>
                                <a:rPr lang="de-DE" sz="1800" i="1">
                                  <a:latin typeface="Cambria Math" panose="02040503050406030204" pitchFamily="18" charset="0"/>
                                </a:rPr>
                                <m:t>2</m:t>
                              </m:r>
                            </m:sup>
                          </m:sSubSup>
                        </m:num>
                        <m:den>
                          <m:sSubSup>
                            <m:sSubSupPr>
                              <m:ctrlPr>
                                <a:rPr lang="de-DE" sz="1800" i="1">
                                  <a:latin typeface="Cambria Math" panose="02040503050406030204" pitchFamily="18" charset="0"/>
                                </a:rPr>
                              </m:ctrlPr>
                            </m:sSubSupPr>
                            <m:e>
                              <m:r>
                                <a:rPr lang="de-DE" sz="1800" i="1">
                                  <a:latin typeface="Cambria Math" panose="02040503050406030204" pitchFamily="18" charset="0"/>
                                </a:rPr>
                                <m:t>𝑎</m:t>
                              </m:r>
                            </m:e>
                            <m:sub>
                              <m:r>
                                <a:rPr lang="de-DE" sz="1800" b="0" i="1" smtClean="0">
                                  <a:latin typeface="Cambria Math" panose="02040503050406030204" pitchFamily="18" charset="0"/>
                                </a:rPr>
                                <m:t>2</m:t>
                              </m:r>
                              <m:r>
                                <a:rPr lang="de-DE" sz="1800" i="1">
                                  <a:latin typeface="Cambria Math" panose="02040503050406030204" pitchFamily="18" charset="0"/>
                                </a:rPr>
                                <m:t>1</m:t>
                              </m:r>
                            </m:sub>
                            <m:sup>
                              <m:r>
                                <a:rPr lang="de-DE" sz="1800" i="1">
                                  <a:latin typeface="Cambria Math" panose="02040503050406030204" pitchFamily="18" charset="0"/>
                                </a:rPr>
                                <m:t>2</m:t>
                              </m:r>
                            </m:sup>
                          </m:sSubSup>
                          <m:r>
                            <a:rPr lang="de-DE" sz="1800" b="0" i="1" smtClean="0">
                              <a:latin typeface="Cambria Math" panose="02040503050406030204" pitchFamily="18" charset="0"/>
                            </a:rPr>
                            <m:t>+</m:t>
                          </m:r>
                          <m:sSubSup>
                            <m:sSubSupPr>
                              <m:ctrlPr>
                                <a:rPr lang="de-DE" sz="1800" i="1">
                                  <a:latin typeface="Cambria Math" panose="02040503050406030204" pitchFamily="18" charset="0"/>
                                </a:rPr>
                              </m:ctrlPr>
                            </m:sSubSupPr>
                            <m:e>
                              <m:r>
                                <a:rPr lang="de-DE" sz="1800" i="1">
                                  <a:latin typeface="Cambria Math" panose="02040503050406030204" pitchFamily="18" charset="0"/>
                                </a:rPr>
                                <m:t>𝑎</m:t>
                              </m:r>
                            </m:e>
                            <m:sub>
                              <m:r>
                                <a:rPr lang="de-DE" sz="1800" i="1">
                                  <a:latin typeface="Cambria Math" panose="02040503050406030204" pitchFamily="18" charset="0"/>
                                </a:rPr>
                                <m:t>2</m:t>
                              </m:r>
                              <m:r>
                                <a:rPr lang="de-DE" sz="1800" b="0" i="1" smtClean="0">
                                  <a:latin typeface="Cambria Math" panose="02040503050406030204" pitchFamily="18" charset="0"/>
                                </a:rPr>
                                <m:t>2</m:t>
                              </m:r>
                            </m:sub>
                            <m:sup>
                              <m:r>
                                <a:rPr lang="de-DE" sz="1800" i="1">
                                  <a:latin typeface="Cambria Math" panose="02040503050406030204" pitchFamily="18" charset="0"/>
                                </a:rPr>
                                <m:t>2</m:t>
                              </m:r>
                            </m:sup>
                          </m:sSubSup>
                          <m:r>
                            <a:rPr lang="de-DE" sz="1800" i="1">
                              <a:latin typeface="Cambria Math" panose="02040503050406030204" pitchFamily="18" charset="0"/>
                            </a:rPr>
                            <m:t>+</m:t>
                          </m:r>
                          <m:sSubSup>
                            <m:sSubSupPr>
                              <m:ctrlPr>
                                <a:rPr lang="de-DE" sz="1800" i="1">
                                  <a:latin typeface="Cambria Math" panose="02040503050406030204" pitchFamily="18" charset="0"/>
                                </a:rPr>
                              </m:ctrlPr>
                            </m:sSubSupPr>
                            <m:e>
                              <m:r>
                                <a:rPr lang="de-DE" sz="1800" i="1">
                                  <a:latin typeface="Cambria Math" panose="02040503050406030204" pitchFamily="18" charset="0"/>
                                </a:rPr>
                                <m:t>𝑐</m:t>
                              </m:r>
                            </m:e>
                            <m:sub>
                              <m:r>
                                <a:rPr lang="de-DE" sz="1800" b="0" i="1" smtClean="0">
                                  <a:latin typeface="Cambria Math" panose="02040503050406030204" pitchFamily="18" charset="0"/>
                                </a:rPr>
                                <m:t>2</m:t>
                              </m:r>
                              <m:r>
                                <a:rPr lang="de-DE" sz="1800" i="1">
                                  <a:latin typeface="Cambria Math" panose="02040503050406030204" pitchFamily="18" charset="0"/>
                                </a:rPr>
                                <m:t>1</m:t>
                              </m:r>
                            </m:sub>
                            <m:sup>
                              <m:r>
                                <a:rPr lang="de-DE" sz="1800" i="1">
                                  <a:latin typeface="Cambria Math" panose="02040503050406030204" pitchFamily="18" charset="0"/>
                                </a:rPr>
                                <m:t>2</m:t>
                              </m:r>
                            </m:sup>
                          </m:sSubSup>
                          <m:r>
                            <a:rPr lang="de-DE" sz="1800" b="0" i="1" smtClean="0">
                              <a:latin typeface="Cambria Math" panose="02040503050406030204" pitchFamily="18" charset="0"/>
                            </a:rPr>
                            <m:t>+</m:t>
                          </m:r>
                          <m:sSubSup>
                            <m:sSubSupPr>
                              <m:ctrlPr>
                                <a:rPr lang="de-DE" sz="1800" i="1">
                                  <a:latin typeface="Cambria Math" panose="02040503050406030204" pitchFamily="18" charset="0"/>
                                </a:rPr>
                              </m:ctrlPr>
                            </m:sSubSupPr>
                            <m:e>
                              <m:r>
                                <a:rPr lang="de-DE" sz="1800" i="1">
                                  <a:latin typeface="Cambria Math" panose="02040503050406030204" pitchFamily="18" charset="0"/>
                                </a:rPr>
                                <m:t>𝑐</m:t>
                              </m:r>
                            </m:e>
                            <m:sub>
                              <m:r>
                                <a:rPr lang="de-DE" sz="1800" i="1">
                                  <a:latin typeface="Cambria Math" panose="02040503050406030204" pitchFamily="18" charset="0"/>
                                </a:rPr>
                                <m:t>2</m:t>
                              </m:r>
                              <m:r>
                                <a:rPr lang="de-DE" sz="1800" b="0" i="1" smtClean="0">
                                  <a:latin typeface="Cambria Math" panose="02040503050406030204" pitchFamily="18" charset="0"/>
                                </a:rPr>
                                <m:t>2</m:t>
                              </m:r>
                            </m:sub>
                            <m:sup>
                              <m:r>
                                <a:rPr lang="de-DE" sz="1800" i="1">
                                  <a:latin typeface="Cambria Math" panose="02040503050406030204" pitchFamily="18" charset="0"/>
                                </a:rPr>
                                <m:t>2</m:t>
                              </m:r>
                            </m:sup>
                          </m:sSubSup>
                          <m:r>
                            <a:rPr lang="de-DE" sz="1800" i="1">
                              <a:latin typeface="Cambria Math" panose="02040503050406030204" pitchFamily="18" charset="0"/>
                            </a:rPr>
                            <m:t>+</m:t>
                          </m:r>
                          <m:sSubSup>
                            <m:sSubSupPr>
                              <m:ctrlPr>
                                <a:rPr lang="de-DE" sz="1800" i="1">
                                  <a:latin typeface="Cambria Math" panose="02040503050406030204" pitchFamily="18" charset="0"/>
                                </a:rPr>
                              </m:ctrlPr>
                            </m:sSubSupPr>
                            <m:e>
                              <m:r>
                                <a:rPr lang="de-DE" sz="1800" i="1">
                                  <a:latin typeface="Cambria Math" panose="02040503050406030204" pitchFamily="18" charset="0"/>
                                </a:rPr>
                                <m:t>𝑒</m:t>
                              </m:r>
                            </m:e>
                            <m:sub>
                              <m:r>
                                <a:rPr lang="de-DE" sz="1800" b="0" i="1" smtClean="0">
                                  <a:latin typeface="Cambria Math" panose="02040503050406030204" pitchFamily="18" charset="0"/>
                                </a:rPr>
                                <m:t>2</m:t>
                              </m:r>
                              <m:r>
                                <a:rPr lang="de-DE" sz="1800" i="1">
                                  <a:latin typeface="Cambria Math" panose="02040503050406030204" pitchFamily="18" charset="0"/>
                                </a:rPr>
                                <m:t>1</m:t>
                              </m:r>
                            </m:sub>
                            <m:sup>
                              <m:r>
                                <a:rPr lang="de-DE" sz="1800" i="1">
                                  <a:latin typeface="Cambria Math" panose="02040503050406030204" pitchFamily="18" charset="0"/>
                                </a:rPr>
                                <m:t>2</m:t>
                              </m:r>
                            </m:sup>
                          </m:sSubSup>
                          <m:r>
                            <a:rPr lang="de-DE" sz="1800" b="0" i="1" smtClean="0">
                              <a:latin typeface="Cambria Math" panose="02040503050406030204" pitchFamily="18" charset="0"/>
                            </a:rPr>
                            <m:t>+</m:t>
                          </m:r>
                          <m:sSubSup>
                            <m:sSubSupPr>
                              <m:ctrlPr>
                                <a:rPr lang="de-DE" sz="1800" i="1">
                                  <a:latin typeface="Cambria Math" panose="02040503050406030204" pitchFamily="18" charset="0"/>
                                </a:rPr>
                              </m:ctrlPr>
                            </m:sSubSupPr>
                            <m:e>
                              <m:r>
                                <a:rPr lang="de-DE" sz="1800" i="1">
                                  <a:latin typeface="Cambria Math" panose="02040503050406030204" pitchFamily="18" charset="0"/>
                                </a:rPr>
                                <m:t>𝑒</m:t>
                              </m:r>
                            </m:e>
                            <m:sub>
                              <m:r>
                                <a:rPr lang="de-DE" sz="1800" b="0" i="1" smtClean="0">
                                  <a:latin typeface="Cambria Math" panose="02040503050406030204" pitchFamily="18" charset="0"/>
                                </a:rPr>
                                <m:t>22</m:t>
                              </m:r>
                            </m:sub>
                            <m:sup>
                              <m:r>
                                <a:rPr lang="de-DE" sz="1800" i="1">
                                  <a:latin typeface="Cambria Math" panose="02040503050406030204" pitchFamily="18" charset="0"/>
                                </a:rPr>
                                <m:t>2</m:t>
                              </m:r>
                            </m:sup>
                          </m:sSubSup>
                        </m:den>
                      </m:f>
                    </m:oMath>
                  </m:oMathPara>
                </a14:m>
                <a:endParaRPr lang="de-DE" sz="1800" dirty="0"/>
              </a:p>
              <a:p>
                <a:pPr marL="0" indent="0">
                  <a:buNone/>
                </a:pPr>
                <a:endParaRPr lang="de-DE" sz="1800" dirty="0"/>
              </a:p>
              <a:p>
                <a:pPr marL="0" indent="0">
                  <a:buNone/>
                </a:pPr>
                <a:endParaRPr lang="de-DE" sz="1800" dirty="0"/>
              </a:p>
            </p:txBody>
          </p:sp>
        </mc:Choice>
        <mc:Fallback xmlns="">
          <p:sp>
            <p:nvSpPr>
              <p:cNvPr id="3" name="Inhaltsplatzhalter 2">
                <a:extLst>
                  <a:ext uri="{FF2B5EF4-FFF2-40B4-BE49-F238E27FC236}">
                    <a16:creationId xmlns:a16="http://schemas.microsoft.com/office/drawing/2014/main" id="{2A8543D7-8EDB-4623-947D-9625AD40B068}"/>
                  </a:ext>
                </a:extLst>
              </p:cNvPr>
              <p:cNvSpPr>
                <a:spLocks noGrp="1" noRot="1" noChangeAspect="1" noMove="1" noResize="1" noEditPoints="1" noAdjustHandles="1" noChangeArrowheads="1" noChangeShapeType="1" noTextEdit="1"/>
              </p:cNvSpPr>
              <p:nvPr>
                <p:ph idx="1"/>
              </p:nvPr>
            </p:nvSpPr>
            <p:spPr>
              <a:xfrm>
                <a:off x="495300" y="3771043"/>
                <a:ext cx="8915400" cy="2355124"/>
              </a:xfrm>
              <a:blipFill>
                <a:blip r:embed="rId6"/>
                <a:stretch>
                  <a:fillRect l="-205" t="-1813"/>
                </a:stretch>
              </a:blipFill>
            </p:spPr>
            <p:txBody>
              <a:bodyPr/>
              <a:lstStyle/>
              <a:p>
                <a:r>
                  <a:rPr lang="de-DE">
                    <a:noFill/>
                  </a:rPr>
                  <a:t> </a:t>
                </a:r>
              </a:p>
            </p:txBody>
          </p:sp>
        </mc:Fallback>
      </mc:AlternateContent>
    </p:spTree>
    <p:extLst>
      <p:ext uri="{BB962C8B-B14F-4D97-AF65-F5344CB8AC3E}">
        <p14:creationId xmlns:p14="http://schemas.microsoft.com/office/powerpoint/2010/main" val="3269763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53644439" name="Titel 1"/>
          <p:cNvSpPr>
            <a:spLocks noGrp="1"/>
          </p:cNvSpPr>
          <p:nvPr>
            <p:ph type="title"/>
          </p:nvPr>
        </p:nvSpPr>
        <p:spPr bwMode="auto"/>
        <p:txBody>
          <a:bodyPr vertOverflow="overflow" horzOverflow="clip" vert="horz" wrap="square" lIns="91440" tIns="45720" rIns="91440" bIns="45720" numCol="1" spcCol="0" rtlCol="0" fromWordArt="0" anchor="ctr" anchorCtr="0" forceAA="0" compatLnSpc="0">
            <a:normAutofit/>
          </a:bodyPr>
          <a:lstStyle/>
          <a:p>
            <a:pPr>
              <a:defRPr/>
            </a:pPr>
            <a:r>
              <a:rPr lang="de-DE" sz="3800" b="0" i="0" u="none" strike="noStrike" cap="none" spc="0" dirty="0">
                <a:solidFill>
                  <a:schemeClr val="tx1"/>
                </a:solidFill>
                <a:latin typeface="Calibri"/>
                <a:ea typeface="Arial"/>
                <a:cs typeface="Arial"/>
              </a:rPr>
              <a:t>2. Trait </a:t>
            </a:r>
            <a:r>
              <a:rPr lang="de-DE" sz="3800" b="0" i="0" u="none" strike="noStrike" cap="none" spc="0" dirty="0" err="1">
                <a:solidFill>
                  <a:schemeClr val="tx1"/>
                </a:solidFill>
                <a:latin typeface="Calibri"/>
                <a:ea typeface="Arial"/>
                <a:cs typeface="Arial"/>
              </a:rPr>
              <a:t>Covariation</a:t>
            </a:r>
            <a:r>
              <a:rPr lang="de-DE" sz="3800" b="0" i="0" u="none" strike="noStrike" cap="none" spc="0" dirty="0">
                <a:solidFill>
                  <a:schemeClr val="tx1"/>
                </a:solidFill>
                <a:latin typeface="Calibri"/>
                <a:ea typeface="Arial"/>
                <a:cs typeface="Arial"/>
              </a:rPr>
              <a:t> and Trait </a:t>
            </a:r>
            <a:r>
              <a:rPr lang="de-DE" sz="3800" b="0" i="0" u="none" strike="noStrike" cap="none" spc="0" dirty="0" err="1">
                <a:solidFill>
                  <a:schemeClr val="tx1"/>
                </a:solidFill>
                <a:latin typeface="Calibri"/>
                <a:ea typeface="Arial"/>
                <a:cs typeface="Arial"/>
              </a:rPr>
              <a:t>Correlation</a:t>
            </a:r>
            <a:endParaRPr sz="3800" dirty="0"/>
          </a:p>
        </p:txBody>
      </p:sp>
      <p:sp>
        <p:nvSpPr>
          <p:cNvPr id="108475555" name="Inhaltsplatzhalter 2"/>
          <p:cNvSpPr>
            <a:spLocks noGrp="1"/>
          </p:cNvSpPr>
          <p:nvPr>
            <p:ph idx="1"/>
          </p:nvPr>
        </p:nvSpPr>
        <p:spPr bwMode="auto">
          <a:xfrm>
            <a:off x="495299" y="1284767"/>
            <a:ext cx="8915400" cy="4841398"/>
          </a:xfrm>
        </p:spPr>
        <p:txBody>
          <a:bodyPr vertOverflow="overflow" horzOverflow="clip" vert="horz" wrap="square" lIns="91440" tIns="45720" rIns="91440" bIns="45720" numCol="1" spcCol="0" rtlCol="0" fromWordArt="0" anchor="t" anchorCtr="0" forceAA="0" compatLnSpc="0">
            <a:normAutofit fontScale="25000" lnSpcReduction="20000"/>
          </a:bodyPr>
          <a:lstStyle/>
          <a:p>
            <a:pPr>
              <a:defRPr/>
            </a:pPr>
            <a:r>
              <a:rPr sz="11000" dirty="0"/>
              <a:t>High influence of genetic factors on covariation (= high bivariate heritability), but low genetic correlation:</a:t>
            </a:r>
          </a:p>
          <a:p>
            <a:pPr lvl="1">
              <a:buFont typeface="Wingdings"/>
              <a:buChar char="Ø"/>
              <a:defRPr/>
            </a:pPr>
            <a:endParaRPr sz="2800" dirty="0"/>
          </a:p>
          <a:p>
            <a:pPr lvl="1">
              <a:buFont typeface="Wingdings"/>
              <a:buChar char="Ø"/>
              <a:defRPr/>
            </a:pPr>
            <a:r>
              <a:rPr sz="11000" dirty="0"/>
              <a:t>Genes play important role in observed overlap (covariation) between two traits, but most of the genetic influences are trait specific</a:t>
            </a:r>
          </a:p>
          <a:p>
            <a:pPr marL="457200" lvl="1" indent="0">
              <a:buFont typeface="Wingdings"/>
              <a:buNone/>
              <a:defRPr/>
            </a:pPr>
            <a:endParaRPr sz="11000" dirty="0"/>
          </a:p>
          <a:p>
            <a:pPr lvl="0">
              <a:buFont typeface="Arial"/>
              <a:buChar char="•"/>
              <a:defRPr/>
            </a:pPr>
            <a:r>
              <a:rPr sz="11000" dirty="0"/>
              <a:t>Small influence of genetic factors on covariation (= low bivariate heritability), but substantial genetic correlation:</a:t>
            </a:r>
          </a:p>
          <a:p>
            <a:pPr lvl="0">
              <a:buFont typeface="Arial"/>
              <a:buChar char="•"/>
              <a:defRPr/>
            </a:pPr>
            <a:endParaRPr sz="2800" dirty="0"/>
          </a:p>
          <a:p>
            <a:pPr lvl="1">
              <a:buFont typeface="Wingdings"/>
              <a:buChar char="Ø"/>
              <a:defRPr/>
            </a:pPr>
            <a:r>
              <a:rPr sz="11000" dirty="0"/>
              <a:t>Set of genes influencing each trait are shared to large extent, but genes are not that important for the association between the two traits</a:t>
            </a:r>
          </a:p>
          <a:p>
            <a:pPr lvl="1">
              <a:buFont typeface="Wingdings"/>
              <a:buChar char="Ø"/>
              <a:defRPr/>
            </a:pPr>
            <a:endParaRPr sz="11000" dirty="0"/>
          </a:p>
          <a:p>
            <a:pPr lvl="0">
              <a:buFont typeface="Arial"/>
              <a:buChar char="•"/>
              <a:defRPr/>
            </a:pPr>
            <a:r>
              <a:rPr sz="11000" dirty="0"/>
              <a:t>See de Vries et al. (2021) for an applied example!</a:t>
            </a:r>
            <a:endParaRPr sz="9000" dirty="0"/>
          </a:p>
        </p:txBody>
      </p:sp>
      <p:sp>
        <p:nvSpPr>
          <p:cNvPr id="304040394" name="Foliennummernplatzhalter 4"/>
          <p:cNvSpPr>
            <a:spLocks noGrp="1"/>
          </p:cNvSpPr>
          <p:nvPr>
            <p:ph type="sldNum" sz="quarter" idx="12"/>
          </p:nvPr>
        </p:nvSpPr>
        <p:spPr bwMode="auto"/>
        <p:txBody>
          <a:bodyPr/>
          <a:lstStyle/>
          <a:p>
            <a:pPr>
              <a:defRPr/>
            </a:pPr>
            <a:fld id="{37670F22-A62E-6D64-0C8F-B35DF3F39978}" type="slidenum">
              <a:rPr lang="de-DE"/>
              <a:t>11</a:t>
            </a:fld>
            <a:endParaRPr lang="de-DE"/>
          </a:p>
        </p:txBody>
      </p:sp>
      <p:sp>
        <p:nvSpPr>
          <p:cNvPr id="1188120830" name="Fußzeilenplatzhalter 3"/>
          <p:cNvSpPr>
            <a:spLocks noGrp="1"/>
          </p:cNvSpPr>
          <p:nvPr>
            <p:ph type="ftr" sz="quarter" idx="11"/>
          </p:nvPr>
        </p:nvSpPr>
        <p:spPr bwMode="auto">
          <a:xfrm>
            <a:off x="3384549" y="6356349"/>
            <a:ext cx="3136896" cy="365121"/>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Inhaltsplatzhalter 2"/>
          <p:cNvSpPr>
            <a:spLocks noGrp="1"/>
          </p:cNvSpPr>
          <p:nvPr>
            <p:ph idx="1"/>
          </p:nvPr>
        </p:nvSpPr>
        <p:spPr bwMode="auto">
          <a:xfrm>
            <a:off x="495299" y="1265261"/>
            <a:ext cx="8915400" cy="4860904"/>
          </a:xfrm>
        </p:spPr>
        <p:txBody>
          <a:bodyPr vertOverflow="overflow" horzOverflow="clip" vert="horz" wrap="square" lIns="91440" tIns="45720" rIns="91440" bIns="45720" numCol="1" spcCol="0" rtlCol="0" fromWordArt="0" anchor="t" anchorCtr="0" forceAA="0" compatLnSpc="0">
            <a:normAutofit fontScale="92500" lnSpcReduction="20000"/>
          </a:bodyPr>
          <a:lstStyle/>
          <a:p>
            <a:pPr marL="0" indent="0">
              <a:buFont typeface="Arial"/>
              <a:buNone/>
              <a:defRPr/>
            </a:pPr>
            <a:r>
              <a:rPr sz="2600" b="1" dirty="0"/>
              <a:t>Use of genetic correlations of traits</a:t>
            </a:r>
          </a:p>
          <a:p>
            <a:pPr marL="0" indent="0">
              <a:buFont typeface="Arial"/>
              <a:buNone/>
              <a:defRPr/>
            </a:pPr>
            <a:endParaRPr sz="2500" dirty="0"/>
          </a:p>
          <a:p>
            <a:pPr>
              <a:defRPr/>
            </a:pPr>
            <a:r>
              <a:rPr sz="2500" dirty="0"/>
              <a:t>Genetic correlations of traits can be </a:t>
            </a:r>
            <a:r>
              <a:rPr lang="de-DE" sz="2500" dirty="0"/>
              <a:t>c</a:t>
            </a:r>
            <a:r>
              <a:rPr sz="2500" dirty="0" err="1"/>
              <a:t>ompared</a:t>
            </a:r>
            <a:r>
              <a:rPr sz="2500" dirty="0"/>
              <a:t> to, or provide reference for, genetically informative analyses based on molecular genetic data (e.g., summary statistics of large Genome Wide Association Studies, GWAS) </a:t>
            </a:r>
          </a:p>
          <a:p>
            <a:pPr lvl="1">
              <a:buFont typeface="Wingdings"/>
              <a:buChar char="Ø"/>
              <a:defRPr/>
            </a:pPr>
            <a:r>
              <a:rPr sz="2500" dirty="0"/>
              <a:t>First indicators of genetic overlap between traits</a:t>
            </a:r>
          </a:p>
          <a:p>
            <a:pPr marL="457200" lvl="1" indent="0">
              <a:buFont typeface="Wingdings"/>
              <a:buNone/>
              <a:defRPr/>
            </a:pPr>
            <a:endParaRPr sz="2500" dirty="0"/>
          </a:p>
          <a:p>
            <a:pPr>
              <a:defRPr/>
            </a:pPr>
            <a:r>
              <a:rPr sz="2500" dirty="0"/>
              <a:t>Genetic and environmental correlations reflect the overlap of genetic and environmental factors over time (e.g., Kan et al. 2013;  </a:t>
            </a:r>
            <a:r>
              <a:rPr sz="2500" dirty="0" err="1"/>
              <a:t>Baselmans</a:t>
            </a:r>
            <a:r>
              <a:rPr sz="2500" dirty="0"/>
              <a:t> et al. 2018)</a:t>
            </a:r>
          </a:p>
          <a:p>
            <a:pPr lvl="1">
              <a:buFont typeface="Wingdings"/>
              <a:buChar char="Ø"/>
              <a:defRPr/>
            </a:pPr>
            <a:r>
              <a:rPr lang="de-DE" sz="2500" b="0" i="0" u="none" strike="noStrike" cap="none" spc="0" dirty="0" err="1">
                <a:solidFill>
                  <a:schemeClr val="tx1"/>
                </a:solidFill>
                <a:latin typeface="+mn-lt"/>
                <a:ea typeface="+mn-ea"/>
                <a:cs typeface="+mn-cs"/>
              </a:rPr>
              <a:t>Stability</a:t>
            </a:r>
            <a:r>
              <a:rPr lang="de-DE" sz="2500" b="0" i="0" u="none" strike="noStrike" cap="none" spc="0" dirty="0">
                <a:solidFill>
                  <a:schemeClr val="tx1"/>
                </a:solidFill>
                <a:latin typeface="+mn-lt"/>
                <a:ea typeface="+mn-ea"/>
                <a:cs typeface="+mn-cs"/>
              </a:rPr>
              <a:t> </a:t>
            </a:r>
            <a:r>
              <a:rPr lang="de-DE" sz="2500" b="0" i="0" u="none" strike="noStrike" cap="none" spc="0" dirty="0" err="1">
                <a:solidFill>
                  <a:schemeClr val="tx1"/>
                </a:solidFill>
                <a:latin typeface="+mn-lt"/>
                <a:ea typeface="+mn-ea"/>
                <a:cs typeface="+mn-cs"/>
              </a:rPr>
              <a:t>of</a:t>
            </a:r>
            <a:r>
              <a:rPr lang="de-DE" sz="2500" b="0" i="0" u="none" strike="noStrike" cap="none" spc="0" dirty="0">
                <a:solidFill>
                  <a:schemeClr val="tx1"/>
                </a:solidFill>
                <a:latin typeface="+mn-lt"/>
                <a:ea typeface="+mn-ea"/>
                <a:cs typeface="+mn-cs"/>
              </a:rPr>
              <a:t> </a:t>
            </a:r>
            <a:r>
              <a:rPr lang="de-DE" sz="2500" b="0" i="0" u="none" strike="noStrike" cap="none" spc="0" dirty="0" err="1">
                <a:solidFill>
                  <a:schemeClr val="tx1"/>
                </a:solidFill>
                <a:latin typeface="+mn-lt"/>
                <a:ea typeface="+mn-ea"/>
                <a:cs typeface="+mn-cs"/>
              </a:rPr>
              <a:t>genetic</a:t>
            </a:r>
            <a:r>
              <a:rPr lang="de-DE" sz="2500" b="0" i="0" u="none" strike="noStrike" cap="none" spc="0" dirty="0">
                <a:solidFill>
                  <a:schemeClr val="tx1"/>
                </a:solidFill>
                <a:latin typeface="+mn-lt"/>
                <a:ea typeface="+mn-ea"/>
                <a:cs typeface="+mn-cs"/>
              </a:rPr>
              <a:t> </a:t>
            </a:r>
            <a:r>
              <a:rPr lang="de-DE" sz="2500" b="0" i="0" u="none" strike="noStrike" cap="none" spc="0" dirty="0" err="1">
                <a:solidFill>
                  <a:schemeClr val="tx1"/>
                </a:solidFill>
                <a:latin typeface="+mn-lt"/>
                <a:ea typeface="+mn-ea"/>
                <a:cs typeface="+mn-cs"/>
              </a:rPr>
              <a:t>influences</a:t>
            </a:r>
            <a:r>
              <a:rPr lang="de-DE" sz="2500" b="0" i="0" u="none" strike="noStrike" cap="none" spc="0" dirty="0">
                <a:solidFill>
                  <a:schemeClr val="tx1"/>
                </a:solidFill>
                <a:latin typeface="+mn-lt"/>
                <a:ea typeface="+mn-ea"/>
                <a:cs typeface="+mn-cs"/>
              </a:rPr>
              <a:t> on </a:t>
            </a:r>
            <a:r>
              <a:rPr lang="de-DE" sz="2500" b="0" i="0" u="none" strike="noStrike" cap="none" spc="0" dirty="0" err="1">
                <a:solidFill>
                  <a:schemeClr val="tx1"/>
                </a:solidFill>
                <a:latin typeface="+mn-lt"/>
                <a:ea typeface="+mn-ea"/>
                <a:cs typeface="+mn-cs"/>
              </a:rPr>
              <a:t>development</a:t>
            </a:r>
            <a:r>
              <a:rPr lang="de-DE" sz="2500" b="0" i="0" u="none" strike="noStrike" cap="none" spc="0" dirty="0">
                <a:solidFill>
                  <a:schemeClr val="tx1"/>
                </a:solidFill>
                <a:latin typeface="+mn-lt"/>
                <a:ea typeface="+mn-ea"/>
                <a:cs typeface="+mn-cs"/>
              </a:rPr>
              <a:t> </a:t>
            </a:r>
            <a:r>
              <a:rPr lang="de-DE" sz="2500" b="0" i="0" u="none" strike="noStrike" cap="none" spc="0" dirty="0" err="1">
                <a:solidFill>
                  <a:schemeClr val="tx1"/>
                </a:solidFill>
                <a:latin typeface="+mn-lt"/>
                <a:ea typeface="+mn-ea"/>
                <a:cs typeface="+mn-cs"/>
              </a:rPr>
              <a:t>of</a:t>
            </a:r>
            <a:r>
              <a:rPr lang="de-DE" sz="2500" b="0" i="0" u="none" strike="noStrike" cap="none" spc="0" dirty="0">
                <a:solidFill>
                  <a:schemeClr val="tx1"/>
                </a:solidFill>
                <a:latin typeface="+mn-lt"/>
                <a:ea typeface="+mn-ea"/>
                <a:cs typeface="+mn-cs"/>
              </a:rPr>
              <a:t> a </a:t>
            </a:r>
            <a:r>
              <a:rPr lang="de-DE" sz="2500" b="0" i="0" u="none" strike="noStrike" cap="none" spc="0" dirty="0" err="1">
                <a:solidFill>
                  <a:schemeClr val="tx1"/>
                </a:solidFill>
                <a:latin typeface="+mn-lt"/>
                <a:ea typeface="+mn-ea"/>
                <a:cs typeface="+mn-cs"/>
              </a:rPr>
              <a:t>trait</a:t>
            </a:r>
            <a:r>
              <a:rPr lang="de-DE" sz="2500" b="0" i="0" u="none" strike="noStrike" cap="none" spc="0" dirty="0">
                <a:solidFill>
                  <a:schemeClr val="tx1"/>
                </a:solidFill>
                <a:latin typeface="+mn-lt"/>
                <a:ea typeface="+mn-ea"/>
                <a:cs typeface="+mn-cs"/>
              </a:rPr>
              <a:t> </a:t>
            </a:r>
            <a:r>
              <a:rPr lang="de-DE" sz="2500" b="0" i="0" u="none" strike="noStrike" cap="none" spc="0" dirty="0" err="1">
                <a:solidFill>
                  <a:schemeClr val="tx1"/>
                </a:solidFill>
                <a:latin typeface="+mn-lt"/>
                <a:ea typeface="+mn-ea"/>
                <a:cs typeface="+mn-cs"/>
              </a:rPr>
              <a:t>over</a:t>
            </a:r>
            <a:r>
              <a:rPr lang="de-DE" sz="2500" b="0" i="0" u="none" strike="noStrike" cap="none" spc="0" dirty="0">
                <a:solidFill>
                  <a:schemeClr val="tx1"/>
                </a:solidFill>
                <a:latin typeface="+mn-lt"/>
                <a:ea typeface="+mn-ea"/>
                <a:cs typeface="+mn-cs"/>
              </a:rPr>
              <a:t> time </a:t>
            </a:r>
            <a:r>
              <a:rPr lang="de-DE" sz="2500" b="0" i="0" u="none" strike="noStrike" cap="none" spc="0" dirty="0" err="1">
                <a:solidFill>
                  <a:schemeClr val="tx1"/>
                </a:solidFill>
                <a:latin typeface="+mn-lt"/>
                <a:ea typeface="+mn-ea"/>
                <a:cs typeface="+mn-cs"/>
              </a:rPr>
              <a:t>can</a:t>
            </a:r>
            <a:r>
              <a:rPr lang="de-DE" sz="2500" b="0" i="0" u="none" strike="noStrike" cap="none" spc="0" dirty="0">
                <a:solidFill>
                  <a:schemeClr val="tx1"/>
                </a:solidFill>
                <a:latin typeface="+mn-lt"/>
                <a:ea typeface="+mn-ea"/>
                <a:cs typeface="+mn-cs"/>
              </a:rPr>
              <a:t> </a:t>
            </a:r>
            <a:r>
              <a:rPr lang="de-DE" sz="2500" b="0" i="0" u="none" strike="noStrike" cap="none" spc="0" dirty="0" err="1">
                <a:solidFill>
                  <a:schemeClr val="tx1"/>
                </a:solidFill>
                <a:latin typeface="+mn-lt"/>
                <a:ea typeface="+mn-ea"/>
                <a:cs typeface="+mn-cs"/>
              </a:rPr>
              <a:t>be</a:t>
            </a:r>
            <a:r>
              <a:rPr lang="de-DE" sz="2500" b="0" i="0" u="none" strike="noStrike" cap="none" spc="0" dirty="0">
                <a:solidFill>
                  <a:schemeClr val="tx1"/>
                </a:solidFill>
                <a:latin typeface="+mn-lt"/>
                <a:ea typeface="+mn-ea"/>
                <a:cs typeface="+mn-cs"/>
              </a:rPr>
              <a:t> </a:t>
            </a:r>
            <a:r>
              <a:rPr lang="de-DE" sz="2500" b="0" i="0" u="none" strike="noStrike" cap="none" spc="0" dirty="0" err="1">
                <a:solidFill>
                  <a:schemeClr val="tx1"/>
                </a:solidFill>
                <a:latin typeface="+mn-lt"/>
                <a:ea typeface="+mn-ea"/>
                <a:cs typeface="+mn-cs"/>
              </a:rPr>
              <a:t>investigated</a:t>
            </a:r>
            <a:r>
              <a:rPr lang="de-DE" sz="2500" b="0" i="0" u="none" strike="noStrike" cap="none" spc="0" dirty="0">
                <a:solidFill>
                  <a:schemeClr val="tx1"/>
                </a:solidFill>
                <a:latin typeface="+mn-lt"/>
                <a:ea typeface="+mn-ea"/>
                <a:cs typeface="+mn-cs"/>
              </a:rPr>
              <a:t> (longitudinal </a:t>
            </a:r>
            <a:r>
              <a:rPr lang="de-DE" sz="2500" b="0" i="0" u="none" strike="noStrike" cap="none" spc="0" dirty="0" err="1">
                <a:solidFill>
                  <a:schemeClr val="tx1"/>
                </a:solidFill>
                <a:latin typeface="+mn-lt"/>
                <a:ea typeface="+mn-ea"/>
                <a:cs typeface="+mn-cs"/>
              </a:rPr>
              <a:t>perspective</a:t>
            </a:r>
            <a:r>
              <a:rPr lang="de-DE" sz="2500" b="0" i="0" u="none" strike="noStrike" cap="none" spc="0" dirty="0">
                <a:solidFill>
                  <a:schemeClr val="tx1"/>
                </a:solidFill>
                <a:latin typeface="+mn-lt"/>
                <a:ea typeface="+mn-ea"/>
                <a:cs typeface="+mn-cs"/>
              </a:rPr>
              <a:t>) </a:t>
            </a:r>
            <a:endParaRPr sz="2500" dirty="0"/>
          </a:p>
          <a:p>
            <a:pPr lvl="1">
              <a:buFont typeface="Wingdings"/>
              <a:buChar char="Ø"/>
              <a:defRPr/>
            </a:pPr>
            <a:r>
              <a:rPr sz="2500" dirty="0"/>
              <a:t>Example: bivariate </a:t>
            </a:r>
            <a:r>
              <a:rPr sz="2500" dirty="0" err="1"/>
              <a:t>heritabiliy</a:t>
            </a:r>
            <a:r>
              <a:rPr sz="2500" dirty="0"/>
              <a:t> and genetic correlations between measurements of anxiety and depression symptoms across the life span (</a:t>
            </a:r>
            <a:r>
              <a:rPr sz="2500" dirty="0" err="1"/>
              <a:t>Nivard</a:t>
            </a:r>
            <a:r>
              <a:rPr sz="2500" dirty="0"/>
              <a:t> et al., 201</a:t>
            </a:r>
            <a:r>
              <a:rPr lang="de-DE" sz="2500" dirty="0"/>
              <a:t>4</a:t>
            </a:r>
            <a:r>
              <a:rPr sz="2500" dirty="0"/>
              <a:t>)</a:t>
            </a:r>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12</a:t>
            </a:fld>
            <a:endParaRPr lang="de-DE"/>
          </a:p>
        </p:txBody>
      </p:sp>
      <p:sp>
        <p:nvSpPr>
          <p:cNvPr id="95736032"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959954477" name="Titel 1"/>
          <p:cNvSpPr>
            <a:spLocks noGrp="1"/>
          </p:cNvSpPr>
          <p:nvPr/>
        </p:nvSpPr>
        <p:spPr bwMode="auto">
          <a:xfrm>
            <a:off x="495299" y="274637"/>
            <a:ext cx="8915400" cy="891108"/>
          </a:xfrm>
        </p:spPr>
        <p:txBody>
          <a:bodyPr vertOverflow="overflow" horzOverflow="clip" vert="horz" wrap="square" lIns="91440" tIns="45720" rIns="91440" bIns="45720" numCol="1" spcCol="0" rtlCol="0" fromWordArt="0" anchor="ctr" anchorCtr="0" forceAA="0" compatLnSpc="0">
            <a:normAutofit fontScale="90000" lnSpcReduction="2000"/>
          </a:bodyPr>
          <a:lstStyle>
            <a:lvl1pPr algn="ctr" defTabSz="914400">
              <a:spcBef>
                <a:spcPts val="0"/>
              </a:spcBef>
              <a:buNone/>
              <a:defRPr sz="4400">
                <a:solidFill>
                  <a:schemeClr val="tx1"/>
                </a:solidFill>
                <a:latin typeface="+mj-lt"/>
                <a:ea typeface="+mj-ea"/>
                <a:cs typeface="+mj-cs"/>
              </a:defRPr>
            </a:lvl1pPr>
          </a:lstStyle>
          <a:p>
            <a:pPr>
              <a:defRPr/>
            </a:pPr>
            <a:r>
              <a:rPr lang="de-DE" sz="4400" b="0" i="0" u="none" strike="noStrike" cap="none" spc="0">
                <a:solidFill>
                  <a:schemeClr val="tx1"/>
                </a:solidFill>
                <a:latin typeface="Calibri"/>
                <a:ea typeface="Arial"/>
                <a:cs typeface="Arial"/>
              </a:rPr>
              <a:t>2. Trait Covariation and Trait Correlation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94508042" name="Titel 1"/>
          <p:cNvSpPr>
            <a:spLocks noGrp="1"/>
          </p:cNvSpPr>
          <p:nvPr>
            <p:ph type="title"/>
          </p:nvPr>
        </p:nvSpPr>
        <p:spPr bwMode="auto"/>
        <p:txBody>
          <a:bodyPr vertOverflow="overflow" horzOverflow="clip" vert="horz" wrap="square" lIns="91440" tIns="45720" rIns="91440" bIns="45720" numCol="1" spcCol="0" rtlCol="0" fromWordArt="0" anchor="ctr" anchorCtr="0" forceAA="0" compatLnSpc="0">
            <a:normAutofit/>
          </a:bodyPr>
          <a:lstStyle/>
          <a:p>
            <a:pPr>
              <a:defRPr/>
            </a:pPr>
            <a:r>
              <a:rPr lang="de-DE" sz="3800" b="0" i="0" u="none" strike="noStrike" cap="none" spc="0">
                <a:solidFill>
                  <a:schemeClr val="tx1"/>
                </a:solidFill>
                <a:latin typeface="Calibri"/>
                <a:ea typeface="Arial"/>
                <a:cs typeface="Arial"/>
              </a:rPr>
              <a:t>2. Trait Covariation and Trait Correlation</a:t>
            </a:r>
            <a:endParaRPr/>
          </a:p>
        </p:txBody>
      </p:sp>
      <p:sp>
        <p:nvSpPr>
          <p:cNvPr id="1501046779" name="Inhaltsplatzhalter 2"/>
          <p:cNvSpPr>
            <a:spLocks noGrp="1"/>
          </p:cNvSpPr>
          <p:nvPr>
            <p:ph idx="1"/>
          </p:nvPr>
        </p:nvSpPr>
        <p:spPr bwMode="auto">
          <a:xfrm>
            <a:off x="495299" y="1535406"/>
            <a:ext cx="8915400" cy="4525962"/>
          </a:xfrm>
        </p:spPr>
        <p:txBody>
          <a:bodyPr vertOverflow="overflow" horzOverflow="clip" vert="horz" wrap="square" lIns="91440" tIns="45720" rIns="91440" bIns="45720" numCol="1" spcCol="0" rtlCol="0" fromWordArt="0" anchor="t" anchorCtr="0" forceAA="0" compatLnSpc="0">
            <a:normAutofit fontScale="62500" lnSpcReduction="20000"/>
          </a:bodyPr>
          <a:lstStyle/>
          <a:p>
            <a:pPr marL="0" indent="0">
              <a:buFont typeface="Arial"/>
              <a:buNone/>
              <a:defRPr/>
            </a:pPr>
            <a:endParaRPr lang="de-DE" sz="3600" dirty="0"/>
          </a:p>
          <a:p>
            <a:pPr>
              <a:defRPr/>
            </a:pPr>
            <a:r>
              <a:rPr lang="de-DE" sz="4800" dirty="0" err="1"/>
              <a:t>For</a:t>
            </a:r>
            <a:r>
              <a:rPr lang="de-DE" sz="4800" dirty="0"/>
              <a:t> a substantial </a:t>
            </a:r>
            <a:r>
              <a:rPr lang="de-DE" sz="4800" dirty="0" err="1"/>
              <a:t>correlation</a:t>
            </a:r>
            <a:r>
              <a:rPr lang="de-DE" sz="4800" dirty="0"/>
              <a:t> </a:t>
            </a:r>
            <a:r>
              <a:rPr lang="de-DE" sz="4800" dirty="0" err="1"/>
              <a:t>between</a:t>
            </a:r>
            <a:r>
              <a:rPr lang="de-DE" sz="4800" dirty="0"/>
              <a:t> </a:t>
            </a:r>
            <a:r>
              <a:rPr lang="de-DE" sz="4800" dirty="0" err="1"/>
              <a:t>traits</a:t>
            </a:r>
            <a:r>
              <a:rPr lang="de-DE" sz="4800" dirty="0"/>
              <a:t> (e.g., </a:t>
            </a:r>
            <a:r>
              <a:rPr lang="de-DE" sz="4800" dirty="0" err="1"/>
              <a:t>comorbidity</a:t>
            </a:r>
            <a:r>
              <a:rPr lang="de-DE" sz="4800" dirty="0"/>
              <a:t> </a:t>
            </a:r>
            <a:r>
              <a:rPr lang="de-DE" sz="4800" dirty="0" err="1"/>
              <a:t>between</a:t>
            </a:r>
            <a:r>
              <a:rPr lang="de-DE" sz="4800" dirty="0"/>
              <a:t> </a:t>
            </a:r>
            <a:r>
              <a:rPr lang="de-DE" sz="4800" dirty="0" err="1"/>
              <a:t>disorders</a:t>
            </a:r>
            <a:r>
              <a:rPr lang="de-DE" sz="4800" dirty="0"/>
              <a:t>), a multivariate ACE </a:t>
            </a:r>
            <a:r>
              <a:rPr lang="de-DE" sz="4800" dirty="0" err="1"/>
              <a:t>model</a:t>
            </a:r>
            <a:r>
              <a:rPr lang="de-DE" sz="4800" dirty="0"/>
              <a:t> </a:t>
            </a:r>
            <a:r>
              <a:rPr lang="de-DE" sz="4800" dirty="0" err="1"/>
              <a:t>can</a:t>
            </a:r>
            <a:r>
              <a:rPr lang="de-DE" sz="4800" dirty="0"/>
              <a:t> </a:t>
            </a:r>
            <a:r>
              <a:rPr lang="de-DE" sz="4800" dirty="0" err="1"/>
              <a:t>delineate</a:t>
            </a:r>
            <a:r>
              <a:rPr lang="de-DE" sz="4800" dirty="0"/>
              <a:t> </a:t>
            </a:r>
            <a:r>
              <a:rPr lang="de-DE" sz="4800" dirty="0" err="1"/>
              <a:t>genetic</a:t>
            </a:r>
            <a:r>
              <a:rPr lang="de-DE" sz="4800" dirty="0"/>
              <a:t> and environmental </a:t>
            </a:r>
            <a:r>
              <a:rPr lang="de-DE" sz="4800" dirty="0" err="1"/>
              <a:t>contribution</a:t>
            </a:r>
            <a:r>
              <a:rPr lang="de-DE" sz="4800" dirty="0"/>
              <a:t> </a:t>
            </a:r>
            <a:r>
              <a:rPr lang="de-DE" sz="4800" dirty="0" err="1"/>
              <a:t>to</a:t>
            </a:r>
            <a:r>
              <a:rPr lang="de-DE" sz="4800" dirty="0"/>
              <a:t> </a:t>
            </a:r>
            <a:r>
              <a:rPr lang="de-DE" sz="4800" dirty="0" err="1"/>
              <a:t>this</a:t>
            </a:r>
            <a:r>
              <a:rPr lang="de-DE" sz="4800" dirty="0"/>
              <a:t> </a:t>
            </a:r>
            <a:r>
              <a:rPr lang="de-DE" sz="4800" dirty="0" err="1"/>
              <a:t>association</a:t>
            </a:r>
            <a:r>
              <a:rPr lang="de-DE" sz="4800" dirty="0"/>
              <a:t> (</a:t>
            </a:r>
            <a:r>
              <a:rPr lang="de-DE" sz="4800" b="0" i="0" u="none" strike="noStrike" cap="none" spc="0" dirty="0" err="1">
                <a:solidFill>
                  <a:schemeClr val="tx1"/>
                </a:solidFill>
                <a:latin typeface="Calibri"/>
                <a:ea typeface="Calibri"/>
                <a:cs typeface="Calibri"/>
              </a:rPr>
              <a:t>Røysamb</a:t>
            </a:r>
            <a:r>
              <a:rPr lang="de-DE" sz="4800" b="0" i="0" u="none" strike="noStrike" cap="none" spc="0" dirty="0">
                <a:solidFill>
                  <a:srgbClr val="000000"/>
                </a:solidFill>
                <a:latin typeface="Times New Roman"/>
                <a:ea typeface="Times New Roman"/>
                <a:cs typeface="Times New Roman"/>
              </a:rPr>
              <a:t> </a:t>
            </a:r>
            <a:r>
              <a:rPr lang="de-DE" sz="4800" dirty="0"/>
              <a:t>and </a:t>
            </a:r>
            <a:r>
              <a:rPr lang="de-DE" sz="4800" dirty="0" err="1"/>
              <a:t>Tambs</a:t>
            </a:r>
            <a:r>
              <a:rPr lang="de-DE" sz="4800" dirty="0"/>
              <a:t>, 2016)</a:t>
            </a:r>
            <a:endParaRPr sz="4800" dirty="0"/>
          </a:p>
          <a:p>
            <a:pPr>
              <a:defRPr/>
            </a:pPr>
            <a:endParaRPr sz="4800" dirty="0"/>
          </a:p>
          <a:p>
            <a:pPr>
              <a:defRPr/>
            </a:pPr>
            <a:r>
              <a:rPr lang="de-DE" sz="4800" dirty="0" err="1"/>
              <a:t>For</a:t>
            </a:r>
            <a:r>
              <a:rPr lang="de-DE" sz="4800" dirty="0"/>
              <a:t> </a:t>
            </a:r>
            <a:r>
              <a:rPr lang="de-DE" sz="4800" dirty="0" err="1"/>
              <a:t>example</a:t>
            </a:r>
            <a:r>
              <a:rPr lang="de-DE" sz="4800" dirty="0"/>
              <a:t>, in </a:t>
            </a:r>
            <a:r>
              <a:rPr lang="de-DE" sz="4800" dirty="0" err="1"/>
              <a:t>case</a:t>
            </a:r>
            <a:r>
              <a:rPr lang="de-DE" sz="4800" dirty="0"/>
              <a:t> </a:t>
            </a:r>
            <a:r>
              <a:rPr lang="de-DE" sz="4800" dirty="0" err="1"/>
              <a:t>of</a:t>
            </a:r>
            <a:r>
              <a:rPr lang="de-DE" sz="4800" dirty="0"/>
              <a:t> </a:t>
            </a:r>
            <a:r>
              <a:rPr lang="de-DE" sz="4800" dirty="0" err="1"/>
              <a:t>the</a:t>
            </a:r>
            <a:r>
              <a:rPr lang="de-DE" sz="4800" dirty="0"/>
              <a:t> </a:t>
            </a:r>
            <a:r>
              <a:rPr lang="de-DE" sz="4800" dirty="0" err="1"/>
              <a:t>two</a:t>
            </a:r>
            <a:r>
              <a:rPr lang="de-DE" sz="4800" dirty="0"/>
              <a:t> </a:t>
            </a:r>
            <a:r>
              <a:rPr lang="de-DE" sz="4800" dirty="0" err="1"/>
              <a:t>disorders</a:t>
            </a:r>
            <a:r>
              <a:rPr lang="de-DE" sz="4800" dirty="0"/>
              <a:t> </a:t>
            </a:r>
            <a:r>
              <a:rPr lang="de-DE" sz="4800" dirty="0" err="1"/>
              <a:t>anxiety</a:t>
            </a:r>
            <a:r>
              <a:rPr lang="de-DE" sz="4800" dirty="0"/>
              <a:t> and </a:t>
            </a:r>
            <a:r>
              <a:rPr lang="de-DE" sz="4800" dirty="0" err="1"/>
              <a:t>depression</a:t>
            </a:r>
            <a:r>
              <a:rPr lang="de-DE" sz="4800" dirty="0"/>
              <a:t>, </a:t>
            </a:r>
            <a:r>
              <a:rPr lang="de-DE" sz="4800" dirty="0" err="1"/>
              <a:t>twin</a:t>
            </a:r>
            <a:r>
              <a:rPr lang="de-DE" sz="4800" dirty="0"/>
              <a:t> </a:t>
            </a:r>
            <a:r>
              <a:rPr lang="de-DE" sz="4800" dirty="0" err="1"/>
              <a:t>studies</a:t>
            </a:r>
            <a:r>
              <a:rPr lang="de-DE" sz="4800" dirty="0"/>
              <a:t> </a:t>
            </a:r>
            <a:r>
              <a:rPr lang="de-DE" sz="4800" dirty="0" err="1"/>
              <a:t>revealed</a:t>
            </a:r>
            <a:r>
              <a:rPr lang="de-DE" sz="4800" dirty="0"/>
              <a:t> </a:t>
            </a:r>
            <a:r>
              <a:rPr lang="de-DE" sz="4800" dirty="0" err="1"/>
              <a:t>that</a:t>
            </a:r>
            <a:r>
              <a:rPr lang="de-DE" sz="4800" dirty="0"/>
              <a:t> </a:t>
            </a:r>
            <a:r>
              <a:rPr lang="de-DE" sz="4800" dirty="0" err="1"/>
              <a:t>genetic</a:t>
            </a:r>
            <a:r>
              <a:rPr lang="de-DE" sz="4800" dirty="0"/>
              <a:t> </a:t>
            </a:r>
            <a:r>
              <a:rPr lang="de-DE" sz="4800" dirty="0" err="1"/>
              <a:t>factors</a:t>
            </a:r>
            <a:r>
              <a:rPr lang="de-DE" sz="4800" dirty="0"/>
              <a:t> </a:t>
            </a:r>
            <a:r>
              <a:rPr lang="de-DE" sz="4800" dirty="0" err="1"/>
              <a:t>are</a:t>
            </a:r>
            <a:r>
              <a:rPr lang="de-DE" sz="4800" dirty="0"/>
              <a:t> a </a:t>
            </a:r>
            <a:r>
              <a:rPr lang="de-DE" sz="4800" dirty="0" err="1"/>
              <a:t>major</a:t>
            </a:r>
            <a:r>
              <a:rPr lang="de-DE" sz="4800" dirty="0"/>
              <a:t> source </a:t>
            </a:r>
            <a:r>
              <a:rPr lang="de-DE" sz="4800" dirty="0" err="1"/>
              <a:t>of</a:t>
            </a:r>
            <a:r>
              <a:rPr lang="de-DE" sz="4800" dirty="0"/>
              <a:t> </a:t>
            </a:r>
            <a:r>
              <a:rPr lang="de-DE" sz="4800" dirty="0" err="1"/>
              <a:t>covariation</a:t>
            </a:r>
            <a:r>
              <a:rPr lang="de-DE" sz="4800" dirty="0"/>
              <a:t> and environmental </a:t>
            </a:r>
            <a:r>
              <a:rPr lang="de-DE" sz="4800" dirty="0" err="1"/>
              <a:t>factors</a:t>
            </a:r>
            <a:r>
              <a:rPr lang="de-DE" sz="4800" dirty="0"/>
              <a:t> </a:t>
            </a:r>
            <a:r>
              <a:rPr lang="de-DE" sz="4800" dirty="0" err="1"/>
              <a:t>are</a:t>
            </a:r>
            <a:r>
              <a:rPr lang="de-DE" sz="4800" dirty="0"/>
              <a:t> </a:t>
            </a:r>
            <a:r>
              <a:rPr lang="de-DE" sz="4800" dirty="0" err="1"/>
              <a:t>rather</a:t>
            </a:r>
            <a:r>
              <a:rPr lang="de-DE" sz="4800" dirty="0"/>
              <a:t> </a:t>
            </a:r>
            <a:r>
              <a:rPr lang="de-DE" sz="4800" dirty="0" err="1"/>
              <a:t>important</a:t>
            </a:r>
            <a:r>
              <a:rPr lang="de-DE" sz="4800" dirty="0"/>
              <a:t> </a:t>
            </a:r>
            <a:r>
              <a:rPr lang="de-DE" sz="4800" dirty="0" err="1"/>
              <a:t>for</a:t>
            </a:r>
            <a:r>
              <a:rPr lang="de-DE" sz="4800" dirty="0"/>
              <a:t> </a:t>
            </a:r>
            <a:r>
              <a:rPr lang="de-DE" sz="4800" dirty="0" err="1"/>
              <a:t>the</a:t>
            </a:r>
            <a:r>
              <a:rPr lang="de-DE" sz="4800" dirty="0"/>
              <a:t> </a:t>
            </a:r>
            <a:r>
              <a:rPr lang="de-DE" sz="4800" dirty="0" err="1"/>
              <a:t>uniqueness</a:t>
            </a:r>
            <a:r>
              <a:rPr lang="de-DE" sz="4800" dirty="0"/>
              <a:t> </a:t>
            </a:r>
            <a:r>
              <a:rPr lang="de-DE" sz="4800" dirty="0" err="1"/>
              <a:t>of</a:t>
            </a:r>
            <a:r>
              <a:rPr lang="de-DE" sz="4800" dirty="0"/>
              <a:t> </a:t>
            </a:r>
            <a:r>
              <a:rPr lang="de-DE" sz="4800" dirty="0" err="1"/>
              <a:t>the</a:t>
            </a:r>
            <a:r>
              <a:rPr lang="de-DE" sz="4800" dirty="0"/>
              <a:t> </a:t>
            </a:r>
            <a:r>
              <a:rPr lang="de-DE" sz="4800" dirty="0" err="1"/>
              <a:t>two</a:t>
            </a:r>
            <a:r>
              <a:rPr lang="de-DE" sz="4800" dirty="0"/>
              <a:t> </a:t>
            </a:r>
            <a:r>
              <a:rPr lang="de-DE" sz="4800" dirty="0" err="1"/>
              <a:t>conditions</a:t>
            </a:r>
            <a:r>
              <a:rPr lang="de-DE" sz="4800" dirty="0"/>
              <a:t> (Kendler et al., 1992, 2006)</a:t>
            </a:r>
            <a:endParaRPr sz="4800" dirty="0"/>
          </a:p>
        </p:txBody>
      </p:sp>
      <p:sp>
        <p:nvSpPr>
          <p:cNvPr id="1097005236" name="Foliennummernplatzhalter 4"/>
          <p:cNvSpPr>
            <a:spLocks noGrp="1"/>
          </p:cNvSpPr>
          <p:nvPr>
            <p:ph type="sldNum" sz="quarter" idx="12"/>
          </p:nvPr>
        </p:nvSpPr>
        <p:spPr bwMode="auto"/>
        <p:txBody>
          <a:bodyPr/>
          <a:lstStyle/>
          <a:p>
            <a:pPr>
              <a:defRPr/>
            </a:pPr>
            <a:fld id="{FDC2F5E1-93C8-15EA-D45B-7E822FA14A21}" type="slidenum">
              <a:rPr lang="de-DE"/>
              <a:t>13</a:t>
            </a:fld>
            <a:endParaRPr lang="de-DE"/>
          </a:p>
        </p:txBody>
      </p:sp>
      <p:sp>
        <p:nvSpPr>
          <p:cNvPr id="326297367" name="Fußzeilenplatzhalter 3"/>
          <p:cNvSpPr>
            <a:spLocks noGrp="1"/>
          </p:cNvSpPr>
          <p:nvPr>
            <p:ph type="ftr" sz="quarter" idx="11"/>
          </p:nvPr>
        </p:nvSpPr>
        <p:spPr bwMode="auto">
          <a:xfrm>
            <a:off x="3384549" y="6356350"/>
            <a:ext cx="3136897" cy="365122"/>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6970B87D-6640-4B67-B765-689C1D0C5F02}"/>
              </a:ext>
            </a:extLst>
          </p:cNvPr>
          <p:cNvSpPr>
            <a:spLocks noGrp="1"/>
          </p:cNvSpPr>
          <p:nvPr>
            <p:ph type="ftr" sz="quarter" idx="11"/>
          </p:nvPr>
        </p:nvSpPr>
        <p:spPr/>
        <p:txBody>
          <a:bodyPr/>
          <a:lstStyle/>
          <a:p>
            <a:pPr>
              <a:defRPr/>
            </a:pPr>
            <a:r>
              <a:rPr lang="en-US"/>
              <a:t>TwinLife workshop on behavioral genetics </a:t>
            </a:r>
            <a:r>
              <a:rPr lang="en-US" sz="1200">
                <a:solidFill>
                  <a:schemeClr val="bg1">
                    <a:lumMod val="50000"/>
                  </a:schemeClr>
                </a:solidFill>
              </a:rPr>
              <a:t>August 18</a:t>
            </a:r>
            <a:r>
              <a:rPr lang="en-US" sz="1200" baseline="30000">
                <a:solidFill>
                  <a:schemeClr val="bg1">
                    <a:lumMod val="50000"/>
                  </a:schemeClr>
                </a:solidFill>
              </a:rPr>
              <a:t>th</a:t>
            </a:r>
            <a:r>
              <a:rPr lang="en-US" sz="1200">
                <a:solidFill>
                  <a:schemeClr val="bg1">
                    <a:lumMod val="50000"/>
                  </a:schemeClr>
                </a:solidFill>
              </a:rPr>
              <a:t> and 19</a:t>
            </a:r>
            <a:r>
              <a:rPr lang="en-US" sz="1200" baseline="30000">
                <a:solidFill>
                  <a:schemeClr val="bg1">
                    <a:lumMod val="50000"/>
                  </a:schemeClr>
                </a:solidFill>
              </a:rPr>
              <a:t>th</a:t>
            </a:r>
            <a:r>
              <a:rPr lang="en-US" sz="1200">
                <a:solidFill>
                  <a:schemeClr val="bg1">
                    <a:lumMod val="50000"/>
                  </a:schemeClr>
                </a:solidFill>
              </a:rPr>
              <a:t>, 2021</a:t>
            </a:r>
            <a:endParaRPr lang="en-US"/>
          </a:p>
        </p:txBody>
      </p:sp>
      <p:sp>
        <p:nvSpPr>
          <p:cNvPr id="5" name="Foliennummernplatzhalter 4">
            <a:extLst>
              <a:ext uri="{FF2B5EF4-FFF2-40B4-BE49-F238E27FC236}">
                <a16:creationId xmlns:a16="http://schemas.microsoft.com/office/drawing/2014/main" id="{DBBAE468-F843-4B58-9518-21D356D0BB19}"/>
              </a:ext>
            </a:extLst>
          </p:cNvPr>
          <p:cNvSpPr>
            <a:spLocks noGrp="1"/>
          </p:cNvSpPr>
          <p:nvPr>
            <p:ph type="sldNum" sz="quarter" idx="12"/>
          </p:nvPr>
        </p:nvSpPr>
        <p:spPr/>
        <p:txBody>
          <a:bodyPr/>
          <a:lstStyle/>
          <a:p>
            <a:pPr>
              <a:defRPr/>
            </a:pPr>
            <a:fld id="{F26D89EF-3C3A-4E06-893E-1B74ABA00C59}" type="slidenum">
              <a:rPr lang="de-DE" smtClean="0"/>
              <a:t>14</a:t>
            </a:fld>
            <a:endParaRPr lang="de-DE"/>
          </a:p>
        </p:txBody>
      </p:sp>
      <p:pic>
        <p:nvPicPr>
          <p:cNvPr id="12" name="Grafik 11">
            <a:extLst>
              <a:ext uri="{FF2B5EF4-FFF2-40B4-BE49-F238E27FC236}">
                <a16:creationId xmlns:a16="http://schemas.microsoft.com/office/drawing/2014/main" id="{55A996CE-F386-4232-ADB6-9C65469547CD}"/>
              </a:ext>
            </a:extLst>
          </p:cNvPr>
          <p:cNvPicPr>
            <a:picLocks noChangeAspect="1"/>
          </p:cNvPicPr>
          <p:nvPr/>
        </p:nvPicPr>
        <p:blipFill>
          <a:blip r:embed="rId2"/>
          <a:stretch>
            <a:fillRect/>
          </a:stretch>
        </p:blipFill>
        <p:spPr>
          <a:xfrm>
            <a:off x="1136576" y="4373026"/>
            <a:ext cx="3627342" cy="1792394"/>
          </a:xfrm>
          <a:prstGeom prst="rect">
            <a:avLst/>
          </a:prstGeom>
          <a:ln>
            <a:solidFill>
              <a:schemeClr val="tx1"/>
            </a:solidFill>
          </a:ln>
        </p:spPr>
      </p:pic>
      <p:pic>
        <p:nvPicPr>
          <p:cNvPr id="40" name="Grafik 39">
            <a:extLst>
              <a:ext uri="{FF2B5EF4-FFF2-40B4-BE49-F238E27FC236}">
                <a16:creationId xmlns:a16="http://schemas.microsoft.com/office/drawing/2014/main" id="{020BD67C-88E3-47C2-A804-E14EC1FE942E}"/>
              </a:ext>
            </a:extLst>
          </p:cNvPr>
          <p:cNvPicPr>
            <a:picLocks noChangeAspect="1"/>
          </p:cNvPicPr>
          <p:nvPr/>
        </p:nvPicPr>
        <p:blipFill rotWithShape="1">
          <a:blip r:embed="rId3"/>
          <a:srcRect r="45014"/>
          <a:stretch/>
        </p:blipFill>
        <p:spPr>
          <a:xfrm>
            <a:off x="5163224" y="4365104"/>
            <a:ext cx="3627342" cy="1800200"/>
          </a:xfrm>
          <a:prstGeom prst="rect">
            <a:avLst/>
          </a:prstGeom>
          <a:ln>
            <a:solidFill>
              <a:schemeClr val="tx1"/>
            </a:solidFill>
          </a:ln>
        </p:spPr>
      </p:pic>
      <p:pic>
        <p:nvPicPr>
          <p:cNvPr id="41" name="Grafik 40">
            <a:extLst>
              <a:ext uri="{FF2B5EF4-FFF2-40B4-BE49-F238E27FC236}">
                <a16:creationId xmlns:a16="http://schemas.microsoft.com/office/drawing/2014/main" id="{DDB9B810-38B0-4989-A265-5DD8CF12D0B0}"/>
              </a:ext>
            </a:extLst>
          </p:cNvPr>
          <p:cNvPicPr/>
          <p:nvPr/>
        </p:nvPicPr>
        <p:blipFill rotWithShape="1">
          <a:blip r:embed="rId4">
            <a:extLst>
              <a:ext uri="{28A0092B-C50C-407E-A947-70E740481C1C}">
                <a14:useLocalDpi xmlns:a14="http://schemas.microsoft.com/office/drawing/2010/main" val="0"/>
              </a:ext>
            </a:extLst>
          </a:blip>
          <a:srcRect r="37831" b="71436"/>
          <a:stretch/>
        </p:blipFill>
        <p:spPr bwMode="auto">
          <a:xfrm>
            <a:off x="5112358" y="1884080"/>
            <a:ext cx="3678208" cy="1800200"/>
          </a:xfrm>
          <a:prstGeom prst="rect">
            <a:avLst/>
          </a:prstGeom>
          <a:noFill/>
          <a:ln>
            <a:solidFill>
              <a:schemeClr val="tx1"/>
            </a:solidFill>
          </a:ln>
          <a:extLst>
            <a:ext uri="{53640926-AAD7-44D8-BBD7-CCE9431645EC}">
              <a14:shadowObscured xmlns:a14="http://schemas.microsoft.com/office/drawing/2010/main"/>
            </a:ext>
          </a:extLst>
        </p:spPr>
      </p:pic>
      <p:sp>
        <p:nvSpPr>
          <p:cNvPr id="42" name="Textfeld 41">
            <a:extLst>
              <a:ext uri="{FF2B5EF4-FFF2-40B4-BE49-F238E27FC236}">
                <a16:creationId xmlns:a16="http://schemas.microsoft.com/office/drawing/2014/main" id="{CC511F20-98C9-4742-96E6-C890E24A8A97}"/>
              </a:ext>
            </a:extLst>
          </p:cNvPr>
          <p:cNvSpPr txBox="1"/>
          <p:nvPr/>
        </p:nvSpPr>
        <p:spPr>
          <a:xfrm>
            <a:off x="848544" y="1420321"/>
            <a:ext cx="4032448" cy="2800767"/>
          </a:xfrm>
          <a:prstGeom prst="rect">
            <a:avLst/>
          </a:prstGeom>
          <a:noFill/>
        </p:spPr>
        <p:txBody>
          <a:bodyPr wrap="square" rtlCol="0">
            <a:spAutoFit/>
          </a:bodyPr>
          <a:lstStyle/>
          <a:p>
            <a:pPr>
              <a:defRPr/>
            </a:pPr>
            <a:r>
              <a:rPr lang="en-US" sz="1400" b="1" dirty="0"/>
              <a:t>Common variants of the bivariate model </a:t>
            </a:r>
          </a:p>
          <a:p>
            <a:pPr>
              <a:defRPr/>
            </a:pPr>
            <a:endParaRPr lang="en-US" sz="1200" dirty="0"/>
          </a:p>
          <a:p>
            <a:pPr marL="285750" indent="-285750">
              <a:buFont typeface="Arial" panose="020B0604020202020204" pitchFamily="34" charset="0"/>
              <a:buChar char="•"/>
              <a:defRPr/>
            </a:pPr>
            <a:r>
              <a:rPr lang="en-US" sz="1200" dirty="0"/>
              <a:t>There are different ways to conceptualize the structure of genetic (A), shared environmental (C) and non-shared environmental (E) factors </a:t>
            </a:r>
          </a:p>
          <a:p>
            <a:pPr marL="285750" indent="-285750">
              <a:buFont typeface="Arial" panose="020B0604020202020204" pitchFamily="34" charset="0"/>
              <a:buChar char="•"/>
              <a:defRPr/>
            </a:pPr>
            <a:r>
              <a:rPr lang="en-US" sz="1200" dirty="0"/>
              <a:t>The here presented models can all be estimated using the “</a:t>
            </a:r>
            <a:r>
              <a:rPr lang="en-US" sz="1200" dirty="0" err="1"/>
              <a:t>umx</a:t>
            </a:r>
            <a:r>
              <a:rPr lang="en-US" sz="1200" dirty="0"/>
              <a:t>” package, for further details see Bates, </a:t>
            </a:r>
            <a:r>
              <a:rPr lang="en-US" sz="1200" dirty="0" err="1"/>
              <a:t>Maes</a:t>
            </a:r>
            <a:r>
              <a:rPr lang="en-US" sz="1200" dirty="0"/>
              <a:t> and Neale (2019) </a:t>
            </a:r>
          </a:p>
          <a:p>
            <a:pPr marL="285750" indent="-285750">
              <a:buFont typeface="Arial" panose="020B0604020202020204" pitchFamily="34" charset="0"/>
              <a:buChar char="•"/>
              <a:defRPr/>
            </a:pPr>
            <a:r>
              <a:rPr lang="en-US" sz="1200" dirty="0"/>
              <a:t>See </a:t>
            </a:r>
            <a:r>
              <a:rPr lang="de-DE" sz="1200" dirty="0" err="1"/>
              <a:t>Roysamb</a:t>
            </a:r>
            <a:r>
              <a:rPr lang="de-DE" sz="1200" dirty="0"/>
              <a:t> and </a:t>
            </a:r>
            <a:r>
              <a:rPr lang="de-DE" sz="1200" dirty="0" err="1"/>
              <a:t>Tambs</a:t>
            </a:r>
            <a:r>
              <a:rPr lang="de-DE" sz="1200" dirty="0"/>
              <a:t> (2016) </a:t>
            </a:r>
            <a:r>
              <a:rPr lang="de-DE" sz="1200" dirty="0" err="1"/>
              <a:t>for</a:t>
            </a:r>
            <a:r>
              <a:rPr lang="de-DE" sz="1200" dirty="0"/>
              <a:t> </a:t>
            </a:r>
            <a:r>
              <a:rPr lang="de-DE" sz="1200" dirty="0" err="1"/>
              <a:t>more</a:t>
            </a:r>
            <a:r>
              <a:rPr lang="de-DE" sz="1200" dirty="0"/>
              <a:t> </a:t>
            </a:r>
            <a:r>
              <a:rPr lang="de-DE" sz="1200" dirty="0" err="1"/>
              <a:t>model</a:t>
            </a:r>
            <a:r>
              <a:rPr lang="de-DE" sz="1200" dirty="0"/>
              <a:t> </a:t>
            </a:r>
            <a:r>
              <a:rPr lang="de-DE" sz="1200" dirty="0" err="1"/>
              <a:t>types</a:t>
            </a:r>
            <a:r>
              <a:rPr lang="de-DE" sz="1200" dirty="0"/>
              <a:t> and </a:t>
            </a:r>
            <a:r>
              <a:rPr lang="de-DE" sz="1200" dirty="0" err="1"/>
              <a:t>explanations</a:t>
            </a:r>
            <a:endParaRPr lang="en-US" sz="1200" dirty="0"/>
          </a:p>
          <a:p>
            <a:pPr marL="285750" indent="-285750">
              <a:buFont typeface="Arial" panose="020B0604020202020204" pitchFamily="34" charset="0"/>
              <a:buChar char="•"/>
              <a:defRPr/>
            </a:pPr>
            <a:r>
              <a:rPr lang="en-US" sz="1200" dirty="0"/>
              <a:t>The common factor model tests the hypothesis that effects (A, C and E) are mediated through one common phenotypic factor</a:t>
            </a:r>
          </a:p>
          <a:p>
            <a:endParaRPr lang="de-DE" dirty="0"/>
          </a:p>
        </p:txBody>
      </p:sp>
      <p:sp>
        <p:nvSpPr>
          <p:cNvPr id="43" name="Titel 1">
            <a:extLst>
              <a:ext uri="{FF2B5EF4-FFF2-40B4-BE49-F238E27FC236}">
                <a16:creationId xmlns:a16="http://schemas.microsoft.com/office/drawing/2014/main" id="{0252380D-2BA8-4034-8DDA-D80DFEE57D5B}"/>
              </a:ext>
            </a:extLst>
          </p:cNvPr>
          <p:cNvSpPr>
            <a:spLocks noGrp="1"/>
          </p:cNvSpPr>
          <p:nvPr/>
        </p:nvSpPr>
        <p:spPr bwMode="auto">
          <a:xfrm>
            <a:off x="414577" y="193914"/>
            <a:ext cx="8915400" cy="891108"/>
          </a:xfrm>
        </p:spPr>
        <p:txBody>
          <a:bodyPr vertOverflow="overflow" horzOverflow="clip" vert="horz" wrap="square" lIns="91440" tIns="45720" rIns="91440" bIns="45720" numCol="1" spcCol="0" rtlCol="0" fromWordArt="0" anchor="ctr" anchorCtr="0" forceAA="0" compatLnSpc="0">
            <a:normAutofit/>
          </a:bodyPr>
          <a:lstStyle>
            <a:lvl1pPr algn="ctr" defTabSz="914400">
              <a:spcBef>
                <a:spcPts val="0"/>
              </a:spcBef>
              <a:buNone/>
              <a:defRPr sz="4400">
                <a:solidFill>
                  <a:schemeClr val="tx1"/>
                </a:solidFill>
                <a:latin typeface="+mj-lt"/>
                <a:ea typeface="+mj-ea"/>
                <a:cs typeface="+mj-cs"/>
              </a:defRPr>
            </a:lvl1pPr>
          </a:lstStyle>
          <a:p>
            <a:pPr>
              <a:defRPr/>
            </a:pPr>
            <a:r>
              <a:rPr lang="de-DE" sz="3800" b="0" i="0" u="none" strike="noStrike" cap="none" spc="0" dirty="0">
                <a:solidFill>
                  <a:schemeClr val="tx1"/>
                </a:solidFill>
                <a:latin typeface="Calibri"/>
                <a:ea typeface="Arial"/>
                <a:cs typeface="Arial"/>
              </a:rPr>
              <a:t>3. </a:t>
            </a:r>
            <a:r>
              <a:rPr lang="de-DE" sz="3800" b="0" i="0" u="none" strike="noStrike" cap="none" spc="0" dirty="0" err="1">
                <a:solidFill>
                  <a:schemeClr val="tx1"/>
                </a:solidFill>
                <a:latin typeface="Calibri"/>
                <a:ea typeface="Arial"/>
                <a:cs typeface="Arial"/>
              </a:rPr>
              <a:t>Variants</a:t>
            </a:r>
            <a:r>
              <a:rPr lang="de-DE" sz="3800" b="0" i="0" u="none" strike="noStrike" cap="none" spc="0" dirty="0">
                <a:solidFill>
                  <a:schemeClr val="tx1"/>
                </a:solidFill>
                <a:latin typeface="Calibri"/>
                <a:ea typeface="Arial"/>
                <a:cs typeface="Arial"/>
              </a:rPr>
              <a:t> </a:t>
            </a:r>
            <a:r>
              <a:rPr lang="de-DE" sz="3800" b="0" i="0" u="none" strike="noStrike" cap="none" spc="0" dirty="0" err="1">
                <a:solidFill>
                  <a:schemeClr val="tx1"/>
                </a:solidFill>
                <a:latin typeface="Calibri"/>
                <a:ea typeface="Arial"/>
                <a:cs typeface="Arial"/>
              </a:rPr>
              <a:t>of</a:t>
            </a:r>
            <a:r>
              <a:rPr lang="de-DE" sz="3800" b="0" i="0" u="none" strike="noStrike" cap="none" spc="0" dirty="0">
                <a:solidFill>
                  <a:schemeClr val="tx1"/>
                </a:solidFill>
                <a:latin typeface="Calibri"/>
                <a:ea typeface="Arial"/>
                <a:cs typeface="Arial"/>
              </a:rPr>
              <a:t> </a:t>
            </a:r>
            <a:r>
              <a:rPr lang="de-DE" sz="3800" b="0" i="0" u="none" strike="noStrike" cap="none" spc="0" dirty="0" err="1">
                <a:solidFill>
                  <a:schemeClr val="tx1"/>
                </a:solidFill>
                <a:latin typeface="Calibri"/>
                <a:ea typeface="Arial"/>
                <a:cs typeface="Arial"/>
              </a:rPr>
              <a:t>the</a:t>
            </a:r>
            <a:r>
              <a:rPr lang="de-DE" sz="3800" b="0" i="0" u="none" strike="noStrike" cap="none" spc="0" dirty="0">
                <a:solidFill>
                  <a:schemeClr val="tx1"/>
                </a:solidFill>
                <a:latin typeface="Calibri"/>
                <a:ea typeface="Arial"/>
                <a:cs typeface="Arial"/>
              </a:rPr>
              <a:t> bivariate </a:t>
            </a:r>
            <a:r>
              <a:rPr lang="de-DE" sz="3800" b="0" i="0" u="none" strike="noStrike" cap="none" spc="0" dirty="0" err="1">
                <a:solidFill>
                  <a:schemeClr val="tx1"/>
                </a:solidFill>
                <a:latin typeface="Calibri"/>
                <a:ea typeface="Arial"/>
                <a:cs typeface="Arial"/>
              </a:rPr>
              <a:t>model</a:t>
            </a:r>
            <a:endParaRPr dirty="0"/>
          </a:p>
        </p:txBody>
      </p:sp>
      <p:sp>
        <p:nvSpPr>
          <p:cNvPr id="44" name="Textfeld 43">
            <a:extLst>
              <a:ext uri="{FF2B5EF4-FFF2-40B4-BE49-F238E27FC236}">
                <a16:creationId xmlns:a16="http://schemas.microsoft.com/office/drawing/2014/main" id="{969EE9A2-38C3-4F50-9326-0E970D0EC6A1}"/>
              </a:ext>
            </a:extLst>
          </p:cNvPr>
          <p:cNvSpPr txBox="1"/>
          <p:nvPr/>
        </p:nvSpPr>
        <p:spPr bwMode="auto">
          <a:xfrm>
            <a:off x="5097016" y="1412318"/>
            <a:ext cx="3235596" cy="499367"/>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400" b="1" dirty="0"/>
              <a:t>Cholesky Model</a:t>
            </a:r>
            <a:r>
              <a:rPr lang="de-DE" sz="1400" b="1" dirty="0"/>
              <a:t> </a:t>
            </a:r>
          </a:p>
          <a:p>
            <a:pPr>
              <a:defRPr/>
            </a:pPr>
            <a:r>
              <a:rPr lang="de-DE" sz="1200" dirty="0"/>
              <a:t>…</a:t>
            </a:r>
            <a:r>
              <a:rPr lang="de-DE" sz="1200" dirty="0" err="1"/>
              <a:t>see</a:t>
            </a:r>
            <a:r>
              <a:rPr lang="de-DE" sz="1200" dirty="0"/>
              <a:t> </a:t>
            </a:r>
            <a:r>
              <a:rPr lang="de-DE" sz="1200" dirty="0" err="1"/>
              <a:t>previous</a:t>
            </a:r>
            <a:r>
              <a:rPr lang="de-DE" sz="1200" dirty="0"/>
              <a:t> </a:t>
            </a:r>
            <a:r>
              <a:rPr lang="de-DE" sz="1200" dirty="0" err="1"/>
              <a:t>slides</a:t>
            </a:r>
            <a:r>
              <a:rPr lang="de-DE" sz="1200" dirty="0"/>
              <a:t> </a:t>
            </a:r>
            <a:r>
              <a:rPr lang="de-DE" sz="1200" dirty="0" err="1"/>
              <a:t>of</a:t>
            </a:r>
            <a:r>
              <a:rPr lang="de-DE" sz="1200" dirty="0"/>
              <a:t> </a:t>
            </a:r>
            <a:r>
              <a:rPr lang="de-DE" sz="1200" dirty="0" err="1"/>
              <a:t>this</a:t>
            </a:r>
            <a:r>
              <a:rPr lang="de-DE" sz="1200" dirty="0"/>
              <a:t> </a:t>
            </a:r>
            <a:r>
              <a:rPr lang="de-DE" sz="1200" dirty="0" err="1"/>
              <a:t>presentation</a:t>
            </a:r>
            <a:endParaRPr sz="1200" dirty="0"/>
          </a:p>
        </p:txBody>
      </p:sp>
      <p:sp>
        <p:nvSpPr>
          <p:cNvPr id="45" name="Textfeld 44">
            <a:extLst>
              <a:ext uri="{FF2B5EF4-FFF2-40B4-BE49-F238E27FC236}">
                <a16:creationId xmlns:a16="http://schemas.microsoft.com/office/drawing/2014/main" id="{E7DDE4AA-D1C3-4349-A881-15806C06C91A}"/>
              </a:ext>
            </a:extLst>
          </p:cNvPr>
          <p:cNvSpPr txBox="1"/>
          <p:nvPr/>
        </p:nvSpPr>
        <p:spPr bwMode="auto">
          <a:xfrm>
            <a:off x="5097016" y="4011576"/>
            <a:ext cx="2690904" cy="311496"/>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400" b="1" dirty="0"/>
              <a:t>Common factor model</a:t>
            </a:r>
          </a:p>
        </p:txBody>
      </p:sp>
      <p:sp>
        <p:nvSpPr>
          <p:cNvPr id="46" name="Textfeld 45">
            <a:extLst>
              <a:ext uri="{FF2B5EF4-FFF2-40B4-BE49-F238E27FC236}">
                <a16:creationId xmlns:a16="http://schemas.microsoft.com/office/drawing/2014/main" id="{4A117B43-D4CD-40AA-AC37-9E19AC1DD56F}"/>
              </a:ext>
            </a:extLst>
          </p:cNvPr>
          <p:cNvSpPr txBox="1"/>
          <p:nvPr/>
        </p:nvSpPr>
        <p:spPr bwMode="auto">
          <a:xfrm>
            <a:off x="1120026" y="4026345"/>
            <a:ext cx="2690904" cy="311496"/>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a:defRPr/>
            </a:pPr>
            <a:r>
              <a:rPr sz="1400" b="1" dirty="0"/>
              <a:t>Co</a:t>
            </a:r>
            <a:r>
              <a:rPr lang="de-DE" sz="1400" b="1" dirty="0" err="1"/>
              <a:t>rrelated</a:t>
            </a:r>
            <a:r>
              <a:rPr sz="1400" b="1" dirty="0"/>
              <a:t> factor model</a:t>
            </a:r>
          </a:p>
        </p:txBody>
      </p:sp>
      <p:sp>
        <p:nvSpPr>
          <p:cNvPr id="14" name="Textfeld 13">
            <a:extLst>
              <a:ext uri="{FF2B5EF4-FFF2-40B4-BE49-F238E27FC236}">
                <a16:creationId xmlns:a16="http://schemas.microsoft.com/office/drawing/2014/main" id="{B6FCF9AB-0DAB-41DF-A757-7BB4319B1670}"/>
              </a:ext>
            </a:extLst>
          </p:cNvPr>
          <p:cNvSpPr txBox="1"/>
          <p:nvPr/>
        </p:nvSpPr>
        <p:spPr bwMode="auto">
          <a:xfrm>
            <a:off x="1056767" y="6154833"/>
            <a:ext cx="3707151" cy="276999"/>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de-DE" sz="600" b="0" i="0" u="none" strike="noStrike" kern="0" cap="none" spc="0" normalizeH="0" baseline="0" noProof="0" dirty="0" err="1">
                <a:ln>
                  <a:noFill/>
                </a:ln>
                <a:solidFill>
                  <a:prstClr val="black">
                    <a:lumMod val="50000"/>
                    <a:lumOff val="50000"/>
                  </a:prstClr>
                </a:solidFill>
                <a:effectLst/>
                <a:uLnTx/>
                <a:uFillTx/>
                <a:latin typeface="Times New Roman"/>
                <a:cs typeface="Times New Roman"/>
              </a:rPr>
              <a:t>Source:https</a:t>
            </a:r>
            <a:r>
              <a:rPr kumimoji="0" lang="de-DE" sz="600" b="0" i="0" u="none" strike="noStrike" kern="0" cap="none" spc="0" normalizeH="0" baseline="0" noProof="0" dirty="0">
                <a:ln>
                  <a:noFill/>
                </a:ln>
                <a:solidFill>
                  <a:prstClr val="black">
                    <a:lumMod val="50000"/>
                    <a:lumOff val="50000"/>
                  </a:prstClr>
                </a:solidFill>
                <a:effectLst/>
                <a:uLnTx/>
                <a:uFillTx/>
                <a:latin typeface="Times New Roman"/>
                <a:cs typeface="Times New Roman"/>
              </a:rPr>
              <a:t>://www.researchgate.net/publication/295999071_A_longitudinal_twin_study_of_specific_cognitive_abilities_in_preschool_children/figures?lo=1</a:t>
            </a:r>
            <a:endParaRPr kumimoji="0" sz="1800" b="0" i="0" u="none" strike="noStrike" kern="0" cap="none" spc="0" normalizeH="0" baseline="0" noProof="0" dirty="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188281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Inhaltsplatzhalter 2"/>
          <p:cNvSpPr>
            <a:spLocks noGrp="1"/>
          </p:cNvSpPr>
          <p:nvPr>
            <p:ph idx="1"/>
          </p:nvPr>
        </p:nvSpPr>
        <p:spPr bwMode="auto"/>
        <p:txBody>
          <a:bodyPr>
            <a:normAutofit/>
          </a:bodyPr>
          <a:lstStyle/>
          <a:p>
            <a:pPr marL="0" indent="0">
              <a:buFont typeface="Arial"/>
              <a:buNone/>
              <a:defRPr/>
            </a:pPr>
            <a:r>
              <a:rPr lang="de-DE" i="1"/>
              <a:t>Example: </a:t>
            </a:r>
            <a:endParaRPr i="1"/>
          </a:p>
          <a:p>
            <a:pPr>
              <a:defRPr/>
            </a:pPr>
            <a:r>
              <a:rPr lang="de-DE"/>
              <a:t>There is no gene for education. So, why is education so heritable?</a:t>
            </a:r>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15</a:t>
            </a:fld>
            <a:endParaRPr lang="de-DE"/>
          </a:p>
        </p:txBody>
      </p:sp>
      <p:sp>
        <p:nvSpPr>
          <p:cNvPr id="11430317"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1354940745" name="Titel 1"/>
          <p:cNvSpPr>
            <a:spLocks noGrp="1"/>
          </p:cNvSpPr>
          <p:nvPr/>
        </p:nvSpPr>
        <p:spPr bwMode="auto">
          <a:xfrm>
            <a:off x="495299" y="355358"/>
            <a:ext cx="8915400" cy="624267"/>
          </a:xfrm>
        </p:spPr>
        <p:txBody>
          <a:bodyPr vertOverflow="overflow" horzOverflow="clip" vert="horz" wrap="square" lIns="91440" tIns="45720" rIns="91440" bIns="45720" numCol="1" spcCol="0" rtlCol="0" fromWordArt="0" anchor="ctr" anchorCtr="0" forceAA="0" compatLnSpc="0">
            <a:noAutofit/>
          </a:bodyPr>
          <a:lstStyle>
            <a:lvl1pPr algn="ctr" defTabSz="914400">
              <a:spcBef>
                <a:spcPts val="0"/>
              </a:spcBef>
              <a:buNone/>
              <a:defRPr sz="4400">
                <a:solidFill>
                  <a:schemeClr val="tx1"/>
                </a:solidFill>
                <a:latin typeface="+mj-lt"/>
                <a:ea typeface="+mj-ea"/>
                <a:cs typeface="+mj-cs"/>
              </a:defRPr>
            </a:lvl1pPr>
          </a:lstStyle>
          <a:p>
            <a:pPr>
              <a:defRPr/>
            </a:pPr>
            <a:r>
              <a:rPr lang="de-DE" sz="3200"/>
              <a:t>4. Factors explaining the heritability of a trait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Inhaltsplatzhalter 2"/>
          <p:cNvSpPr>
            <a:spLocks noGrp="1"/>
          </p:cNvSpPr>
          <p:nvPr>
            <p:ph idx="1"/>
          </p:nvPr>
        </p:nvSpPr>
        <p:spPr bwMode="auto">
          <a:xfrm>
            <a:off x="471489" y="5263720"/>
            <a:ext cx="8005798" cy="638730"/>
          </a:xfrm>
        </p:spPr>
        <p:txBody>
          <a:bodyPr vertOverflow="overflow" horzOverflow="clip" vert="horz" wrap="square" lIns="91440" tIns="45720" rIns="91440" bIns="45720" numCol="1" spcCol="0" rtlCol="0" fromWordArt="0" anchor="t" anchorCtr="0" forceAA="0" compatLnSpc="0">
            <a:normAutofit fontScale="55000" lnSpcReduction="20000"/>
          </a:bodyPr>
          <a:lstStyle/>
          <a:p>
            <a:pPr marL="0" indent="0">
              <a:buNone/>
              <a:defRPr/>
            </a:pPr>
            <a:r>
              <a:rPr lang="de-DE" dirty="0"/>
              <a:t>Figure 1: </a:t>
            </a:r>
            <a:r>
              <a:rPr lang="de-DE" dirty="0" err="1"/>
              <a:t>How</a:t>
            </a:r>
            <a:r>
              <a:rPr lang="de-DE" dirty="0"/>
              <a:t> genes </a:t>
            </a:r>
            <a:r>
              <a:rPr lang="de-DE" dirty="0" err="1"/>
              <a:t>affect</a:t>
            </a:r>
            <a:r>
              <a:rPr lang="de-DE" dirty="0"/>
              <a:t> social </a:t>
            </a:r>
            <a:r>
              <a:rPr lang="de-DE" dirty="0" err="1"/>
              <a:t>outcomes</a:t>
            </a:r>
            <a:r>
              <a:rPr lang="de-DE" dirty="0"/>
              <a:t> (</a:t>
            </a:r>
            <a:r>
              <a:rPr lang="de-DE" dirty="0" err="1"/>
              <a:t>modified</a:t>
            </a:r>
            <a:r>
              <a:rPr lang="de-DE" dirty="0"/>
              <a:t> </a:t>
            </a:r>
            <a:r>
              <a:rPr lang="de-DE" dirty="0" err="1"/>
              <a:t>adaption</a:t>
            </a:r>
            <a:r>
              <a:rPr lang="de-DE" dirty="0"/>
              <a:t> </a:t>
            </a:r>
            <a:r>
              <a:rPr lang="de-DE" dirty="0" err="1"/>
              <a:t>from</a:t>
            </a:r>
            <a:r>
              <a:rPr lang="de-DE" dirty="0"/>
              <a:t> Freese (2008) </a:t>
            </a:r>
          </a:p>
          <a:p>
            <a:pPr marL="0" indent="0">
              <a:buNone/>
              <a:defRPr/>
            </a:pPr>
            <a:r>
              <a:rPr lang="de-DE" dirty="0"/>
              <a:t>                 </a:t>
            </a:r>
            <a:r>
              <a:rPr lang="de-DE" dirty="0" err="1"/>
              <a:t>with</a:t>
            </a:r>
            <a:r>
              <a:rPr lang="de-DE" dirty="0"/>
              <a:t> </a:t>
            </a:r>
            <a:r>
              <a:rPr lang="de-DE" dirty="0" err="1"/>
              <a:t>no</a:t>
            </a:r>
            <a:r>
              <a:rPr lang="de-DE" dirty="0"/>
              <a:t> </a:t>
            </a:r>
            <a:r>
              <a:rPr lang="de-DE" dirty="0" err="1"/>
              <a:t>feedback</a:t>
            </a:r>
            <a:r>
              <a:rPr lang="de-DE" dirty="0"/>
              <a:t> </a:t>
            </a:r>
            <a:r>
              <a:rPr lang="de-DE" dirty="0" err="1"/>
              <a:t>effects</a:t>
            </a:r>
            <a:r>
              <a:rPr lang="de-DE" dirty="0"/>
              <a:t>)</a:t>
            </a:r>
            <a:endParaRPr dirty="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16</a:t>
            </a:fld>
            <a:endParaRPr lang="de-DE"/>
          </a:p>
        </p:txBody>
      </p:sp>
      <p:grpSp>
        <p:nvGrpSpPr>
          <p:cNvPr id="10" name="Group 4"/>
          <p:cNvGrpSpPr>
            <a:grpSpLocks noChangeAspect="1"/>
          </p:cNvGrpSpPr>
          <p:nvPr/>
        </p:nvGrpSpPr>
        <p:grpSpPr bwMode="auto">
          <a:xfrm>
            <a:off x="1077667" y="1556792"/>
            <a:ext cx="4889029" cy="3664012"/>
            <a:chOff x="988" y="618"/>
            <a:chExt cx="3987" cy="2988"/>
          </a:xfrm>
        </p:grpSpPr>
        <p:sp>
          <p:nvSpPr>
            <p:cNvPr id="11" name="AutoShape 3"/>
            <p:cNvSpPr>
              <a:spLocks noChangeAspect="1" noChangeArrowheads="1" noTextEdit="1"/>
            </p:cNvSpPr>
            <p:nvPr/>
          </p:nvSpPr>
          <p:spPr bwMode="auto">
            <a:xfrm>
              <a:off x="988" y="1008"/>
              <a:ext cx="3962" cy="2598"/>
            </a:xfrm>
            <a:prstGeom prst="rect">
              <a:avLst/>
            </a:prstGeom>
            <a:no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029" name="Picture 5"/>
            <p:cNvPicPr>
              <a:picLocks noChangeAspect="1" noChangeArrowheads="1"/>
            </p:cNvPicPr>
            <p:nvPr/>
          </p:nvPicPr>
          <p:blipFill>
            <a:blip r:embed="rId2"/>
            <a:stretch/>
          </p:blipFill>
          <p:spPr bwMode="auto">
            <a:xfrm>
              <a:off x="1009" y="618"/>
              <a:ext cx="3966" cy="2602"/>
            </a:xfrm>
            <a:prstGeom prst="rect">
              <a:avLst/>
            </a:prstGeom>
            <a:noFill/>
            <a:ln>
              <a:noFill/>
            </a:ln>
          </p:spPr>
        </p:pic>
      </p:grpSp>
      <p:sp>
        <p:nvSpPr>
          <p:cNvPr id="2" name="Rechteck 1"/>
          <p:cNvSpPr/>
          <p:nvPr/>
        </p:nvSpPr>
        <p:spPr bwMode="auto">
          <a:xfrm>
            <a:off x="1103418" y="2492896"/>
            <a:ext cx="1689342" cy="2316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1460026587"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1329665773" name="Titel 1"/>
          <p:cNvSpPr>
            <a:spLocks noGrp="1"/>
          </p:cNvSpPr>
          <p:nvPr/>
        </p:nvSpPr>
        <p:spPr bwMode="auto">
          <a:xfrm>
            <a:off x="495298" y="322959"/>
            <a:ext cx="8915400" cy="624267"/>
          </a:xfrm>
        </p:spPr>
        <p:txBody>
          <a:bodyPr vertOverflow="overflow" horzOverflow="clip" vert="horz" wrap="square" lIns="91440" tIns="45720" rIns="91440" bIns="45720" numCol="1" spcCol="0" rtlCol="0" fromWordArt="0" anchor="ctr" anchorCtr="0" forceAA="0" compatLnSpc="0">
            <a:noAutofit/>
          </a:bodyPr>
          <a:lstStyle>
            <a:lvl1pPr algn="ctr" defTabSz="914400">
              <a:spcBef>
                <a:spcPts val="0"/>
              </a:spcBef>
              <a:buNone/>
              <a:defRPr sz="4400">
                <a:solidFill>
                  <a:schemeClr val="tx1"/>
                </a:solidFill>
                <a:latin typeface="+mj-lt"/>
                <a:ea typeface="+mj-ea"/>
                <a:cs typeface="+mj-cs"/>
              </a:defRPr>
            </a:lvl1pPr>
          </a:lstStyle>
          <a:p>
            <a:pPr>
              <a:defRPr/>
            </a:pPr>
            <a:r>
              <a:rPr lang="de-DE" sz="3200" b="0" i="0" u="none" strike="noStrike" cap="none" spc="0">
                <a:solidFill>
                  <a:srgbClr val="000000"/>
                </a:solidFill>
                <a:latin typeface="Calibri"/>
                <a:ea typeface="Arial"/>
                <a:cs typeface="Arial"/>
              </a:rPr>
              <a:t>4. Factors explaining the heritability of a trait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Foliennummernplatzhalter 4"/>
          <p:cNvSpPr>
            <a:spLocks noGrp="1"/>
          </p:cNvSpPr>
          <p:nvPr>
            <p:ph type="sldNum" sz="quarter" idx="12"/>
          </p:nvPr>
        </p:nvSpPr>
        <p:spPr bwMode="auto"/>
        <p:txBody>
          <a:bodyPr/>
          <a:lstStyle/>
          <a:p>
            <a:pPr>
              <a:defRPr/>
            </a:pPr>
            <a:fld id="{F26D89EF-3C3A-4E06-893E-1B74ABA00C59}" type="slidenum">
              <a:rPr lang="de-DE"/>
              <a:t>17</a:t>
            </a:fld>
            <a:endParaRPr lang="de-DE"/>
          </a:p>
        </p:txBody>
      </p:sp>
      <p:grpSp>
        <p:nvGrpSpPr>
          <p:cNvPr id="10" name="Group 4"/>
          <p:cNvGrpSpPr>
            <a:grpSpLocks noChangeAspect="1"/>
          </p:cNvGrpSpPr>
          <p:nvPr/>
        </p:nvGrpSpPr>
        <p:grpSpPr bwMode="auto">
          <a:xfrm>
            <a:off x="1077667" y="1556792"/>
            <a:ext cx="4889029" cy="3664012"/>
            <a:chOff x="988" y="618"/>
            <a:chExt cx="3987" cy="2988"/>
          </a:xfrm>
        </p:grpSpPr>
        <p:sp>
          <p:nvSpPr>
            <p:cNvPr id="11" name="AutoShape 3"/>
            <p:cNvSpPr>
              <a:spLocks noChangeAspect="1" noChangeArrowheads="1" noTextEdit="1"/>
            </p:cNvSpPr>
            <p:nvPr/>
          </p:nvSpPr>
          <p:spPr bwMode="auto">
            <a:xfrm>
              <a:off x="988" y="1008"/>
              <a:ext cx="3962" cy="2598"/>
            </a:xfrm>
            <a:prstGeom prst="rect">
              <a:avLst/>
            </a:prstGeom>
            <a:no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029" name="Picture 5"/>
            <p:cNvPicPr>
              <a:picLocks noChangeAspect="1" noChangeArrowheads="1"/>
            </p:cNvPicPr>
            <p:nvPr/>
          </p:nvPicPr>
          <p:blipFill>
            <a:blip r:embed="rId2"/>
            <a:stretch/>
          </p:blipFill>
          <p:spPr bwMode="auto">
            <a:xfrm>
              <a:off x="1009" y="618"/>
              <a:ext cx="3966" cy="2602"/>
            </a:xfrm>
            <a:prstGeom prst="rect">
              <a:avLst/>
            </a:prstGeom>
            <a:noFill/>
            <a:ln>
              <a:noFill/>
            </a:ln>
          </p:spPr>
        </p:pic>
      </p:grpSp>
      <p:sp>
        <p:nvSpPr>
          <p:cNvPr id="23" name="Rechteck 22"/>
          <p:cNvSpPr/>
          <p:nvPr/>
        </p:nvSpPr>
        <p:spPr bwMode="auto">
          <a:xfrm>
            <a:off x="2763965" y="2492896"/>
            <a:ext cx="1252931" cy="43204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7" name="Rechteck 26"/>
          <p:cNvSpPr/>
          <p:nvPr/>
        </p:nvSpPr>
        <p:spPr bwMode="auto">
          <a:xfrm>
            <a:off x="2763966" y="3477111"/>
            <a:ext cx="1252930" cy="30160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8" name="Rechteck 27"/>
          <p:cNvSpPr/>
          <p:nvPr/>
        </p:nvSpPr>
        <p:spPr bwMode="auto">
          <a:xfrm>
            <a:off x="2763966" y="4392566"/>
            <a:ext cx="1252930" cy="30160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33" name="Rechteck 32"/>
          <p:cNvSpPr/>
          <p:nvPr/>
        </p:nvSpPr>
        <p:spPr bwMode="auto">
          <a:xfrm>
            <a:off x="920552" y="2492896"/>
            <a:ext cx="1812752" cy="22012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46" name="Rechteck 45"/>
          <p:cNvSpPr/>
          <p:nvPr/>
        </p:nvSpPr>
        <p:spPr bwMode="auto">
          <a:xfrm>
            <a:off x="471490" y="2394240"/>
            <a:ext cx="1296144" cy="6293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a:solidFill>
                  <a:schemeClr val="tx1"/>
                </a:solidFill>
              </a:rPr>
              <a:t>(Non-)cognitive abilities, personality, …</a:t>
            </a:r>
            <a:endParaRPr/>
          </a:p>
        </p:txBody>
      </p:sp>
      <p:cxnSp>
        <p:nvCxnSpPr>
          <p:cNvPr id="50" name="Gerade Verbindung mit Pfeil 49"/>
          <p:cNvCxnSpPr>
            <a:cxnSpLocks/>
          </p:cNvCxnSpPr>
          <p:nvPr/>
        </p:nvCxnSpPr>
        <p:spPr bwMode="auto">
          <a:xfrm>
            <a:off x="1767634" y="2708920"/>
            <a:ext cx="996331"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3" name="Rechteck 52"/>
          <p:cNvSpPr/>
          <p:nvPr/>
        </p:nvSpPr>
        <p:spPr bwMode="auto">
          <a:xfrm>
            <a:off x="492440" y="3326309"/>
            <a:ext cx="1296144" cy="6293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050">
                <a:solidFill>
                  <a:schemeClr val="tx1"/>
                </a:solidFill>
              </a:rPr>
              <a:t>Learning behavior and motivation, parent‘s/teacher‘s expectations</a:t>
            </a:r>
          </a:p>
        </p:txBody>
      </p:sp>
      <p:cxnSp>
        <p:nvCxnSpPr>
          <p:cNvPr id="54" name="Gerade Verbindung mit Pfeil 53"/>
          <p:cNvCxnSpPr>
            <a:cxnSpLocks/>
          </p:cNvCxnSpPr>
          <p:nvPr/>
        </p:nvCxnSpPr>
        <p:spPr bwMode="auto">
          <a:xfrm>
            <a:off x="1788584" y="3640989"/>
            <a:ext cx="996331"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5" name="Rechteck 54"/>
          <p:cNvSpPr/>
          <p:nvPr/>
        </p:nvSpPr>
        <p:spPr bwMode="auto">
          <a:xfrm>
            <a:off x="471490" y="4222789"/>
            <a:ext cx="1296144" cy="6293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a:solidFill>
                  <a:schemeClr val="tx1"/>
                </a:solidFill>
              </a:rPr>
              <a:t>Education, Occupational status, Income</a:t>
            </a:r>
            <a:endParaRPr/>
          </a:p>
        </p:txBody>
      </p:sp>
      <p:cxnSp>
        <p:nvCxnSpPr>
          <p:cNvPr id="56" name="Gerade Verbindung mit Pfeil 55"/>
          <p:cNvCxnSpPr>
            <a:cxnSpLocks/>
          </p:cNvCxnSpPr>
          <p:nvPr/>
        </p:nvCxnSpPr>
        <p:spPr bwMode="auto">
          <a:xfrm>
            <a:off x="1767634" y="4537469"/>
            <a:ext cx="996331"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7" name="Rechteck 56"/>
          <p:cNvSpPr/>
          <p:nvPr/>
        </p:nvSpPr>
        <p:spPr bwMode="auto">
          <a:xfrm>
            <a:off x="2763965" y="1598562"/>
            <a:ext cx="1252931" cy="33167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58" name="Rechteck 57"/>
          <p:cNvSpPr/>
          <p:nvPr/>
        </p:nvSpPr>
        <p:spPr bwMode="auto">
          <a:xfrm>
            <a:off x="471490" y="1516294"/>
            <a:ext cx="1296144" cy="48314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a:solidFill>
                  <a:schemeClr val="tx1"/>
                </a:solidFill>
              </a:rPr>
              <a:t>A</a:t>
            </a:r>
            <a:endParaRPr/>
          </a:p>
        </p:txBody>
      </p:sp>
      <p:cxnSp>
        <p:nvCxnSpPr>
          <p:cNvPr id="59" name="Gerade Verbindung mit Pfeil 58"/>
          <p:cNvCxnSpPr>
            <a:cxnSpLocks/>
          </p:cNvCxnSpPr>
          <p:nvPr/>
        </p:nvCxnSpPr>
        <p:spPr bwMode="auto">
          <a:xfrm>
            <a:off x="1767634" y="1778704"/>
            <a:ext cx="996331"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4" name="Gerade Verbindung mit Pfeil 63"/>
          <p:cNvCxnSpPr>
            <a:cxnSpLocks/>
            <a:stCxn id="58" idx="2"/>
            <a:endCxn id="46" idx="0"/>
          </p:cNvCxnSpPr>
          <p:nvPr/>
        </p:nvCxnSpPr>
        <p:spPr bwMode="auto">
          <a:xfrm>
            <a:off x="1119562" y="1999438"/>
            <a:ext cx="0" cy="39480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7" name="Gerade Verbindung mit Pfeil 66"/>
          <p:cNvCxnSpPr>
            <a:cxnSpLocks/>
          </p:cNvCxnSpPr>
          <p:nvPr/>
        </p:nvCxnSpPr>
        <p:spPr bwMode="auto">
          <a:xfrm>
            <a:off x="1119562" y="3023600"/>
            <a:ext cx="2455" cy="3027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9" name="Gerade Verbindung mit Pfeil 68"/>
          <p:cNvCxnSpPr>
            <a:cxnSpLocks/>
          </p:cNvCxnSpPr>
          <p:nvPr/>
        </p:nvCxnSpPr>
        <p:spPr bwMode="auto">
          <a:xfrm>
            <a:off x="1122017" y="3955669"/>
            <a:ext cx="0" cy="27322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 name="Textfeld 1"/>
          <p:cNvSpPr txBox="1"/>
          <p:nvPr/>
        </p:nvSpPr>
        <p:spPr bwMode="auto">
          <a:xfrm>
            <a:off x="607194" y="1078326"/>
            <a:ext cx="1066635" cy="369332"/>
          </a:xfrm>
          <a:prstGeom prst="rect">
            <a:avLst/>
          </a:prstGeom>
          <a:noFill/>
          <a:ln>
            <a:solidFill>
              <a:schemeClr val="tx1"/>
            </a:solidFill>
          </a:ln>
        </p:spPr>
        <p:txBody>
          <a:bodyPr wrap="square" rtlCol="0">
            <a:spAutoFit/>
          </a:bodyPr>
          <a:lstStyle/>
          <a:p>
            <a:pPr>
              <a:defRPr/>
            </a:pPr>
            <a:r>
              <a:rPr lang="de-DE"/>
              <a:t>Variables</a:t>
            </a:r>
            <a:endParaRPr/>
          </a:p>
        </p:txBody>
      </p:sp>
      <p:sp>
        <p:nvSpPr>
          <p:cNvPr id="30" name="Textfeld 29"/>
          <p:cNvSpPr txBox="1"/>
          <p:nvPr/>
        </p:nvSpPr>
        <p:spPr bwMode="auto">
          <a:xfrm>
            <a:off x="2851232" y="1088804"/>
            <a:ext cx="1066635" cy="369332"/>
          </a:xfrm>
          <a:prstGeom prst="rect">
            <a:avLst/>
          </a:prstGeom>
          <a:noFill/>
          <a:ln>
            <a:solidFill>
              <a:schemeClr val="tx1"/>
            </a:solidFill>
          </a:ln>
        </p:spPr>
        <p:txBody>
          <a:bodyPr wrap="square" rtlCol="0">
            <a:spAutoFit/>
          </a:bodyPr>
          <a:lstStyle/>
          <a:p>
            <a:pPr>
              <a:defRPr/>
            </a:pPr>
            <a:r>
              <a:rPr lang="de-DE"/>
              <a:t>Concepts</a:t>
            </a:r>
          </a:p>
        </p:txBody>
      </p:sp>
      <p:sp>
        <p:nvSpPr>
          <p:cNvPr id="675062388"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675725327" name="Inhaltsplatzhalter 2"/>
          <p:cNvSpPr>
            <a:spLocks noGrp="1"/>
          </p:cNvSpPr>
          <p:nvPr/>
        </p:nvSpPr>
        <p:spPr bwMode="auto">
          <a:xfrm>
            <a:off x="471489" y="5263720"/>
            <a:ext cx="8005797" cy="638730"/>
          </a:xfrm>
        </p:spPr>
        <p:txBody>
          <a:bodyPr vertOverflow="overflow" horzOverflow="clip" vert="horz" wrap="square" lIns="91440" tIns="45720" rIns="91440" bIns="45720" numCol="1" spcCol="0" rtlCol="0" fromWordArt="0" anchor="t" anchorCtr="0" forceAA="0" compatLnSpc="0">
            <a:normAutofit fontScale="55000" lnSpcReduction="20000"/>
          </a:bodyPr>
          <a:lstStyle>
            <a:lvl1pPr marL="342900" indent="-342900" algn="l" defTabSz="914400">
              <a:spcBef>
                <a:spcPts val="0"/>
              </a:spcBef>
              <a:buFont typeface="Arial"/>
              <a:buChar char="•"/>
              <a:defRPr sz="3200">
                <a:solidFill>
                  <a:schemeClr val="tx1"/>
                </a:solidFill>
                <a:latin typeface="+mn-lt"/>
                <a:ea typeface="+mn-ea"/>
                <a:cs typeface="+mn-cs"/>
              </a:defRPr>
            </a:lvl1pPr>
            <a:lvl2pPr marL="742950" indent="-285750" algn="l" defTabSz="914400">
              <a:spcBef>
                <a:spcPts val="0"/>
              </a:spcBef>
              <a:buFont typeface="Arial"/>
              <a:buChar char="–"/>
              <a:defRPr sz="2800">
                <a:solidFill>
                  <a:schemeClr val="tx1"/>
                </a:solidFill>
                <a:latin typeface="+mn-lt"/>
                <a:ea typeface="+mn-ea"/>
                <a:cs typeface="+mn-cs"/>
              </a:defRPr>
            </a:lvl2pPr>
            <a:lvl3pPr marL="1143000" indent="-228600" algn="l" defTabSz="914400">
              <a:spcBef>
                <a:spcPts val="0"/>
              </a:spcBef>
              <a:buFont typeface="Arial"/>
              <a:buChar char="•"/>
              <a:defRPr sz="2400">
                <a:solidFill>
                  <a:schemeClr val="tx1"/>
                </a:solidFill>
                <a:latin typeface="+mn-lt"/>
                <a:ea typeface="+mn-ea"/>
                <a:cs typeface="+mn-cs"/>
              </a:defRPr>
            </a:lvl3pPr>
            <a:lvl4pPr marL="1600200" indent="-228600" algn="l" defTabSz="914400">
              <a:spcBef>
                <a:spcPts val="0"/>
              </a:spcBef>
              <a:buFont typeface="Arial"/>
              <a:buChar char="–"/>
              <a:defRPr sz="2000">
                <a:solidFill>
                  <a:schemeClr val="tx1"/>
                </a:solidFill>
                <a:latin typeface="+mn-lt"/>
                <a:ea typeface="+mn-ea"/>
                <a:cs typeface="+mn-cs"/>
              </a:defRPr>
            </a:lvl4pPr>
            <a:lvl5pPr marL="2057400" indent="-228600" algn="l" defTabSz="914400">
              <a:spcBef>
                <a:spcPts val="0"/>
              </a:spcBef>
              <a:buFont typeface="Arial"/>
              <a:buChar char="»"/>
              <a:defRPr sz="2000">
                <a:solidFill>
                  <a:schemeClr val="tx1"/>
                </a:solidFill>
                <a:latin typeface="+mn-lt"/>
                <a:ea typeface="+mn-ea"/>
                <a:cs typeface="+mn-cs"/>
              </a:defRPr>
            </a:lvl5pPr>
            <a:lvl6pPr marL="2514599"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0" indent="0">
              <a:buNone/>
              <a:defRPr/>
            </a:pPr>
            <a:r>
              <a:rPr lang="de-DE"/>
              <a:t>Figure 1: How genes affect social outcomes (modified adaption from Freese (2008) </a:t>
            </a:r>
          </a:p>
          <a:p>
            <a:pPr marL="0" indent="0">
              <a:buNone/>
              <a:defRPr/>
            </a:pPr>
            <a:r>
              <a:rPr lang="de-DE"/>
              <a:t>                 with no feedback effects)</a:t>
            </a:r>
            <a:endParaRPr/>
          </a:p>
        </p:txBody>
      </p:sp>
      <p:sp>
        <p:nvSpPr>
          <p:cNvPr id="1710067215" name="Titel 1"/>
          <p:cNvSpPr>
            <a:spLocks noGrp="1"/>
          </p:cNvSpPr>
          <p:nvPr/>
        </p:nvSpPr>
        <p:spPr bwMode="auto">
          <a:xfrm>
            <a:off x="495298" y="355357"/>
            <a:ext cx="8915400" cy="624267"/>
          </a:xfrm>
        </p:spPr>
        <p:txBody>
          <a:bodyPr vertOverflow="overflow" horzOverflow="clip" vert="horz" wrap="square" lIns="91440" tIns="45720" rIns="91440" bIns="45720" numCol="1" spcCol="0" rtlCol="0" fromWordArt="0" anchor="ctr" anchorCtr="0" forceAA="0" compatLnSpc="0">
            <a:noAutofit/>
          </a:bodyPr>
          <a:lstStyle>
            <a:lvl1pPr algn="ctr" defTabSz="914400">
              <a:spcBef>
                <a:spcPts val="0"/>
              </a:spcBef>
              <a:buNone/>
              <a:defRPr sz="4400">
                <a:solidFill>
                  <a:schemeClr val="tx1"/>
                </a:solidFill>
                <a:latin typeface="+mj-lt"/>
                <a:ea typeface="+mj-ea"/>
                <a:cs typeface="+mj-cs"/>
              </a:defRPr>
            </a:lvl1pPr>
          </a:lstStyle>
          <a:p>
            <a:pPr>
              <a:defRPr/>
            </a:pPr>
            <a:r>
              <a:rPr lang="de-DE" sz="3200" b="0" i="0" u="none" strike="noStrike" cap="none" spc="0">
                <a:solidFill>
                  <a:srgbClr val="000000"/>
                </a:solidFill>
                <a:latin typeface="Calibri"/>
                <a:ea typeface="Arial"/>
                <a:cs typeface="Arial"/>
              </a:rPr>
              <a:t>4. Factors explaining the heritability of a trait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Foliennummernplatzhalter 4"/>
          <p:cNvSpPr>
            <a:spLocks noGrp="1"/>
          </p:cNvSpPr>
          <p:nvPr>
            <p:ph type="sldNum" sz="quarter" idx="12"/>
          </p:nvPr>
        </p:nvSpPr>
        <p:spPr bwMode="auto"/>
        <p:txBody>
          <a:bodyPr/>
          <a:lstStyle/>
          <a:p>
            <a:pPr>
              <a:defRPr/>
            </a:pPr>
            <a:fld id="{F26D89EF-3C3A-4E06-893E-1B74ABA00C59}" type="slidenum">
              <a:rPr lang="de-DE"/>
              <a:t>18</a:t>
            </a:fld>
            <a:endParaRPr lang="de-DE"/>
          </a:p>
        </p:txBody>
      </p:sp>
      <p:grpSp>
        <p:nvGrpSpPr>
          <p:cNvPr id="10" name="Group 4"/>
          <p:cNvGrpSpPr>
            <a:grpSpLocks noChangeAspect="1"/>
          </p:cNvGrpSpPr>
          <p:nvPr/>
        </p:nvGrpSpPr>
        <p:grpSpPr bwMode="auto">
          <a:xfrm>
            <a:off x="1077667" y="1556792"/>
            <a:ext cx="4889029" cy="3664012"/>
            <a:chOff x="988" y="618"/>
            <a:chExt cx="3987" cy="2988"/>
          </a:xfrm>
        </p:grpSpPr>
        <p:sp>
          <p:nvSpPr>
            <p:cNvPr id="11" name="AutoShape 3"/>
            <p:cNvSpPr>
              <a:spLocks noChangeAspect="1" noChangeArrowheads="1" noTextEdit="1"/>
            </p:cNvSpPr>
            <p:nvPr/>
          </p:nvSpPr>
          <p:spPr bwMode="auto">
            <a:xfrm>
              <a:off x="988" y="1008"/>
              <a:ext cx="3962" cy="2598"/>
            </a:xfrm>
            <a:prstGeom prst="rect">
              <a:avLst/>
            </a:prstGeom>
            <a:no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029" name="Picture 5"/>
            <p:cNvPicPr>
              <a:picLocks noChangeAspect="1" noChangeArrowheads="1"/>
            </p:cNvPicPr>
            <p:nvPr/>
          </p:nvPicPr>
          <p:blipFill>
            <a:blip r:embed="rId2"/>
            <a:stretch/>
          </p:blipFill>
          <p:spPr bwMode="auto">
            <a:xfrm>
              <a:off x="1009" y="618"/>
              <a:ext cx="3966" cy="2602"/>
            </a:xfrm>
            <a:prstGeom prst="rect">
              <a:avLst/>
            </a:prstGeom>
            <a:noFill/>
            <a:ln>
              <a:noFill/>
            </a:ln>
          </p:spPr>
        </p:pic>
      </p:grpSp>
      <p:sp>
        <p:nvSpPr>
          <p:cNvPr id="12" name="Rechteck 11"/>
          <p:cNvSpPr/>
          <p:nvPr/>
        </p:nvSpPr>
        <p:spPr bwMode="auto">
          <a:xfrm>
            <a:off x="4545706" y="1767906"/>
            <a:ext cx="1420990" cy="2741214"/>
          </a:xfrm>
          <a:prstGeom prst="rect">
            <a:avLst/>
          </a:prstGeom>
          <a:no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defRPr/>
            </a:pPr>
            <a:endParaRPr lang="de-DE"/>
          </a:p>
        </p:txBody>
      </p:sp>
      <p:cxnSp>
        <p:nvCxnSpPr>
          <p:cNvPr id="15" name="Gerade Verbindung mit Pfeil 14"/>
          <p:cNvCxnSpPr>
            <a:cxnSpLocks/>
          </p:cNvCxnSpPr>
          <p:nvPr/>
        </p:nvCxnSpPr>
        <p:spPr bwMode="auto">
          <a:xfrm>
            <a:off x="5241032" y="1417638"/>
            <a:ext cx="0" cy="350268"/>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9" name="Gerader Verbinder 18"/>
          <p:cNvCxnSpPr>
            <a:cxnSpLocks/>
          </p:cNvCxnSpPr>
          <p:nvPr/>
        </p:nvCxnSpPr>
        <p:spPr bwMode="auto">
          <a:xfrm>
            <a:off x="5241032" y="1417638"/>
            <a:ext cx="194421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feld 19"/>
          <p:cNvSpPr txBox="1"/>
          <p:nvPr/>
        </p:nvSpPr>
        <p:spPr bwMode="auto">
          <a:xfrm>
            <a:off x="7185248" y="1223744"/>
            <a:ext cx="1944214" cy="1815882"/>
          </a:xfrm>
          <a:prstGeom prst="rect">
            <a:avLst/>
          </a:prstGeom>
          <a:noFill/>
          <a:ln>
            <a:solidFill>
              <a:srgbClr val="FF0000"/>
            </a:solidFill>
          </a:ln>
        </p:spPr>
        <p:txBody>
          <a:bodyPr wrap="square" rtlCol="0">
            <a:spAutoFit/>
          </a:bodyPr>
          <a:lstStyle/>
          <a:p>
            <a:pPr>
              <a:defRPr/>
            </a:pPr>
            <a:r>
              <a:rPr lang="de-DE" sz="1400"/>
              <a:t>Opportunity to moderate the genetic effect at different levels (GxE). </a:t>
            </a:r>
            <a:endParaRPr/>
          </a:p>
          <a:p>
            <a:pPr>
              <a:defRPr/>
            </a:pPr>
            <a:r>
              <a:rPr lang="de-DE" sz="1400"/>
              <a:t>Different time points along the genetic effect – maybe with different results?</a:t>
            </a:r>
            <a:endParaRPr/>
          </a:p>
        </p:txBody>
      </p:sp>
      <p:sp>
        <p:nvSpPr>
          <p:cNvPr id="23" name="Rechteck 22"/>
          <p:cNvSpPr/>
          <p:nvPr/>
        </p:nvSpPr>
        <p:spPr bwMode="auto">
          <a:xfrm>
            <a:off x="2763965" y="2492896"/>
            <a:ext cx="1252931" cy="43204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7" name="Rechteck 26"/>
          <p:cNvSpPr/>
          <p:nvPr/>
        </p:nvSpPr>
        <p:spPr bwMode="auto">
          <a:xfrm>
            <a:off x="2763966" y="3477111"/>
            <a:ext cx="1252930" cy="30160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28" name="Rechteck 27"/>
          <p:cNvSpPr/>
          <p:nvPr/>
        </p:nvSpPr>
        <p:spPr bwMode="auto">
          <a:xfrm>
            <a:off x="2763966" y="4392566"/>
            <a:ext cx="1252930" cy="30160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33" name="Rechteck 32"/>
          <p:cNvSpPr/>
          <p:nvPr/>
        </p:nvSpPr>
        <p:spPr bwMode="auto">
          <a:xfrm>
            <a:off x="920552" y="2492896"/>
            <a:ext cx="1812752" cy="22012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46" name="Rechteck 45"/>
          <p:cNvSpPr/>
          <p:nvPr/>
        </p:nvSpPr>
        <p:spPr bwMode="auto">
          <a:xfrm>
            <a:off x="471490" y="2394240"/>
            <a:ext cx="1296144" cy="6293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a:solidFill>
                  <a:schemeClr val="tx1"/>
                </a:solidFill>
              </a:rPr>
              <a:t>(Non-)cognitive abilities, personality, …</a:t>
            </a:r>
            <a:endParaRPr/>
          </a:p>
        </p:txBody>
      </p:sp>
      <p:cxnSp>
        <p:nvCxnSpPr>
          <p:cNvPr id="50" name="Gerade Verbindung mit Pfeil 49"/>
          <p:cNvCxnSpPr>
            <a:cxnSpLocks/>
          </p:cNvCxnSpPr>
          <p:nvPr/>
        </p:nvCxnSpPr>
        <p:spPr bwMode="auto">
          <a:xfrm>
            <a:off x="1767634" y="2708920"/>
            <a:ext cx="996331"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3" name="Rechteck 52"/>
          <p:cNvSpPr/>
          <p:nvPr/>
        </p:nvSpPr>
        <p:spPr bwMode="auto">
          <a:xfrm>
            <a:off x="492440" y="3326309"/>
            <a:ext cx="1296144" cy="6293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050">
                <a:solidFill>
                  <a:schemeClr val="tx1"/>
                </a:solidFill>
              </a:rPr>
              <a:t>Learning behavior and motivation, parent‘s/teacher‘s expectations</a:t>
            </a:r>
          </a:p>
        </p:txBody>
      </p:sp>
      <p:cxnSp>
        <p:nvCxnSpPr>
          <p:cNvPr id="54" name="Gerade Verbindung mit Pfeil 53"/>
          <p:cNvCxnSpPr>
            <a:cxnSpLocks/>
          </p:cNvCxnSpPr>
          <p:nvPr/>
        </p:nvCxnSpPr>
        <p:spPr bwMode="auto">
          <a:xfrm>
            <a:off x="1788584" y="3640989"/>
            <a:ext cx="996331"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5" name="Rechteck 54"/>
          <p:cNvSpPr/>
          <p:nvPr/>
        </p:nvSpPr>
        <p:spPr bwMode="auto">
          <a:xfrm>
            <a:off x="471490" y="4222789"/>
            <a:ext cx="1296144" cy="6293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a:solidFill>
                  <a:schemeClr val="tx1"/>
                </a:solidFill>
              </a:rPr>
              <a:t>Education, Occupational status, Income</a:t>
            </a:r>
            <a:endParaRPr/>
          </a:p>
        </p:txBody>
      </p:sp>
      <p:cxnSp>
        <p:nvCxnSpPr>
          <p:cNvPr id="56" name="Gerade Verbindung mit Pfeil 55"/>
          <p:cNvCxnSpPr>
            <a:cxnSpLocks/>
          </p:cNvCxnSpPr>
          <p:nvPr/>
        </p:nvCxnSpPr>
        <p:spPr bwMode="auto">
          <a:xfrm>
            <a:off x="1767634" y="4537469"/>
            <a:ext cx="996331"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7" name="Rechteck 56"/>
          <p:cNvSpPr/>
          <p:nvPr/>
        </p:nvSpPr>
        <p:spPr bwMode="auto">
          <a:xfrm>
            <a:off x="2763965" y="1598562"/>
            <a:ext cx="1252931" cy="33167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sp>
        <p:nvSpPr>
          <p:cNvPr id="58" name="Rechteck 57"/>
          <p:cNvSpPr/>
          <p:nvPr/>
        </p:nvSpPr>
        <p:spPr bwMode="auto">
          <a:xfrm>
            <a:off x="471490" y="1516294"/>
            <a:ext cx="1296144" cy="48314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a:solidFill>
                  <a:schemeClr val="tx1"/>
                </a:solidFill>
              </a:rPr>
              <a:t>A</a:t>
            </a:r>
            <a:endParaRPr/>
          </a:p>
        </p:txBody>
      </p:sp>
      <p:cxnSp>
        <p:nvCxnSpPr>
          <p:cNvPr id="59" name="Gerade Verbindung mit Pfeil 58"/>
          <p:cNvCxnSpPr>
            <a:cxnSpLocks/>
          </p:cNvCxnSpPr>
          <p:nvPr/>
        </p:nvCxnSpPr>
        <p:spPr bwMode="auto">
          <a:xfrm>
            <a:off x="1767634" y="1778704"/>
            <a:ext cx="996331"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4" name="Gerade Verbindung mit Pfeil 63"/>
          <p:cNvCxnSpPr>
            <a:cxnSpLocks/>
            <a:stCxn id="58" idx="2"/>
            <a:endCxn id="46" idx="0"/>
          </p:cNvCxnSpPr>
          <p:nvPr/>
        </p:nvCxnSpPr>
        <p:spPr bwMode="auto">
          <a:xfrm>
            <a:off x="1119562" y="1999438"/>
            <a:ext cx="0" cy="39480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7" name="Gerade Verbindung mit Pfeil 66"/>
          <p:cNvCxnSpPr>
            <a:cxnSpLocks/>
          </p:cNvCxnSpPr>
          <p:nvPr/>
        </p:nvCxnSpPr>
        <p:spPr bwMode="auto">
          <a:xfrm>
            <a:off x="1119562" y="3023600"/>
            <a:ext cx="2455" cy="302709"/>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9" name="Gerade Verbindung mit Pfeil 68"/>
          <p:cNvCxnSpPr>
            <a:cxnSpLocks/>
          </p:cNvCxnSpPr>
          <p:nvPr/>
        </p:nvCxnSpPr>
        <p:spPr bwMode="auto">
          <a:xfrm>
            <a:off x="1122017" y="3955669"/>
            <a:ext cx="0" cy="27322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9" name="Textfeld 28"/>
          <p:cNvSpPr txBox="1"/>
          <p:nvPr/>
        </p:nvSpPr>
        <p:spPr bwMode="auto">
          <a:xfrm>
            <a:off x="607194" y="1078326"/>
            <a:ext cx="1066635" cy="369332"/>
          </a:xfrm>
          <a:prstGeom prst="rect">
            <a:avLst/>
          </a:prstGeom>
          <a:noFill/>
          <a:ln>
            <a:solidFill>
              <a:schemeClr val="tx1"/>
            </a:solidFill>
          </a:ln>
        </p:spPr>
        <p:txBody>
          <a:bodyPr wrap="square" rtlCol="0">
            <a:spAutoFit/>
          </a:bodyPr>
          <a:lstStyle/>
          <a:p>
            <a:pPr>
              <a:defRPr/>
            </a:pPr>
            <a:r>
              <a:rPr lang="de-DE"/>
              <a:t>Variables</a:t>
            </a:r>
            <a:endParaRPr/>
          </a:p>
        </p:txBody>
      </p:sp>
      <p:sp>
        <p:nvSpPr>
          <p:cNvPr id="30" name="Textfeld 29"/>
          <p:cNvSpPr txBox="1"/>
          <p:nvPr/>
        </p:nvSpPr>
        <p:spPr bwMode="auto">
          <a:xfrm>
            <a:off x="2851232" y="1088804"/>
            <a:ext cx="1066635" cy="369332"/>
          </a:xfrm>
          <a:prstGeom prst="rect">
            <a:avLst/>
          </a:prstGeom>
          <a:noFill/>
          <a:ln>
            <a:solidFill>
              <a:schemeClr val="tx1"/>
            </a:solidFill>
          </a:ln>
        </p:spPr>
        <p:txBody>
          <a:bodyPr wrap="square" rtlCol="0">
            <a:spAutoFit/>
          </a:bodyPr>
          <a:lstStyle/>
          <a:p>
            <a:pPr>
              <a:defRPr/>
            </a:pPr>
            <a:r>
              <a:rPr lang="de-DE"/>
              <a:t>Concepts</a:t>
            </a:r>
          </a:p>
        </p:txBody>
      </p:sp>
      <p:sp>
        <p:nvSpPr>
          <p:cNvPr id="1486874603"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1052664061" name="Inhaltsplatzhalter 2"/>
          <p:cNvSpPr>
            <a:spLocks noGrp="1"/>
          </p:cNvSpPr>
          <p:nvPr/>
        </p:nvSpPr>
        <p:spPr bwMode="auto">
          <a:xfrm>
            <a:off x="471489" y="5263720"/>
            <a:ext cx="8005797" cy="638730"/>
          </a:xfrm>
        </p:spPr>
        <p:txBody>
          <a:bodyPr vertOverflow="overflow" horzOverflow="clip" vert="horz" wrap="square" lIns="91440" tIns="45720" rIns="91440" bIns="45720" numCol="1" spcCol="0" rtlCol="0" fromWordArt="0" anchor="t" anchorCtr="0" forceAA="0" compatLnSpc="0">
            <a:normAutofit fontScale="55000" lnSpcReduction="20000"/>
          </a:bodyPr>
          <a:lstStyle>
            <a:lvl1pPr marL="342900" indent="-342900" algn="l" defTabSz="914400">
              <a:spcBef>
                <a:spcPts val="0"/>
              </a:spcBef>
              <a:buFont typeface="Arial"/>
              <a:buChar char="•"/>
              <a:defRPr sz="3200">
                <a:solidFill>
                  <a:schemeClr val="tx1"/>
                </a:solidFill>
                <a:latin typeface="+mn-lt"/>
                <a:ea typeface="+mn-ea"/>
                <a:cs typeface="+mn-cs"/>
              </a:defRPr>
            </a:lvl1pPr>
            <a:lvl2pPr marL="742950" indent="-285750" algn="l" defTabSz="914400">
              <a:spcBef>
                <a:spcPts val="0"/>
              </a:spcBef>
              <a:buFont typeface="Arial"/>
              <a:buChar char="–"/>
              <a:defRPr sz="2800">
                <a:solidFill>
                  <a:schemeClr val="tx1"/>
                </a:solidFill>
                <a:latin typeface="+mn-lt"/>
                <a:ea typeface="+mn-ea"/>
                <a:cs typeface="+mn-cs"/>
              </a:defRPr>
            </a:lvl2pPr>
            <a:lvl3pPr marL="1143000" indent="-228600" algn="l" defTabSz="914400">
              <a:spcBef>
                <a:spcPts val="0"/>
              </a:spcBef>
              <a:buFont typeface="Arial"/>
              <a:buChar char="•"/>
              <a:defRPr sz="2400">
                <a:solidFill>
                  <a:schemeClr val="tx1"/>
                </a:solidFill>
                <a:latin typeface="+mn-lt"/>
                <a:ea typeface="+mn-ea"/>
                <a:cs typeface="+mn-cs"/>
              </a:defRPr>
            </a:lvl3pPr>
            <a:lvl4pPr marL="1600200" indent="-228600" algn="l" defTabSz="914400">
              <a:spcBef>
                <a:spcPts val="0"/>
              </a:spcBef>
              <a:buFont typeface="Arial"/>
              <a:buChar char="–"/>
              <a:defRPr sz="2000">
                <a:solidFill>
                  <a:schemeClr val="tx1"/>
                </a:solidFill>
                <a:latin typeface="+mn-lt"/>
                <a:ea typeface="+mn-ea"/>
                <a:cs typeface="+mn-cs"/>
              </a:defRPr>
            </a:lvl4pPr>
            <a:lvl5pPr marL="2057400" indent="-228600" algn="l" defTabSz="914400">
              <a:spcBef>
                <a:spcPts val="0"/>
              </a:spcBef>
              <a:buFont typeface="Arial"/>
              <a:buChar char="»"/>
              <a:defRPr sz="2000">
                <a:solidFill>
                  <a:schemeClr val="tx1"/>
                </a:solidFill>
                <a:latin typeface="+mn-lt"/>
                <a:ea typeface="+mn-ea"/>
                <a:cs typeface="+mn-cs"/>
              </a:defRPr>
            </a:lvl5pPr>
            <a:lvl6pPr marL="2514599"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marL="0" indent="0">
              <a:buNone/>
              <a:defRPr/>
            </a:pPr>
            <a:r>
              <a:rPr lang="de-DE"/>
              <a:t>Figure 1: How genes affect social outcomes (modified adaption from Freese (2008) </a:t>
            </a:r>
          </a:p>
          <a:p>
            <a:pPr marL="0" indent="0">
              <a:buNone/>
              <a:defRPr/>
            </a:pPr>
            <a:r>
              <a:rPr lang="de-DE"/>
              <a:t>                 with no feedback effects)</a:t>
            </a:r>
            <a:endParaRPr/>
          </a:p>
        </p:txBody>
      </p:sp>
      <p:sp>
        <p:nvSpPr>
          <p:cNvPr id="1158388024" name="Titel 1"/>
          <p:cNvSpPr>
            <a:spLocks noGrp="1"/>
          </p:cNvSpPr>
          <p:nvPr/>
        </p:nvSpPr>
        <p:spPr bwMode="auto">
          <a:xfrm>
            <a:off x="495298" y="355357"/>
            <a:ext cx="8915400" cy="624267"/>
          </a:xfrm>
        </p:spPr>
        <p:txBody>
          <a:bodyPr vertOverflow="overflow" horzOverflow="clip" vert="horz" wrap="square" lIns="91440" tIns="45720" rIns="91440" bIns="45720" numCol="1" spcCol="0" rtlCol="0" fromWordArt="0" anchor="ctr" anchorCtr="0" forceAA="0" compatLnSpc="0">
            <a:noAutofit/>
          </a:bodyPr>
          <a:lstStyle>
            <a:lvl1pPr algn="ctr" defTabSz="914400">
              <a:spcBef>
                <a:spcPts val="0"/>
              </a:spcBef>
              <a:buNone/>
              <a:defRPr sz="4400">
                <a:solidFill>
                  <a:schemeClr val="tx1"/>
                </a:solidFill>
                <a:latin typeface="+mj-lt"/>
                <a:ea typeface="+mj-ea"/>
                <a:cs typeface="+mj-cs"/>
              </a:defRPr>
            </a:lvl1pPr>
          </a:lstStyle>
          <a:p>
            <a:pPr>
              <a:defRPr/>
            </a:pPr>
            <a:r>
              <a:rPr lang="de-DE" sz="3200" b="0" i="0" u="none" strike="noStrike" cap="none" spc="0">
                <a:solidFill>
                  <a:srgbClr val="000000"/>
                </a:solidFill>
                <a:latin typeface="Calibri"/>
                <a:ea typeface="Arial"/>
                <a:cs typeface="Arial"/>
              </a:rPr>
              <a:t>4. Factors explaining the heritability of a trait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Inhaltsplatzhalter 2"/>
          <p:cNvSpPr>
            <a:spLocks noGrp="1"/>
          </p:cNvSpPr>
          <p:nvPr>
            <p:ph idx="1"/>
          </p:nvPr>
        </p:nvSpPr>
        <p:spPr bwMode="auto">
          <a:xfrm>
            <a:off x="340677" y="1600202"/>
            <a:ext cx="9070021" cy="4525962"/>
          </a:xfrm>
        </p:spPr>
        <p:txBody>
          <a:bodyPr vertOverflow="overflow" horzOverflow="clip" vert="horz" wrap="square" lIns="91440" tIns="45720" rIns="91440" bIns="45720" numCol="1" spcCol="0" rtlCol="0" fromWordArt="0" anchor="t" anchorCtr="0" forceAA="0" compatLnSpc="0">
            <a:noAutofit/>
          </a:bodyPr>
          <a:lstStyle/>
          <a:p>
            <a:pPr marL="0" indent="0">
              <a:buNone/>
              <a:defRPr/>
            </a:pPr>
            <a:r>
              <a:rPr lang="de-DE" sz="2000" dirty="0" err="1"/>
              <a:t>Commonly</a:t>
            </a:r>
            <a:r>
              <a:rPr lang="de-DE" sz="2000" dirty="0"/>
              <a:t>, </a:t>
            </a:r>
            <a:r>
              <a:rPr lang="de-DE" sz="2000" dirty="0" err="1"/>
              <a:t>three</a:t>
            </a:r>
            <a:r>
              <a:rPr lang="de-DE" sz="2000" dirty="0"/>
              <a:t> </a:t>
            </a:r>
            <a:r>
              <a:rPr lang="de-DE" sz="2000" dirty="0" err="1"/>
              <a:t>types</a:t>
            </a:r>
            <a:r>
              <a:rPr lang="de-DE" sz="2000" dirty="0"/>
              <a:t> </a:t>
            </a:r>
            <a:r>
              <a:rPr lang="de-DE" sz="2000" dirty="0" err="1"/>
              <a:t>of</a:t>
            </a:r>
            <a:r>
              <a:rPr lang="de-DE" sz="2000" dirty="0"/>
              <a:t> </a:t>
            </a:r>
            <a:r>
              <a:rPr lang="de-DE" sz="2000" dirty="0" err="1"/>
              <a:t>rGE</a:t>
            </a:r>
            <a:r>
              <a:rPr lang="de-DE" sz="2000" dirty="0"/>
              <a:t> </a:t>
            </a:r>
            <a:r>
              <a:rPr lang="de-DE" sz="2000" dirty="0" err="1"/>
              <a:t>are</a:t>
            </a:r>
            <a:r>
              <a:rPr lang="de-DE" sz="2000" dirty="0"/>
              <a:t> </a:t>
            </a:r>
            <a:r>
              <a:rPr lang="de-DE" sz="2000" dirty="0" err="1"/>
              <a:t>distinguished</a:t>
            </a:r>
            <a:r>
              <a:rPr lang="de-DE" sz="2000" dirty="0"/>
              <a:t> (Plomin et al. 1977):</a:t>
            </a:r>
            <a:endParaRPr sz="2000" dirty="0"/>
          </a:p>
          <a:p>
            <a:pPr>
              <a:defRPr/>
            </a:pPr>
            <a:endParaRPr lang="de-DE" sz="2000" dirty="0"/>
          </a:p>
          <a:p>
            <a:pPr>
              <a:defRPr/>
            </a:pPr>
            <a:r>
              <a:rPr lang="de-DE" sz="2000" b="1" i="0" dirty="0"/>
              <a:t>Passive</a:t>
            </a:r>
            <a:r>
              <a:rPr lang="de-DE" sz="2000" dirty="0"/>
              <a:t> </a:t>
            </a:r>
            <a:r>
              <a:rPr lang="de-DE" sz="2000" dirty="0" err="1"/>
              <a:t>rGE</a:t>
            </a:r>
            <a:r>
              <a:rPr lang="de-DE" sz="2000" dirty="0"/>
              <a:t>: </a:t>
            </a:r>
            <a:r>
              <a:rPr lang="de-DE" sz="2000" dirty="0" err="1"/>
              <a:t>Parents</a:t>
            </a:r>
            <a:r>
              <a:rPr lang="de-DE" sz="2000" dirty="0"/>
              <a:t> pass </a:t>
            </a:r>
            <a:r>
              <a:rPr lang="de-DE" sz="2000" dirty="0" err="1"/>
              <a:t>their</a:t>
            </a:r>
            <a:r>
              <a:rPr lang="de-DE" sz="2000" dirty="0"/>
              <a:t> genes </a:t>
            </a:r>
            <a:r>
              <a:rPr lang="de-DE" sz="2000" dirty="0" err="1"/>
              <a:t>to</a:t>
            </a:r>
            <a:r>
              <a:rPr lang="de-DE" sz="2000" dirty="0"/>
              <a:t> </a:t>
            </a:r>
            <a:r>
              <a:rPr lang="de-DE" sz="2000" dirty="0" err="1"/>
              <a:t>their</a:t>
            </a:r>
            <a:r>
              <a:rPr lang="de-DE" sz="2000" dirty="0"/>
              <a:t> </a:t>
            </a:r>
            <a:r>
              <a:rPr lang="de-DE" sz="2000" dirty="0" err="1"/>
              <a:t>children</a:t>
            </a:r>
            <a:r>
              <a:rPr lang="de-DE" sz="2000" dirty="0"/>
              <a:t> and </a:t>
            </a:r>
            <a:r>
              <a:rPr lang="de-DE" sz="2000" dirty="0" err="1"/>
              <a:t>manipulate</a:t>
            </a:r>
            <a:r>
              <a:rPr lang="de-DE" sz="2000" dirty="0"/>
              <a:t> </a:t>
            </a:r>
            <a:r>
              <a:rPr lang="de-DE" sz="2000" dirty="0" err="1"/>
              <a:t>their</a:t>
            </a:r>
            <a:r>
              <a:rPr lang="de-DE" sz="2000" dirty="0"/>
              <a:t> </a:t>
            </a:r>
            <a:r>
              <a:rPr lang="de-DE" sz="2000" dirty="0" err="1"/>
              <a:t>rearing</a:t>
            </a:r>
            <a:r>
              <a:rPr lang="de-DE" sz="2000" dirty="0"/>
              <a:t> </a:t>
            </a:r>
            <a:r>
              <a:rPr lang="de-DE" sz="2000" dirty="0" err="1"/>
              <a:t>environment</a:t>
            </a:r>
            <a:r>
              <a:rPr lang="de-DE" sz="2000" dirty="0"/>
              <a:t>, </a:t>
            </a:r>
            <a:r>
              <a:rPr lang="de-DE" sz="2000" dirty="0" err="1"/>
              <a:t>leading</a:t>
            </a:r>
            <a:r>
              <a:rPr lang="de-DE" sz="2000" dirty="0"/>
              <a:t> </a:t>
            </a:r>
            <a:r>
              <a:rPr lang="de-DE" sz="2000" dirty="0" err="1"/>
              <a:t>to</a:t>
            </a:r>
            <a:r>
              <a:rPr lang="de-DE" sz="2000" dirty="0"/>
              <a:t> a </a:t>
            </a:r>
            <a:r>
              <a:rPr lang="de-DE" sz="2000" dirty="0" err="1"/>
              <a:t>correlation</a:t>
            </a:r>
            <a:r>
              <a:rPr lang="de-DE" sz="2000" dirty="0"/>
              <a:t> </a:t>
            </a:r>
            <a:r>
              <a:rPr lang="de-DE" sz="2000" dirty="0" err="1"/>
              <a:t>between</a:t>
            </a:r>
            <a:r>
              <a:rPr lang="de-DE" sz="2000" dirty="0"/>
              <a:t> </a:t>
            </a:r>
            <a:r>
              <a:rPr lang="de-DE" sz="2000" dirty="0" err="1"/>
              <a:t>children‘s</a:t>
            </a:r>
            <a:r>
              <a:rPr lang="de-DE" sz="2000" dirty="0"/>
              <a:t> </a:t>
            </a:r>
            <a:r>
              <a:rPr lang="de-DE" sz="2000" dirty="0" err="1"/>
              <a:t>genotype</a:t>
            </a:r>
            <a:r>
              <a:rPr lang="de-DE" sz="2000" dirty="0"/>
              <a:t> and </a:t>
            </a:r>
            <a:r>
              <a:rPr lang="de-DE" sz="2000" dirty="0" err="1"/>
              <a:t>their</a:t>
            </a:r>
            <a:r>
              <a:rPr lang="de-DE" sz="2000" dirty="0"/>
              <a:t> </a:t>
            </a:r>
            <a:r>
              <a:rPr lang="de-DE" sz="2000" dirty="0" err="1"/>
              <a:t>rearing</a:t>
            </a:r>
            <a:r>
              <a:rPr lang="de-DE" sz="2000" dirty="0"/>
              <a:t> </a:t>
            </a:r>
            <a:r>
              <a:rPr lang="de-DE" sz="2000" dirty="0" err="1"/>
              <a:t>environment</a:t>
            </a:r>
            <a:endParaRPr lang="de-DE" sz="2000" dirty="0"/>
          </a:p>
          <a:p>
            <a:pPr>
              <a:defRPr/>
            </a:pPr>
            <a:endParaRPr lang="de-DE" sz="2000" dirty="0"/>
          </a:p>
          <a:p>
            <a:pPr>
              <a:defRPr/>
            </a:pPr>
            <a:r>
              <a:rPr lang="de-DE" sz="2000" b="1" dirty="0" err="1"/>
              <a:t>Active</a:t>
            </a:r>
            <a:r>
              <a:rPr lang="de-DE" sz="2000" b="1" dirty="0"/>
              <a:t> </a:t>
            </a:r>
            <a:r>
              <a:rPr lang="de-DE" sz="2000" dirty="0" err="1"/>
              <a:t>rGE</a:t>
            </a:r>
            <a:r>
              <a:rPr lang="de-DE" sz="2000" dirty="0"/>
              <a:t>: </a:t>
            </a:r>
            <a:r>
              <a:rPr lang="de-DE" sz="2000" dirty="0" err="1"/>
              <a:t>Individuals</a:t>
            </a:r>
            <a:r>
              <a:rPr lang="de-DE" sz="2000" dirty="0"/>
              <a:t> </a:t>
            </a:r>
            <a:r>
              <a:rPr lang="de-DE" sz="2000" dirty="0" err="1"/>
              <a:t>select</a:t>
            </a:r>
            <a:r>
              <a:rPr lang="de-DE" sz="2000" dirty="0"/>
              <a:t> </a:t>
            </a:r>
            <a:r>
              <a:rPr lang="de-DE" sz="2000" dirty="0" err="1"/>
              <a:t>themselves</a:t>
            </a:r>
            <a:r>
              <a:rPr lang="de-DE" sz="2000" dirty="0"/>
              <a:t> </a:t>
            </a:r>
            <a:r>
              <a:rPr lang="de-DE" sz="2000" dirty="0" err="1"/>
              <a:t>into</a:t>
            </a:r>
            <a:r>
              <a:rPr lang="de-DE" sz="2000" dirty="0"/>
              <a:t> </a:t>
            </a:r>
            <a:r>
              <a:rPr lang="de-DE" sz="2000" dirty="0" err="1"/>
              <a:t>environments</a:t>
            </a:r>
            <a:r>
              <a:rPr lang="de-DE" sz="2000" dirty="0"/>
              <a:t> </a:t>
            </a:r>
            <a:r>
              <a:rPr lang="de-DE" sz="2000" dirty="0" err="1"/>
              <a:t>based</a:t>
            </a:r>
            <a:r>
              <a:rPr lang="de-DE" sz="2000" dirty="0"/>
              <a:t> on </a:t>
            </a:r>
            <a:r>
              <a:rPr lang="de-DE" sz="2000" dirty="0" err="1"/>
              <a:t>their</a:t>
            </a:r>
            <a:r>
              <a:rPr lang="de-DE" sz="2000" dirty="0"/>
              <a:t> </a:t>
            </a:r>
            <a:r>
              <a:rPr lang="de-DE" sz="2000" dirty="0" err="1"/>
              <a:t>genotype</a:t>
            </a:r>
            <a:r>
              <a:rPr lang="de-DE" sz="2000" dirty="0"/>
              <a:t>, </a:t>
            </a:r>
            <a:r>
              <a:rPr lang="de-DE" sz="2000" dirty="0" err="1"/>
              <a:t>leading</a:t>
            </a:r>
            <a:r>
              <a:rPr lang="de-DE" sz="2000" dirty="0"/>
              <a:t> </a:t>
            </a:r>
            <a:r>
              <a:rPr lang="de-DE" sz="2000" dirty="0" err="1"/>
              <a:t>to</a:t>
            </a:r>
            <a:r>
              <a:rPr lang="de-DE" sz="2000" dirty="0"/>
              <a:t> a </a:t>
            </a:r>
            <a:r>
              <a:rPr lang="de-DE" sz="2000" dirty="0" err="1"/>
              <a:t>correlation</a:t>
            </a:r>
            <a:r>
              <a:rPr lang="de-DE" sz="2000" dirty="0"/>
              <a:t> </a:t>
            </a:r>
            <a:r>
              <a:rPr lang="de-DE" sz="2000" dirty="0" err="1"/>
              <a:t>between</a:t>
            </a:r>
            <a:r>
              <a:rPr lang="de-DE" sz="2000" dirty="0"/>
              <a:t> </a:t>
            </a:r>
            <a:r>
              <a:rPr lang="de-DE" sz="2000" dirty="0" err="1"/>
              <a:t>the</a:t>
            </a:r>
            <a:r>
              <a:rPr lang="de-DE" sz="2000" dirty="0"/>
              <a:t> </a:t>
            </a:r>
            <a:r>
              <a:rPr lang="de-DE" sz="2000" dirty="0" err="1"/>
              <a:t>individual‘s</a:t>
            </a:r>
            <a:r>
              <a:rPr lang="de-DE" sz="2000" dirty="0"/>
              <a:t> </a:t>
            </a:r>
            <a:r>
              <a:rPr lang="de-DE" sz="2000" dirty="0" err="1"/>
              <a:t>genotype</a:t>
            </a:r>
            <a:r>
              <a:rPr lang="de-DE" sz="2000" dirty="0"/>
              <a:t> and </a:t>
            </a:r>
            <a:r>
              <a:rPr lang="de-DE" sz="2000" dirty="0" err="1"/>
              <a:t>the</a:t>
            </a:r>
            <a:r>
              <a:rPr lang="de-DE" sz="2000" dirty="0"/>
              <a:t> environmental </a:t>
            </a:r>
            <a:r>
              <a:rPr lang="de-DE" sz="2000" dirty="0" err="1"/>
              <a:t>exposure</a:t>
            </a:r>
            <a:endParaRPr lang="de-DE" sz="2000" dirty="0"/>
          </a:p>
          <a:p>
            <a:pPr>
              <a:defRPr/>
            </a:pPr>
            <a:endParaRPr lang="de-DE" sz="2000" dirty="0"/>
          </a:p>
          <a:p>
            <a:pPr>
              <a:defRPr/>
            </a:pPr>
            <a:r>
              <a:rPr lang="de-DE" sz="2000" b="1" dirty="0" err="1"/>
              <a:t>Evocative</a:t>
            </a:r>
            <a:r>
              <a:rPr lang="de-DE" sz="2000" b="1" dirty="0"/>
              <a:t> </a:t>
            </a:r>
            <a:r>
              <a:rPr lang="de-DE" sz="2000" dirty="0" err="1"/>
              <a:t>rGE</a:t>
            </a:r>
            <a:r>
              <a:rPr lang="de-DE" sz="2000" dirty="0"/>
              <a:t>: </a:t>
            </a:r>
            <a:r>
              <a:rPr lang="de-DE" sz="2000" dirty="0" err="1"/>
              <a:t>Individuals</a:t>
            </a:r>
            <a:r>
              <a:rPr lang="de-DE" sz="2000" dirty="0"/>
              <a:t> </a:t>
            </a:r>
            <a:r>
              <a:rPr lang="de-DE" sz="2000" dirty="0" err="1"/>
              <a:t>evoke</a:t>
            </a:r>
            <a:r>
              <a:rPr lang="de-DE" sz="2000" dirty="0"/>
              <a:t> </a:t>
            </a:r>
            <a:r>
              <a:rPr lang="de-DE" sz="2000" dirty="0" err="1"/>
              <a:t>reactions</a:t>
            </a:r>
            <a:r>
              <a:rPr lang="de-DE" sz="2000" dirty="0"/>
              <a:t> </a:t>
            </a:r>
            <a:r>
              <a:rPr lang="de-DE" sz="2000" dirty="0" err="1"/>
              <a:t>based</a:t>
            </a:r>
            <a:r>
              <a:rPr lang="de-DE" sz="2000" dirty="0"/>
              <a:t> on </a:t>
            </a:r>
            <a:r>
              <a:rPr lang="de-DE" sz="2000" dirty="0" err="1"/>
              <a:t>their</a:t>
            </a:r>
            <a:r>
              <a:rPr lang="de-DE" sz="2000" dirty="0"/>
              <a:t> </a:t>
            </a:r>
            <a:r>
              <a:rPr lang="de-DE" sz="2000" dirty="0" err="1"/>
              <a:t>genotype</a:t>
            </a:r>
            <a:r>
              <a:rPr lang="de-DE" sz="2000" dirty="0"/>
              <a:t>, </a:t>
            </a:r>
            <a:r>
              <a:rPr lang="de-DE" sz="2000" dirty="0" err="1"/>
              <a:t>leading</a:t>
            </a:r>
            <a:r>
              <a:rPr lang="de-DE" sz="2000" dirty="0"/>
              <a:t> </a:t>
            </a:r>
            <a:r>
              <a:rPr lang="de-DE" sz="2000" dirty="0" err="1"/>
              <a:t>to</a:t>
            </a:r>
            <a:r>
              <a:rPr lang="de-DE" sz="2000" dirty="0"/>
              <a:t> a </a:t>
            </a:r>
            <a:r>
              <a:rPr lang="de-DE" sz="2000" dirty="0" err="1"/>
              <a:t>correlation</a:t>
            </a:r>
            <a:r>
              <a:rPr lang="de-DE" sz="2000" dirty="0"/>
              <a:t> </a:t>
            </a:r>
            <a:r>
              <a:rPr lang="de-DE" sz="2000" dirty="0" err="1"/>
              <a:t>between</a:t>
            </a:r>
            <a:r>
              <a:rPr lang="de-DE" sz="2000" dirty="0"/>
              <a:t> </a:t>
            </a:r>
            <a:r>
              <a:rPr lang="de-DE" sz="2000" dirty="0" err="1"/>
              <a:t>the</a:t>
            </a:r>
            <a:r>
              <a:rPr lang="de-DE" sz="2000" dirty="0"/>
              <a:t> </a:t>
            </a:r>
            <a:r>
              <a:rPr lang="de-DE" sz="2000" dirty="0" err="1"/>
              <a:t>individual‘s</a:t>
            </a:r>
            <a:r>
              <a:rPr lang="de-DE" sz="2000" dirty="0"/>
              <a:t> </a:t>
            </a:r>
            <a:r>
              <a:rPr lang="de-DE" sz="2000" dirty="0" err="1"/>
              <a:t>genotype</a:t>
            </a:r>
            <a:r>
              <a:rPr lang="de-DE" sz="2000" dirty="0"/>
              <a:t> and </a:t>
            </a:r>
            <a:r>
              <a:rPr lang="de-DE" sz="2000" dirty="0" err="1"/>
              <a:t>the</a:t>
            </a:r>
            <a:r>
              <a:rPr lang="de-DE" sz="2000" dirty="0"/>
              <a:t> environmental </a:t>
            </a:r>
            <a:r>
              <a:rPr lang="de-DE" sz="2000" dirty="0" err="1"/>
              <a:t>response</a:t>
            </a:r>
            <a:endParaRPr lang="de-DE" sz="2000" dirty="0"/>
          </a:p>
          <a:p>
            <a:pPr>
              <a:buFontTx/>
              <a:buChar char="-"/>
              <a:defRPr/>
            </a:pPr>
            <a:endParaRPr lang="de-DE" sz="2000" dirty="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19</a:t>
            </a:fld>
            <a:endParaRPr lang="de-DE"/>
          </a:p>
        </p:txBody>
      </p:sp>
      <p:sp>
        <p:nvSpPr>
          <p:cNvPr id="125924730"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1722848206" name="Titel 1"/>
          <p:cNvSpPr>
            <a:spLocks noGrp="1"/>
          </p:cNvSpPr>
          <p:nvPr/>
        </p:nvSpPr>
        <p:spPr bwMode="auto">
          <a:xfrm>
            <a:off x="414576" y="193914"/>
            <a:ext cx="8915400" cy="1275192"/>
          </a:xfrm>
        </p:spPr>
        <p:txBody>
          <a:bodyPr vertOverflow="overflow" horzOverflow="clip" vert="horz" wrap="square" lIns="91440" tIns="45720" rIns="91440" bIns="45720" numCol="1" spcCol="0" rtlCol="0" fromWordArt="0" anchor="ctr" anchorCtr="0" forceAA="0" compatLnSpc="0">
            <a:noAutofit/>
          </a:bodyPr>
          <a:lstStyle>
            <a:lvl1pPr algn="ctr" defTabSz="914400">
              <a:spcBef>
                <a:spcPts val="0"/>
              </a:spcBef>
              <a:buNone/>
              <a:defRPr sz="4400">
                <a:solidFill>
                  <a:schemeClr val="tx1"/>
                </a:solidFill>
                <a:latin typeface="+mj-lt"/>
                <a:ea typeface="+mj-ea"/>
                <a:cs typeface="+mj-cs"/>
              </a:defRPr>
            </a:lvl1pPr>
          </a:lstStyle>
          <a:p>
            <a:pPr>
              <a:defRPr/>
            </a:pPr>
            <a:r>
              <a:rPr lang="de-DE" sz="2800" b="0" i="0" u="none" strike="noStrike" cap="none" spc="0" dirty="0">
                <a:solidFill>
                  <a:srgbClr val="000000"/>
                </a:solidFill>
                <a:latin typeface="Calibri"/>
                <a:ea typeface="Arial"/>
                <a:cs typeface="Arial"/>
              </a:rPr>
              <a:t>5. </a:t>
            </a:r>
            <a:r>
              <a:rPr lang="de-DE" sz="2800" b="0" i="0" u="none" strike="noStrike" cap="none" spc="0" dirty="0" err="1">
                <a:solidFill>
                  <a:srgbClr val="000000"/>
                </a:solidFill>
                <a:latin typeface="Calibri"/>
                <a:ea typeface="Arial"/>
                <a:cs typeface="Arial"/>
              </a:rPr>
              <a:t>Explaining</a:t>
            </a:r>
            <a:r>
              <a:rPr lang="de-DE" sz="2800" b="0" i="0" u="none" strike="noStrike" cap="none" spc="0" dirty="0">
                <a:solidFill>
                  <a:srgbClr val="000000"/>
                </a:solidFill>
                <a:latin typeface="Calibri"/>
                <a:ea typeface="Arial"/>
                <a:cs typeface="Arial"/>
              </a:rPr>
              <a:t> </a:t>
            </a:r>
            <a:r>
              <a:rPr lang="de-DE" sz="2800" b="0" i="0" u="none" strike="noStrike" cap="none" spc="0" dirty="0" err="1">
                <a:solidFill>
                  <a:srgbClr val="000000"/>
                </a:solidFill>
                <a:latin typeface="Calibri"/>
                <a:ea typeface="Arial"/>
                <a:cs typeface="Arial"/>
              </a:rPr>
              <a:t>the</a:t>
            </a:r>
            <a:r>
              <a:rPr lang="de-DE" sz="2800" b="0" i="0" u="none" strike="noStrike" cap="none" spc="0" dirty="0">
                <a:solidFill>
                  <a:srgbClr val="000000"/>
                </a:solidFill>
                <a:latin typeface="Calibri"/>
                <a:ea typeface="Arial"/>
                <a:cs typeface="Arial"/>
              </a:rPr>
              <a:t> </a:t>
            </a:r>
            <a:r>
              <a:rPr lang="de-DE" sz="2800" b="0" i="0" u="none" strike="noStrike" cap="none" spc="0" dirty="0" err="1">
                <a:solidFill>
                  <a:srgbClr val="000000"/>
                </a:solidFill>
                <a:latin typeface="Calibri"/>
                <a:ea typeface="Arial"/>
                <a:cs typeface="Arial"/>
              </a:rPr>
              <a:t>heritability</a:t>
            </a:r>
            <a:r>
              <a:rPr lang="de-DE" sz="2800" b="0" i="0" u="none" strike="noStrike" cap="none" spc="0" dirty="0">
                <a:solidFill>
                  <a:srgbClr val="000000"/>
                </a:solidFill>
                <a:latin typeface="Calibri"/>
                <a:ea typeface="Arial"/>
                <a:cs typeface="Arial"/>
              </a:rPr>
              <a:t> </a:t>
            </a:r>
            <a:r>
              <a:rPr lang="de-DE" sz="2800" b="0" i="0" u="none" strike="noStrike" cap="none" spc="0" dirty="0" err="1">
                <a:solidFill>
                  <a:srgbClr val="000000"/>
                </a:solidFill>
                <a:latin typeface="Calibri"/>
                <a:ea typeface="Arial"/>
                <a:cs typeface="Arial"/>
              </a:rPr>
              <a:t>of</a:t>
            </a:r>
            <a:r>
              <a:rPr lang="de-DE" sz="2800" b="0" i="0" u="none" strike="noStrike" cap="none" spc="0" dirty="0">
                <a:solidFill>
                  <a:srgbClr val="000000"/>
                </a:solidFill>
                <a:latin typeface="Calibri"/>
                <a:ea typeface="Arial"/>
                <a:cs typeface="Arial"/>
              </a:rPr>
              <a:t> a </a:t>
            </a:r>
            <a:r>
              <a:rPr lang="de-DE" sz="2800" b="0" i="0" u="none" strike="noStrike" cap="none" spc="0" dirty="0" err="1">
                <a:solidFill>
                  <a:srgbClr val="000000"/>
                </a:solidFill>
                <a:latin typeface="Calibri"/>
                <a:ea typeface="Arial"/>
                <a:cs typeface="Arial"/>
              </a:rPr>
              <a:t>trait</a:t>
            </a:r>
            <a:r>
              <a:rPr lang="de-DE" sz="2800" b="0" i="0" u="none" strike="noStrike" cap="none" spc="0" dirty="0">
                <a:solidFill>
                  <a:srgbClr val="000000"/>
                </a:solidFill>
                <a:latin typeface="Calibri"/>
                <a:ea typeface="Arial"/>
                <a:cs typeface="Arial"/>
              </a:rPr>
              <a:t>: The </a:t>
            </a:r>
            <a:r>
              <a:rPr lang="de-DE" sz="2800" b="0" i="0" u="none" strike="noStrike" cap="none" spc="0" dirty="0" err="1">
                <a:solidFill>
                  <a:srgbClr val="000000"/>
                </a:solidFill>
                <a:latin typeface="Calibri"/>
                <a:ea typeface="Arial"/>
                <a:cs typeface="Arial"/>
              </a:rPr>
              <a:t>case</a:t>
            </a:r>
            <a:r>
              <a:rPr lang="de-DE" sz="2800" b="0" i="0" u="none" strike="noStrike" cap="none" spc="0" dirty="0">
                <a:solidFill>
                  <a:srgbClr val="000000"/>
                </a:solidFill>
                <a:latin typeface="Calibri"/>
                <a:ea typeface="Arial"/>
                <a:cs typeface="Arial"/>
              </a:rPr>
              <a:t> </a:t>
            </a:r>
            <a:r>
              <a:rPr lang="de-DE" sz="2800" b="0" i="0" u="none" strike="noStrike" cap="none" spc="0" dirty="0" err="1">
                <a:solidFill>
                  <a:srgbClr val="000000"/>
                </a:solidFill>
                <a:latin typeface="Calibri"/>
                <a:ea typeface="Arial"/>
                <a:cs typeface="Arial"/>
              </a:rPr>
              <a:t>of</a:t>
            </a:r>
            <a:r>
              <a:rPr lang="de-DE" sz="2800" b="0" i="0" u="none" strike="noStrike" cap="none" spc="0" dirty="0">
                <a:solidFill>
                  <a:srgbClr val="000000"/>
                </a:solidFill>
                <a:latin typeface="Calibri"/>
                <a:ea typeface="Arial"/>
                <a:cs typeface="Arial"/>
              </a:rPr>
              <a:t> gene-environment </a:t>
            </a:r>
            <a:r>
              <a:rPr lang="de-DE" sz="2800" b="0" i="0" u="none" strike="noStrike" cap="none" spc="0" dirty="0" err="1">
                <a:solidFill>
                  <a:srgbClr val="000000"/>
                </a:solidFill>
                <a:latin typeface="Calibri"/>
                <a:ea typeface="Arial"/>
                <a:cs typeface="Arial"/>
              </a:rPr>
              <a:t>correlations</a:t>
            </a:r>
            <a:r>
              <a:rPr lang="de-DE" sz="2800" b="0" i="0" u="none" strike="noStrike" cap="none" spc="0" dirty="0">
                <a:solidFill>
                  <a:srgbClr val="000000"/>
                </a:solidFill>
                <a:latin typeface="Calibri"/>
                <a:ea typeface="Arial"/>
                <a:cs typeface="Arial"/>
              </a:rPr>
              <a:t> (</a:t>
            </a:r>
            <a:r>
              <a:rPr lang="de-DE" sz="2800" b="0" i="0" u="none" strike="noStrike" cap="none" spc="0" dirty="0" err="1">
                <a:solidFill>
                  <a:srgbClr val="000000"/>
                </a:solidFill>
                <a:latin typeface="Calibri"/>
                <a:ea typeface="Arial"/>
                <a:cs typeface="Arial"/>
              </a:rPr>
              <a:t>rGE</a:t>
            </a:r>
            <a:r>
              <a:rPr lang="de-DE" sz="2800" b="0" i="0" u="none" strike="noStrike" cap="none" spc="0" dirty="0">
                <a:solidFill>
                  <a:srgbClr val="000000"/>
                </a:solidFill>
                <a:latin typeface="Calibri"/>
                <a:ea typeface="Arial"/>
                <a:cs typeface="Arial"/>
              </a:rPr>
              <a:t>)</a:t>
            </a:r>
            <a:endParaRPr sz="3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Inhaltsplatzhalter 2"/>
          <p:cNvSpPr>
            <a:spLocks noGrp="1"/>
          </p:cNvSpPr>
          <p:nvPr>
            <p:ph idx="1"/>
          </p:nvPr>
        </p:nvSpPr>
        <p:spPr bwMode="auto">
          <a:xfrm>
            <a:off x="495299" y="1600202"/>
            <a:ext cx="9012935" cy="4525962"/>
          </a:xfrm>
        </p:spPr>
        <p:txBody>
          <a:bodyPr vertOverflow="overflow" horzOverflow="clip" vert="horz" wrap="square" lIns="91440" tIns="45720" rIns="91440" bIns="45720" numCol="1" spcCol="0" rtlCol="0" fromWordArt="0" anchor="t" anchorCtr="0" forceAA="0" compatLnSpc="0">
            <a:noAutofit/>
          </a:bodyPr>
          <a:lstStyle/>
          <a:p>
            <a:pPr>
              <a:defRPr/>
            </a:pPr>
            <a:r>
              <a:rPr lang="de-DE" sz="2400" dirty="0"/>
              <a:t>In multivariate </a:t>
            </a:r>
            <a:r>
              <a:rPr lang="de-DE" sz="2400" dirty="0" err="1"/>
              <a:t>twin</a:t>
            </a:r>
            <a:r>
              <a:rPr lang="de-DE" sz="2400" dirty="0"/>
              <a:t> </a:t>
            </a:r>
            <a:r>
              <a:rPr lang="de-DE" sz="2400" dirty="0" err="1"/>
              <a:t>models</a:t>
            </a:r>
            <a:r>
              <a:rPr lang="de-DE" sz="2400" dirty="0"/>
              <a:t>, </a:t>
            </a:r>
            <a:r>
              <a:rPr lang="de-DE" sz="2400" dirty="0" err="1"/>
              <a:t>we</a:t>
            </a:r>
            <a:r>
              <a:rPr lang="de-DE" sz="2400" dirty="0"/>
              <a:t> </a:t>
            </a:r>
            <a:r>
              <a:rPr lang="de-DE" sz="2400" dirty="0" err="1"/>
              <a:t>can</a:t>
            </a:r>
            <a:r>
              <a:rPr lang="de-DE" sz="2400" dirty="0"/>
              <a:t> </a:t>
            </a:r>
            <a:r>
              <a:rPr lang="de-DE" sz="2400" dirty="0" err="1"/>
              <a:t>analyze</a:t>
            </a:r>
            <a:r>
              <a:rPr lang="de-DE" sz="2400" dirty="0"/>
              <a:t> </a:t>
            </a:r>
            <a:r>
              <a:rPr lang="de-DE" sz="2400" dirty="0" err="1"/>
              <a:t>rGE</a:t>
            </a:r>
            <a:r>
              <a:rPr lang="de-DE" sz="2400" dirty="0"/>
              <a:t> </a:t>
            </a:r>
            <a:r>
              <a:rPr lang="de-DE" sz="2400" dirty="0" err="1"/>
              <a:t>processes</a:t>
            </a:r>
            <a:endParaRPr sz="2400" dirty="0"/>
          </a:p>
          <a:p>
            <a:pPr marL="0" indent="0">
              <a:buNone/>
              <a:defRPr/>
            </a:pPr>
            <a:endParaRPr sz="1100" dirty="0"/>
          </a:p>
          <a:p>
            <a:pPr>
              <a:defRPr/>
            </a:pPr>
            <a:r>
              <a:rPr lang="de-DE" sz="2400" dirty="0" err="1"/>
              <a:t>Example</a:t>
            </a:r>
            <a:r>
              <a:rPr lang="de-DE" sz="2400" dirty="0"/>
              <a:t>: Research </a:t>
            </a:r>
            <a:r>
              <a:rPr lang="de-DE" sz="2400" dirty="0" err="1"/>
              <a:t>shows</a:t>
            </a:r>
            <a:r>
              <a:rPr lang="de-DE" sz="2400" dirty="0"/>
              <a:t> </a:t>
            </a:r>
            <a:r>
              <a:rPr lang="de-DE" sz="2400" dirty="0" err="1"/>
              <a:t>consistently</a:t>
            </a:r>
            <a:r>
              <a:rPr lang="de-DE" sz="2400" dirty="0"/>
              <a:t> </a:t>
            </a:r>
            <a:r>
              <a:rPr lang="de-DE" sz="2400" dirty="0" err="1"/>
              <a:t>that</a:t>
            </a:r>
            <a:r>
              <a:rPr lang="de-DE" sz="2400" dirty="0"/>
              <a:t> „environmental“ variables, like </a:t>
            </a:r>
            <a:r>
              <a:rPr lang="de-DE" sz="2400" dirty="0" err="1"/>
              <a:t>parenting</a:t>
            </a:r>
            <a:r>
              <a:rPr lang="de-DE" sz="2400" dirty="0"/>
              <a:t> </a:t>
            </a:r>
            <a:r>
              <a:rPr lang="de-DE" sz="2400" dirty="0" err="1"/>
              <a:t>or</a:t>
            </a:r>
            <a:r>
              <a:rPr lang="de-DE" sz="2400" dirty="0"/>
              <a:t> </a:t>
            </a:r>
            <a:r>
              <a:rPr lang="de-DE" sz="2400" dirty="0" err="1"/>
              <a:t>the</a:t>
            </a:r>
            <a:r>
              <a:rPr lang="de-DE" sz="2400" dirty="0"/>
              <a:t> </a:t>
            </a:r>
            <a:r>
              <a:rPr lang="de-DE" sz="2400" dirty="0" err="1"/>
              <a:t>work</a:t>
            </a:r>
            <a:r>
              <a:rPr lang="de-DE" sz="2400" dirty="0"/>
              <a:t> </a:t>
            </a:r>
            <a:r>
              <a:rPr lang="de-DE" sz="2400" dirty="0" err="1"/>
              <a:t>environment</a:t>
            </a:r>
            <a:r>
              <a:rPr lang="de-DE" sz="2400" dirty="0"/>
              <a:t>, </a:t>
            </a:r>
            <a:r>
              <a:rPr lang="de-DE" sz="2400" dirty="0" err="1"/>
              <a:t>are</a:t>
            </a:r>
            <a:r>
              <a:rPr lang="de-DE" sz="2400" dirty="0"/>
              <a:t> </a:t>
            </a:r>
            <a:r>
              <a:rPr lang="de-DE" sz="2400" dirty="0" err="1"/>
              <a:t>heritable</a:t>
            </a:r>
            <a:endParaRPr lang="de-DE" sz="2400" dirty="0"/>
          </a:p>
          <a:p>
            <a:pPr>
              <a:defRPr/>
            </a:pPr>
            <a:endParaRPr sz="1100" dirty="0"/>
          </a:p>
          <a:p>
            <a:pPr>
              <a:defRPr/>
            </a:pPr>
            <a:r>
              <a:rPr lang="de-DE" sz="2400" dirty="0"/>
              <a:t>This </a:t>
            </a:r>
            <a:r>
              <a:rPr lang="de-DE" sz="2400" dirty="0" err="1"/>
              <a:t>can</a:t>
            </a:r>
            <a:r>
              <a:rPr lang="de-DE" sz="2400" dirty="0"/>
              <a:t> </a:t>
            </a:r>
            <a:r>
              <a:rPr lang="de-DE" sz="2400" dirty="0" err="1"/>
              <a:t>be</a:t>
            </a:r>
            <a:r>
              <a:rPr lang="de-DE" sz="2400" dirty="0"/>
              <a:t> </a:t>
            </a:r>
            <a:r>
              <a:rPr lang="de-DE" sz="2400" dirty="0" err="1"/>
              <a:t>explained</a:t>
            </a:r>
            <a:r>
              <a:rPr lang="de-DE" sz="2400" dirty="0"/>
              <a:t> </a:t>
            </a:r>
            <a:r>
              <a:rPr lang="de-DE" sz="2400" dirty="0" err="1"/>
              <a:t>by</a:t>
            </a:r>
            <a:r>
              <a:rPr lang="de-DE" sz="2400" dirty="0"/>
              <a:t> </a:t>
            </a:r>
            <a:r>
              <a:rPr lang="de-DE" sz="2400" dirty="0" err="1"/>
              <a:t>rGE</a:t>
            </a:r>
            <a:r>
              <a:rPr lang="de-DE" sz="2400" dirty="0"/>
              <a:t> </a:t>
            </a:r>
            <a:r>
              <a:rPr lang="de-DE" sz="2400" dirty="0" err="1"/>
              <a:t>processes</a:t>
            </a:r>
            <a:r>
              <a:rPr lang="de-DE" sz="2400" dirty="0"/>
              <a:t>: </a:t>
            </a:r>
          </a:p>
          <a:p>
            <a:pPr lvl="1">
              <a:buFont typeface="Wingdings"/>
              <a:buChar char="Ø"/>
              <a:defRPr/>
            </a:pPr>
            <a:r>
              <a:rPr lang="de-DE" sz="2400" dirty="0"/>
              <a:t>Children </a:t>
            </a:r>
            <a:r>
              <a:rPr lang="de-DE" sz="2400" dirty="0" err="1"/>
              <a:t>evoke</a:t>
            </a:r>
            <a:r>
              <a:rPr lang="de-DE" sz="2400" dirty="0"/>
              <a:t> parental </a:t>
            </a:r>
            <a:r>
              <a:rPr lang="de-DE" sz="2400" dirty="0" err="1"/>
              <a:t>reactions</a:t>
            </a:r>
            <a:r>
              <a:rPr lang="de-DE" sz="2400" dirty="0"/>
              <a:t> </a:t>
            </a:r>
            <a:r>
              <a:rPr lang="de-DE" sz="2400" dirty="0" err="1"/>
              <a:t>based</a:t>
            </a:r>
            <a:r>
              <a:rPr lang="de-DE" sz="2400" dirty="0"/>
              <a:t> on </a:t>
            </a:r>
            <a:r>
              <a:rPr lang="de-DE" sz="2400" dirty="0" err="1"/>
              <a:t>their</a:t>
            </a:r>
            <a:r>
              <a:rPr lang="de-DE" sz="2400" dirty="0"/>
              <a:t> </a:t>
            </a:r>
            <a:r>
              <a:rPr lang="de-DE" sz="2400" dirty="0" err="1"/>
              <a:t>genotype</a:t>
            </a:r>
            <a:r>
              <a:rPr lang="de-DE" sz="2400" dirty="0"/>
              <a:t> and/</a:t>
            </a:r>
            <a:r>
              <a:rPr lang="de-DE" sz="2400" dirty="0" err="1"/>
              <a:t>or</a:t>
            </a:r>
            <a:r>
              <a:rPr lang="de-DE" sz="2400" dirty="0"/>
              <a:t> </a:t>
            </a:r>
            <a:r>
              <a:rPr lang="de-DE" sz="2400" dirty="0" err="1"/>
              <a:t>genetic</a:t>
            </a:r>
            <a:r>
              <a:rPr lang="de-DE" sz="2400" dirty="0"/>
              <a:t> </a:t>
            </a:r>
            <a:r>
              <a:rPr lang="de-DE" sz="2400" dirty="0" err="1"/>
              <a:t>influenced</a:t>
            </a:r>
            <a:r>
              <a:rPr lang="de-DE" sz="2400" dirty="0"/>
              <a:t> </a:t>
            </a:r>
            <a:r>
              <a:rPr lang="de-DE" sz="2400" dirty="0" err="1"/>
              <a:t>traits</a:t>
            </a:r>
            <a:endParaRPr sz="2400" dirty="0"/>
          </a:p>
          <a:p>
            <a:pPr lvl="1">
              <a:buFont typeface="Wingdings"/>
              <a:buChar char="Ø"/>
              <a:defRPr/>
            </a:pPr>
            <a:r>
              <a:rPr lang="de-DE" sz="2400" dirty="0" err="1"/>
              <a:t>Adults</a:t>
            </a:r>
            <a:r>
              <a:rPr lang="de-DE" sz="2400" dirty="0"/>
              <a:t> </a:t>
            </a:r>
            <a:r>
              <a:rPr lang="de-DE" sz="2400" dirty="0" err="1"/>
              <a:t>select</a:t>
            </a:r>
            <a:r>
              <a:rPr lang="de-DE" sz="2400" dirty="0"/>
              <a:t> </a:t>
            </a:r>
            <a:r>
              <a:rPr lang="de-DE" sz="2400" dirty="0" err="1"/>
              <a:t>themselves</a:t>
            </a:r>
            <a:r>
              <a:rPr lang="de-DE" sz="2400" dirty="0"/>
              <a:t> </a:t>
            </a:r>
            <a:r>
              <a:rPr lang="de-DE" sz="2400" dirty="0" err="1"/>
              <a:t>into</a:t>
            </a:r>
            <a:r>
              <a:rPr lang="de-DE" sz="2400" dirty="0"/>
              <a:t> </a:t>
            </a:r>
            <a:r>
              <a:rPr lang="de-DE" sz="2400" dirty="0" err="1"/>
              <a:t>work</a:t>
            </a:r>
            <a:r>
              <a:rPr lang="de-DE" sz="2400" dirty="0"/>
              <a:t> </a:t>
            </a:r>
            <a:r>
              <a:rPr lang="de-DE" sz="2400" dirty="0" err="1"/>
              <a:t>environments</a:t>
            </a:r>
            <a:r>
              <a:rPr lang="de-DE" sz="2400" dirty="0"/>
              <a:t> </a:t>
            </a:r>
            <a:r>
              <a:rPr lang="de-DE" sz="2400" dirty="0" err="1"/>
              <a:t>based</a:t>
            </a:r>
            <a:r>
              <a:rPr lang="de-DE" sz="2400" dirty="0"/>
              <a:t> on </a:t>
            </a:r>
            <a:r>
              <a:rPr lang="de-DE" sz="2400" dirty="0" err="1"/>
              <a:t>their</a:t>
            </a:r>
            <a:r>
              <a:rPr lang="de-DE" sz="2400" dirty="0"/>
              <a:t> </a:t>
            </a:r>
            <a:r>
              <a:rPr lang="de-DE" sz="2400" dirty="0" err="1"/>
              <a:t>genotype</a:t>
            </a:r>
            <a:r>
              <a:rPr lang="de-DE" sz="2400" dirty="0"/>
              <a:t> and/</a:t>
            </a:r>
            <a:r>
              <a:rPr lang="de-DE" sz="2400" dirty="0" err="1"/>
              <a:t>or</a:t>
            </a:r>
            <a:r>
              <a:rPr lang="de-DE" sz="2400" dirty="0"/>
              <a:t> </a:t>
            </a:r>
            <a:r>
              <a:rPr lang="de-DE" sz="2400" dirty="0" err="1"/>
              <a:t>genetic</a:t>
            </a:r>
            <a:r>
              <a:rPr lang="de-DE" sz="2400" dirty="0"/>
              <a:t> </a:t>
            </a:r>
            <a:r>
              <a:rPr lang="de-DE" sz="2400" dirty="0" err="1"/>
              <a:t>influenced</a:t>
            </a:r>
            <a:r>
              <a:rPr lang="de-DE" sz="2400" dirty="0"/>
              <a:t> </a:t>
            </a:r>
            <a:r>
              <a:rPr lang="de-DE" sz="2400" dirty="0" err="1"/>
              <a:t>traits</a:t>
            </a:r>
            <a:endParaRPr sz="2400" dirty="0"/>
          </a:p>
          <a:p>
            <a:pPr>
              <a:buFontTx/>
              <a:buChar char="-"/>
              <a:defRPr/>
            </a:pPr>
            <a:endParaRPr sz="2400" dirty="0"/>
          </a:p>
          <a:p>
            <a:pPr marL="0" indent="0">
              <a:buNone/>
              <a:defRPr/>
            </a:pPr>
            <a:r>
              <a:rPr lang="de-DE" sz="2400" dirty="0" err="1"/>
              <a:t>To</a:t>
            </a:r>
            <a:r>
              <a:rPr lang="de-DE" sz="2400" dirty="0"/>
              <a:t> </a:t>
            </a:r>
            <a:r>
              <a:rPr lang="de-DE" sz="2400" dirty="0" err="1"/>
              <a:t>examine</a:t>
            </a:r>
            <a:r>
              <a:rPr lang="de-DE" sz="2400" dirty="0"/>
              <a:t> </a:t>
            </a:r>
            <a:r>
              <a:rPr lang="de-DE" sz="2400" dirty="0" err="1"/>
              <a:t>these</a:t>
            </a:r>
            <a:r>
              <a:rPr lang="de-DE" sz="2400" dirty="0"/>
              <a:t> </a:t>
            </a:r>
            <a:r>
              <a:rPr lang="de-DE" sz="2400" dirty="0" err="1"/>
              <a:t>genetic</a:t>
            </a:r>
            <a:r>
              <a:rPr lang="de-DE" sz="2400" dirty="0"/>
              <a:t> </a:t>
            </a:r>
            <a:r>
              <a:rPr lang="de-DE" sz="2400" dirty="0" err="1"/>
              <a:t>influenced</a:t>
            </a:r>
            <a:r>
              <a:rPr lang="de-DE" sz="2400" dirty="0"/>
              <a:t> </a:t>
            </a:r>
            <a:r>
              <a:rPr lang="de-DE" sz="2400" dirty="0" err="1"/>
              <a:t>traits</a:t>
            </a:r>
            <a:r>
              <a:rPr lang="de-DE" sz="2400" dirty="0"/>
              <a:t> </a:t>
            </a:r>
            <a:r>
              <a:rPr lang="de-DE" sz="2400" dirty="0" err="1"/>
              <a:t>is</a:t>
            </a:r>
            <a:r>
              <a:rPr lang="de-DE" sz="2400" dirty="0"/>
              <a:t> </a:t>
            </a:r>
            <a:r>
              <a:rPr lang="de-DE" sz="2400" dirty="0" err="1"/>
              <a:t>the</a:t>
            </a:r>
            <a:r>
              <a:rPr lang="de-DE" sz="2400" dirty="0"/>
              <a:t> same </a:t>
            </a:r>
            <a:r>
              <a:rPr lang="de-DE" sz="2400" dirty="0" err="1"/>
              <a:t>procedure</a:t>
            </a:r>
            <a:r>
              <a:rPr lang="de-DE" sz="2400" dirty="0"/>
              <a:t> </a:t>
            </a:r>
            <a:r>
              <a:rPr lang="de-DE" sz="2400" dirty="0" err="1"/>
              <a:t>as</a:t>
            </a:r>
            <a:r>
              <a:rPr lang="de-DE" sz="2400" dirty="0"/>
              <a:t> </a:t>
            </a:r>
            <a:r>
              <a:rPr lang="de-DE" sz="2400" dirty="0" err="1"/>
              <a:t>when</a:t>
            </a:r>
            <a:r>
              <a:rPr lang="de-DE" sz="2400" dirty="0"/>
              <a:t> </a:t>
            </a:r>
            <a:r>
              <a:rPr lang="de-DE" sz="2400" dirty="0" err="1"/>
              <a:t>we</a:t>
            </a:r>
            <a:r>
              <a:rPr lang="de-DE" sz="2400" dirty="0"/>
              <a:t> </a:t>
            </a:r>
            <a:r>
              <a:rPr lang="de-DE" sz="2400" dirty="0" err="1"/>
              <a:t>try</a:t>
            </a:r>
            <a:r>
              <a:rPr lang="de-DE" sz="2400" dirty="0"/>
              <a:t> </a:t>
            </a:r>
            <a:r>
              <a:rPr lang="de-DE" sz="2400" dirty="0" err="1"/>
              <a:t>to</a:t>
            </a:r>
            <a:r>
              <a:rPr lang="de-DE" sz="2400" dirty="0"/>
              <a:t> </a:t>
            </a:r>
            <a:r>
              <a:rPr lang="de-DE" sz="2400" dirty="0" err="1"/>
              <a:t>explain</a:t>
            </a:r>
            <a:r>
              <a:rPr lang="de-DE" sz="2400" dirty="0"/>
              <a:t> </a:t>
            </a:r>
            <a:r>
              <a:rPr lang="de-DE" sz="2400" dirty="0" err="1"/>
              <a:t>the</a:t>
            </a:r>
            <a:r>
              <a:rPr lang="de-DE" sz="2400" dirty="0"/>
              <a:t> </a:t>
            </a:r>
            <a:r>
              <a:rPr lang="de-DE" sz="2400" dirty="0" err="1"/>
              <a:t>heritability</a:t>
            </a:r>
            <a:r>
              <a:rPr lang="de-DE" sz="2400" dirty="0"/>
              <a:t> </a:t>
            </a:r>
            <a:r>
              <a:rPr lang="de-DE" sz="2400" dirty="0" err="1"/>
              <a:t>of</a:t>
            </a:r>
            <a:r>
              <a:rPr lang="de-DE" sz="2400" dirty="0"/>
              <a:t> X!</a:t>
            </a:r>
            <a:endParaRPr sz="2400" dirty="0"/>
          </a:p>
          <a:p>
            <a:pPr marL="0" indent="0">
              <a:buNone/>
              <a:defRPr/>
            </a:pPr>
            <a:endParaRPr lang="de-DE" sz="700" dirty="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20</a:t>
            </a:fld>
            <a:endParaRPr lang="de-DE"/>
          </a:p>
        </p:txBody>
      </p:sp>
      <p:sp>
        <p:nvSpPr>
          <p:cNvPr id="1484310662"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1999107755" name="Titel 1"/>
          <p:cNvSpPr>
            <a:spLocks noGrp="1"/>
          </p:cNvSpPr>
          <p:nvPr/>
        </p:nvSpPr>
        <p:spPr bwMode="auto">
          <a:xfrm>
            <a:off x="414576" y="193914"/>
            <a:ext cx="8915400" cy="1275192"/>
          </a:xfrm>
        </p:spPr>
        <p:txBody>
          <a:bodyPr vertOverflow="overflow" horzOverflow="clip" vert="horz" wrap="square" lIns="91440" tIns="45720" rIns="91440" bIns="45720" numCol="1" spcCol="0" rtlCol="0" fromWordArt="0" anchor="ctr" anchorCtr="0" forceAA="0" compatLnSpc="0">
            <a:noAutofit/>
          </a:bodyPr>
          <a:lstStyle>
            <a:lvl1pPr algn="ctr" defTabSz="914400">
              <a:spcBef>
                <a:spcPts val="0"/>
              </a:spcBef>
              <a:buNone/>
              <a:defRPr sz="4400">
                <a:solidFill>
                  <a:schemeClr val="tx1"/>
                </a:solidFill>
                <a:latin typeface="+mj-lt"/>
                <a:ea typeface="+mj-ea"/>
                <a:cs typeface="+mj-cs"/>
              </a:defRPr>
            </a:lvl1pPr>
          </a:lstStyle>
          <a:p>
            <a:pPr>
              <a:defRPr/>
            </a:pPr>
            <a:r>
              <a:rPr lang="de-DE" sz="2800" b="0" i="0" u="none" strike="noStrike" cap="none" spc="0">
                <a:solidFill>
                  <a:srgbClr val="000000"/>
                </a:solidFill>
                <a:latin typeface="Calibri"/>
                <a:ea typeface="Arial"/>
                <a:cs typeface="Arial"/>
              </a:rPr>
              <a:t>5. Explaining the heritability of a trait: The case of gene-environment correlations (rGE)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3324074" name="Titel 1"/>
          <p:cNvSpPr>
            <a:spLocks noGrp="1"/>
          </p:cNvSpPr>
          <p:nvPr>
            <p:ph type="title"/>
          </p:nvPr>
        </p:nvSpPr>
        <p:spPr bwMode="auto">
          <a:xfrm>
            <a:off x="495299" y="113197"/>
            <a:ext cx="8915400" cy="1143000"/>
          </a:xfrm>
        </p:spPr>
        <p:txBody>
          <a:bodyPr vertOverflow="overflow" horzOverflow="clip" vert="horz" wrap="square" lIns="91440" tIns="45720" rIns="91440" bIns="45720" numCol="1" spcCol="0" rtlCol="0" fromWordArt="0" anchor="ctr" anchorCtr="0" forceAA="0" compatLnSpc="0">
            <a:normAutofit/>
          </a:bodyPr>
          <a:lstStyle/>
          <a:p>
            <a:pPr>
              <a:defRPr/>
            </a:pPr>
            <a:r>
              <a:rPr lang="de-DE" sz="3600" dirty="0">
                <a:latin typeface="Calibri"/>
                <a:cs typeface="Arial"/>
              </a:rPr>
              <a:t>6. Outlook 1: ACE-beta </a:t>
            </a:r>
            <a:r>
              <a:rPr lang="de-DE" sz="3600" dirty="0" err="1">
                <a:latin typeface="Calibri"/>
                <a:cs typeface="Arial"/>
              </a:rPr>
              <a:t>model</a:t>
            </a:r>
            <a:endParaRPr lang="de-DE" sz="3600" dirty="0"/>
          </a:p>
        </p:txBody>
      </p:sp>
      <p:sp>
        <p:nvSpPr>
          <p:cNvPr id="1043907969" name="Foliennummernplatzhalter 4"/>
          <p:cNvSpPr>
            <a:spLocks noGrp="1"/>
          </p:cNvSpPr>
          <p:nvPr>
            <p:ph type="sldNum" sz="quarter" idx="12"/>
          </p:nvPr>
        </p:nvSpPr>
        <p:spPr bwMode="auto"/>
        <p:txBody>
          <a:bodyPr/>
          <a:lstStyle/>
          <a:p>
            <a:pPr>
              <a:defRPr/>
            </a:pPr>
            <a:fld id="{BF3EBD38-CCCB-F33A-7FED-88BD62C92EAA}" type="slidenum">
              <a:rPr lang="de-DE"/>
              <a:t>21</a:t>
            </a:fld>
            <a:endParaRPr lang="de-DE"/>
          </a:p>
        </p:txBody>
      </p:sp>
      <p:sp>
        <p:nvSpPr>
          <p:cNvPr id="1461134780" name="Textfeld 4"/>
          <p:cNvSpPr txBox="1"/>
          <p:nvPr/>
        </p:nvSpPr>
        <p:spPr bwMode="auto">
          <a:xfrm>
            <a:off x="372087" y="1268759"/>
            <a:ext cx="8978059" cy="4907315"/>
          </a:xfrm>
          <a:prstGeom prst="rect">
            <a:avLst/>
          </a:prstGeom>
          <a:noFill/>
        </p:spPr>
        <p:txBody>
          <a:bodyPr wrap="square" rtlCol="0">
            <a:spAutoFit/>
          </a:bodyPr>
          <a:lstStyle/>
          <a:p>
            <a:pPr marL="285750" indent="-285750">
              <a:buFont typeface="Arial"/>
              <a:buChar char="•"/>
              <a:defRPr/>
            </a:pPr>
            <a:r>
              <a:rPr lang="de-DE" sz="2600" dirty="0" err="1"/>
              <a:t>One</a:t>
            </a:r>
            <a:r>
              <a:rPr lang="de-DE" sz="2600" dirty="0"/>
              <a:t> </a:t>
            </a:r>
            <a:r>
              <a:rPr lang="de-DE" sz="2600" dirty="0" err="1"/>
              <a:t>drawback</a:t>
            </a:r>
            <a:r>
              <a:rPr lang="de-DE" sz="2600" dirty="0"/>
              <a:t> </a:t>
            </a:r>
            <a:r>
              <a:rPr lang="de-DE" sz="2600" dirty="0" err="1"/>
              <a:t>of</a:t>
            </a:r>
            <a:r>
              <a:rPr lang="de-DE" sz="2600" dirty="0"/>
              <a:t> </a:t>
            </a:r>
            <a:r>
              <a:rPr lang="de-DE" sz="2600" dirty="0" err="1"/>
              <a:t>the</a:t>
            </a:r>
            <a:r>
              <a:rPr lang="de-DE" sz="2600" dirty="0"/>
              <a:t> bi- and multivariate ACE </a:t>
            </a:r>
            <a:r>
              <a:rPr lang="de-DE" sz="2600" dirty="0" err="1"/>
              <a:t>models</a:t>
            </a:r>
            <a:r>
              <a:rPr lang="de-DE" sz="2600" dirty="0"/>
              <a:t> in </a:t>
            </a:r>
            <a:r>
              <a:rPr lang="de-DE" sz="2600" dirty="0" err="1"/>
              <a:t>the</a:t>
            </a:r>
            <a:r>
              <a:rPr lang="de-DE" sz="2600" dirty="0"/>
              <a:t> </a:t>
            </a:r>
            <a:r>
              <a:rPr lang="de-DE" sz="2600" dirty="0" err="1"/>
              <a:t>Cholesky</a:t>
            </a:r>
            <a:r>
              <a:rPr lang="de-DE" sz="2600" dirty="0"/>
              <a:t> </a:t>
            </a:r>
            <a:r>
              <a:rPr lang="de-DE" sz="2600" dirty="0" err="1"/>
              <a:t>parametrization</a:t>
            </a:r>
            <a:r>
              <a:rPr lang="de-DE" sz="2600" dirty="0"/>
              <a:t> </a:t>
            </a:r>
            <a:r>
              <a:rPr lang="de-DE" sz="2600" dirty="0" err="1"/>
              <a:t>is</a:t>
            </a:r>
            <a:r>
              <a:rPr lang="de-DE" sz="2600" dirty="0"/>
              <a:t> </a:t>
            </a:r>
            <a:r>
              <a:rPr lang="de-DE" sz="2600" dirty="0" err="1"/>
              <a:t>that</a:t>
            </a:r>
            <a:r>
              <a:rPr lang="de-DE" sz="2600" dirty="0"/>
              <a:t> </a:t>
            </a:r>
            <a:r>
              <a:rPr lang="de-DE" sz="2600" dirty="0" err="1"/>
              <a:t>no</a:t>
            </a:r>
            <a:r>
              <a:rPr lang="de-DE" sz="2600" dirty="0"/>
              <a:t> </a:t>
            </a:r>
            <a:r>
              <a:rPr lang="de-DE" sz="2600" dirty="0" err="1"/>
              <a:t>phenotypic</a:t>
            </a:r>
            <a:r>
              <a:rPr lang="de-DE" sz="2600" dirty="0"/>
              <a:t> </a:t>
            </a:r>
            <a:r>
              <a:rPr lang="de-DE" sz="2600" dirty="0" err="1"/>
              <a:t>effects</a:t>
            </a:r>
            <a:r>
              <a:rPr lang="de-DE" sz="2600" dirty="0"/>
              <a:t> </a:t>
            </a:r>
            <a:r>
              <a:rPr lang="de-DE" sz="2600" dirty="0" err="1"/>
              <a:t>are</a:t>
            </a:r>
            <a:r>
              <a:rPr lang="de-DE" sz="2600" dirty="0"/>
              <a:t> </a:t>
            </a:r>
            <a:r>
              <a:rPr lang="de-DE" sz="2600" dirty="0" err="1"/>
              <a:t>estimated</a:t>
            </a:r>
            <a:endParaRPr lang="de-DE" sz="2600" dirty="0"/>
          </a:p>
          <a:p>
            <a:pPr>
              <a:defRPr/>
            </a:pPr>
            <a:endParaRPr sz="1000" dirty="0"/>
          </a:p>
          <a:p>
            <a:pPr marL="285750" indent="-285750">
              <a:buFont typeface="Arial"/>
              <a:buChar char="•"/>
              <a:defRPr/>
            </a:pPr>
            <a:r>
              <a:rPr lang="de-DE" sz="2600" dirty="0" err="1"/>
              <a:t>We</a:t>
            </a:r>
            <a:r>
              <a:rPr lang="de-DE" sz="2600" dirty="0"/>
              <a:t> </a:t>
            </a:r>
            <a:r>
              <a:rPr lang="de-DE" sz="2600" dirty="0" err="1"/>
              <a:t>might</a:t>
            </a:r>
            <a:r>
              <a:rPr lang="de-DE" sz="2600" dirty="0"/>
              <a:t> </a:t>
            </a:r>
            <a:r>
              <a:rPr lang="de-DE" sz="2600" dirty="0" err="1"/>
              <a:t>know</a:t>
            </a:r>
            <a:r>
              <a:rPr lang="de-DE" sz="2600" dirty="0"/>
              <a:t> </a:t>
            </a:r>
            <a:r>
              <a:rPr lang="de-DE" sz="2600" dirty="0" err="1"/>
              <a:t>that</a:t>
            </a:r>
            <a:r>
              <a:rPr lang="de-DE" sz="2600" dirty="0"/>
              <a:t> </a:t>
            </a:r>
            <a:r>
              <a:rPr lang="de-DE" sz="2600" dirty="0" err="1"/>
              <a:t>some</a:t>
            </a:r>
            <a:r>
              <a:rPr lang="de-DE" sz="2600" dirty="0"/>
              <a:t> </a:t>
            </a:r>
            <a:r>
              <a:rPr lang="de-DE" sz="2600" dirty="0" err="1"/>
              <a:t>of</a:t>
            </a:r>
            <a:r>
              <a:rPr lang="de-DE" sz="2600" dirty="0"/>
              <a:t> </a:t>
            </a:r>
            <a:r>
              <a:rPr lang="de-DE" sz="2600" dirty="0" err="1"/>
              <a:t>the</a:t>
            </a:r>
            <a:r>
              <a:rPr lang="de-DE" sz="2600" dirty="0"/>
              <a:t> </a:t>
            </a:r>
            <a:r>
              <a:rPr lang="de-DE" sz="2600" dirty="0" err="1"/>
              <a:t>heritability</a:t>
            </a:r>
            <a:r>
              <a:rPr lang="de-DE" sz="2600" dirty="0"/>
              <a:t> </a:t>
            </a:r>
            <a:r>
              <a:rPr lang="de-DE" sz="2600" dirty="0" err="1"/>
              <a:t>of</a:t>
            </a:r>
            <a:r>
              <a:rPr lang="de-DE" sz="2600" dirty="0"/>
              <a:t> Y </a:t>
            </a:r>
            <a:r>
              <a:rPr lang="de-DE" sz="2600" dirty="0" err="1"/>
              <a:t>is</a:t>
            </a:r>
            <a:r>
              <a:rPr lang="de-DE" sz="2600" dirty="0"/>
              <a:t> </a:t>
            </a:r>
            <a:r>
              <a:rPr lang="de-DE" sz="2600" dirty="0" err="1"/>
              <a:t>accounted</a:t>
            </a:r>
            <a:r>
              <a:rPr lang="de-DE" sz="2600" dirty="0"/>
              <a:t> </a:t>
            </a:r>
            <a:r>
              <a:rPr lang="de-DE" sz="2600" dirty="0" err="1"/>
              <a:t>for</a:t>
            </a:r>
            <a:r>
              <a:rPr lang="de-DE" sz="2600" dirty="0"/>
              <a:t> </a:t>
            </a:r>
            <a:r>
              <a:rPr lang="de-DE" sz="2600" dirty="0" err="1"/>
              <a:t>by</a:t>
            </a:r>
            <a:r>
              <a:rPr lang="de-DE" sz="2600" dirty="0"/>
              <a:t> genes </a:t>
            </a:r>
            <a:r>
              <a:rPr lang="de-DE" sz="2600" dirty="0" err="1"/>
              <a:t>affecting</a:t>
            </a:r>
            <a:r>
              <a:rPr lang="de-DE" sz="2600" dirty="0"/>
              <a:t> X</a:t>
            </a:r>
            <a:endParaRPr sz="2600" dirty="0"/>
          </a:p>
          <a:p>
            <a:pPr marL="285750" indent="-285750">
              <a:buFont typeface="Arial"/>
              <a:buChar char="•"/>
              <a:defRPr/>
            </a:pPr>
            <a:endParaRPr sz="1000" dirty="0"/>
          </a:p>
          <a:p>
            <a:pPr marL="285750" indent="-285750">
              <a:buFont typeface="Arial"/>
              <a:buChar char="•"/>
              <a:defRPr/>
            </a:pPr>
            <a:r>
              <a:rPr lang="de-DE" sz="2600" dirty="0" err="1"/>
              <a:t>We</a:t>
            </a:r>
            <a:r>
              <a:rPr lang="de-DE" sz="2600" dirty="0"/>
              <a:t> </a:t>
            </a:r>
            <a:r>
              <a:rPr lang="de-DE" sz="2600" dirty="0" err="1"/>
              <a:t>don‘t</a:t>
            </a:r>
            <a:r>
              <a:rPr lang="de-DE" sz="2600" dirty="0"/>
              <a:t> </a:t>
            </a:r>
            <a:r>
              <a:rPr lang="de-DE" sz="2600" dirty="0" err="1"/>
              <a:t>know</a:t>
            </a:r>
            <a:r>
              <a:rPr lang="de-DE" sz="2600" dirty="0"/>
              <a:t> </a:t>
            </a:r>
            <a:r>
              <a:rPr lang="de-DE" sz="2600" dirty="0" err="1"/>
              <a:t>through</a:t>
            </a:r>
            <a:r>
              <a:rPr lang="de-DE" sz="2600" dirty="0"/>
              <a:t> </a:t>
            </a:r>
            <a:r>
              <a:rPr lang="de-DE" sz="2600" dirty="0" err="1"/>
              <a:t>which</a:t>
            </a:r>
            <a:r>
              <a:rPr lang="de-DE" sz="2600" dirty="0"/>
              <a:t> </a:t>
            </a:r>
            <a:r>
              <a:rPr lang="de-DE" sz="2600" dirty="0" err="1"/>
              <a:t>phenotype</a:t>
            </a:r>
            <a:r>
              <a:rPr lang="de-DE" sz="2600" dirty="0"/>
              <a:t> </a:t>
            </a:r>
            <a:r>
              <a:rPr lang="de-DE" sz="2600" dirty="0" err="1"/>
              <a:t>this</a:t>
            </a:r>
            <a:r>
              <a:rPr lang="de-DE" sz="2600" dirty="0"/>
              <a:t> </a:t>
            </a:r>
            <a:r>
              <a:rPr lang="de-DE" sz="2600" dirty="0" err="1"/>
              <a:t>genetic</a:t>
            </a:r>
            <a:r>
              <a:rPr lang="de-DE" sz="2600" dirty="0"/>
              <a:t> </a:t>
            </a:r>
            <a:r>
              <a:rPr lang="de-DE" sz="2600" dirty="0" err="1"/>
              <a:t>effect</a:t>
            </a:r>
            <a:r>
              <a:rPr lang="de-DE" sz="2600" dirty="0"/>
              <a:t> </a:t>
            </a:r>
            <a:r>
              <a:rPr lang="de-DE" sz="2600" dirty="0" err="1"/>
              <a:t>is</a:t>
            </a:r>
            <a:r>
              <a:rPr lang="de-DE" sz="2600" dirty="0"/>
              <a:t> </a:t>
            </a:r>
            <a:r>
              <a:rPr lang="de-DE" sz="2600" dirty="0" err="1"/>
              <a:t>mediated</a:t>
            </a:r>
            <a:r>
              <a:rPr lang="de-DE" sz="2600" dirty="0"/>
              <a:t>, i.e. </a:t>
            </a:r>
            <a:r>
              <a:rPr lang="de-DE" sz="2600" dirty="0" err="1"/>
              <a:t>we</a:t>
            </a:r>
            <a:r>
              <a:rPr lang="de-DE" sz="2600" dirty="0"/>
              <a:t> </a:t>
            </a:r>
            <a:r>
              <a:rPr lang="de-DE" sz="2600" dirty="0" err="1"/>
              <a:t>don‘t</a:t>
            </a:r>
            <a:r>
              <a:rPr lang="de-DE" sz="2600" dirty="0"/>
              <a:t> </a:t>
            </a:r>
            <a:r>
              <a:rPr lang="de-DE" sz="2600" dirty="0" err="1"/>
              <a:t>know</a:t>
            </a:r>
            <a:r>
              <a:rPr lang="de-DE" sz="2600" dirty="0"/>
              <a:t> </a:t>
            </a:r>
            <a:r>
              <a:rPr lang="de-DE" sz="2600" dirty="0" err="1"/>
              <a:t>the</a:t>
            </a:r>
            <a:r>
              <a:rPr lang="de-DE" sz="2600" dirty="0"/>
              <a:t> „</a:t>
            </a:r>
            <a:r>
              <a:rPr lang="de-DE" sz="2600" dirty="0" err="1"/>
              <a:t>phenotypic</a:t>
            </a:r>
            <a:r>
              <a:rPr lang="de-DE" sz="2600" dirty="0"/>
              <a:t> </a:t>
            </a:r>
            <a:r>
              <a:rPr lang="de-DE" sz="2600" dirty="0" err="1"/>
              <a:t>bottle</a:t>
            </a:r>
            <a:r>
              <a:rPr lang="de-DE" sz="2600" dirty="0"/>
              <a:t>-neck“ (Freese, 2008)</a:t>
            </a:r>
          </a:p>
          <a:p>
            <a:pPr>
              <a:defRPr/>
            </a:pPr>
            <a:endParaRPr sz="1000" dirty="0"/>
          </a:p>
          <a:p>
            <a:pPr marL="285750" indent="-285750">
              <a:buFont typeface="Arial"/>
              <a:buChar char="•"/>
              <a:defRPr/>
            </a:pPr>
            <a:r>
              <a:rPr lang="de-DE" sz="2600" dirty="0"/>
              <a:t>This </a:t>
            </a:r>
            <a:r>
              <a:rPr lang="de-DE" sz="2600" dirty="0" err="1"/>
              <a:t>can</a:t>
            </a:r>
            <a:r>
              <a:rPr lang="de-DE" sz="2600" dirty="0"/>
              <a:t> </a:t>
            </a:r>
            <a:r>
              <a:rPr lang="de-DE" sz="2600" dirty="0" err="1"/>
              <a:t>be</a:t>
            </a:r>
            <a:r>
              <a:rPr lang="de-DE" sz="2600" dirty="0"/>
              <a:t> </a:t>
            </a:r>
            <a:r>
              <a:rPr lang="de-DE" sz="2600" dirty="0" err="1"/>
              <a:t>investigated</a:t>
            </a:r>
            <a:r>
              <a:rPr lang="de-DE" sz="2600" dirty="0"/>
              <a:t> </a:t>
            </a:r>
            <a:r>
              <a:rPr lang="de-DE" sz="2600" dirty="0" err="1"/>
              <a:t>with</a:t>
            </a:r>
            <a:r>
              <a:rPr lang="de-DE" sz="2600" dirty="0"/>
              <a:t> </a:t>
            </a:r>
            <a:r>
              <a:rPr lang="de-DE" sz="2600" dirty="0" err="1"/>
              <a:t>the</a:t>
            </a:r>
            <a:r>
              <a:rPr lang="de-DE" sz="2600" dirty="0"/>
              <a:t> ACE-beta </a:t>
            </a:r>
            <a:r>
              <a:rPr lang="de-DE" sz="2600" dirty="0" err="1"/>
              <a:t>model</a:t>
            </a:r>
            <a:r>
              <a:rPr lang="de-DE" sz="2600" dirty="0"/>
              <a:t> (Kohler et al., 2011) </a:t>
            </a:r>
            <a:r>
              <a:rPr lang="de-DE" sz="2600" dirty="0" err="1"/>
              <a:t>which</a:t>
            </a:r>
            <a:r>
              <a:rPr lang="de-DE" sz="2600" dirty="0"/>
              <a:t> will </a:t>
            </a:r>
            <a:r>
              <a:rPr lang="de-DE" sz="2600" dirty="0" err="1"/>
              <a:t>be</a:t>
            </a:r>
            <a:r>
              <a:rPr lang="de-DE" sz="2600" dirty="0"/>
              <a:t> </a:t>
            </a:r>
            <a:r>
              <a:rPr lang="de-DE" sz="2600" dirty="0" err="1"/>
              <a:t>covered</a:t>
            </a:r>
            <a:r>
              <a:rPr lang="de-DE" sz="2600" dirty="0"/>
              <a:t> in an </a:t>
            </a:r>
            <a:r>
              <a:rPr lang="de-DE" sz="2600" dirty="0" err="1"/>
              <a:t>advanced</a:t>
            </a:r>
            <a:r>
              <a:rPr lang="de-DE" sz="2600" dirty="0"/>
              <a:t> </a:t>
            </a:r>
            <a:r>
              <a:rPr lang="de-DE" sz="2600" dirty="0" err="1"/>
              <a:t>workshop</a:t>
            </a:r>
            <a:r>
              <a:rPr lang="de-DE" sz="2600" dirty="0"/>
              <a:t>, </a:t>
            </a:r>
            <a:r>
              <a:rPr lang="de-DE" sz="2600" dirty="0" err="1"/>
              <a:t>if</a:t>
            </a:r>
            <a:r>
              <a:rPr lang="de-DE" sz="2600" dirty="0"/>
              <a:t> </a:t>
            </a:r>
            <a:r>
              <a:rPr lang="de-DE" sz="2600" dirty="0" err="1"/>
              <a:t>you</a:t>
            </a:r>
            <a:r>
              <a:rPr lang="de-DE" sz="2600" dirty="0"/>
              <a:t> </a:t>
            </a:r>
            <a:r>
              <a:rPr lang="de-DE" sz="2600" dirty="0" err="1"/>
              <a:t>are</a:t>
            </a:r>
            <a:r>
              <a:rPr lang="de-DE" sz="2600" dirty="0"/>
              <a:t> </a:t>
            </a:r>
            <a:r>
              <a:rPr lang="de-DE" sz="2600" dirty="0" err="1"/>
              <a:t>interested</a:t>
            </a:r>
            <a:r>
              <a:rPr lang="de-DE" sz="2600" dirty="0"/>
              <a:t>!</a:t>
            </a:r>
          </a:p>
        </p:txBody>
      </p:sp>
      <p:sp>
        <p:nvSpPr>
          <p:cNvPr id="60544886" name="Fußzeilenplatzhalter 3"/>
          <p:cNvSpPr>
            <a:spLocks noGrp="1"/>
          </p:cNvSpPr>
          <p:nvPr>
            <p:ph type="ftr" sz="quarter" idx="11"/>
          </p:nvPr>
        </p:nvSpPr>
        <p:spPr bwMode="auto">
          <a:xfrm>
            <a:off x="3384549" y="6356350"/>
            <a:ext cx="3136897" cy="365122"/>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232278540" name="Group 4"/>
          <p:cNvGrpSpPr>
            <a:grpSpLocks noChangeAspect="1"/>
          </p:cNvGrpSpPr>
          <p:nvPr/>
        </p:nvGrpSpPr>
        <p:grpSpPr bwMode="auto">
          <a:xfrm>
            <a:off x="1373898" y="888508"/>
            <a:ext cx="7136370" cy="3680262"/>
            <a:chOff x="0" y="0"/>
            <a:chExt cx="7136370" cy="3680262"/>
          </a:xfrm>
        </p:grpSpPr>
        <p:sp>
          <p:nvSpPr>
            <p:cNvPr id="1291083168" name="AutoShape 3"/>
            <p:cNvSpPr>
              <a:spLocks noChangeAspect="1" noChangeArrowheads="1" noTextEdit="1"/>
            </p:cNvSpPr>
            <p:nvPr/>
          </p:nvSpPr>
          <p:spPr bwMode="auto">
            <a:xfrm>
              <a:off x="0" y="0"/>
              <a:ext cx="7136370" cy="3680262"/>
            </a:xfrm>
            <a:prstGeom prst="rect">
              <a:avLst/>
            </a:prstGeom>
            <a:no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850818250" name="Picture 5"/>
            <p:cNvPicPr>
              <a:picLocks noChangeAspect="1" noChangeArrowheads="1"/>
            </p:cNvPicPr>
            <p:nvPr/>
          </p:nvPicPr>
          <p:blipFill>
            <a:blip r:embed="rId3"/>
            <a:stretch/>
          </p:blipFill>
          <p:spPr bwMode="auto">
            <a:xfrm>
              <a:off x="0" y="0"/>
              <a:ext cx="7140944" cy="3684836"/>
            </a:xfrm>
            <a:prstGeom prst="rect">
              <a:avLst/>
            </a:prstGeom>
            <a:noFill/>
            <a:ln>
              <a:noFill/>
            </a:ln>
          </p:spPr>
        </p:pic>
      </p:grpSp>
      <p:sp>
        <p:nvSpPr>
          <p:cNvPr id="777104793" name="Titel 1"/>
          <p:cNvSpPr>
            <a:spLocks noGrp="1"/>
          </p:cNvSpPr>
          <p:nvPr>
            <p:ph type="title"/>
          </p:nvPr>
        </p:nvSpPr>
        <p:spPr bwMode="auto">
          <a:xfrm>
            <a:off x="495299" y="113197"/>
            <a:ext cx="8915400" cy="1143000"/>
          </a:xfrm>
        </p:spPr>
        <p:txBody>
          <a:bodyPr vertOverflow="overflow" horzOverflow="clip" vert="horz" wrap="square" lIns="91440" tIns="45720" rIns="91440" bIns="45720" numCol="1" spcCol="0" rtlCol="0" fromWordArt="0" anchor="ctr" anchorCtr="0" forceAA="0" compatLnSpc="0">
            <a:normAutofit/>
          </a:bodyPr>
          <a:lstStyle/>
          <a:p>
            <a:pPr>
              <a:defRPr/>
            </a:pPr>
            <a:r>
              <a:rPr lang="de-DE" sz="3600">
                <a:latin typeface="Calibri"/>
                <a:cs typeface="Arial"/>
              </a:rPr>
              <a:t>Outlook 1: ACE-beta model</a:t>
            </a:r>
            <a:endParaRPr lang="de-DE" sz="3600"/>
          </a:p>
        </p:txBody>
      </p:sp>
      <p:sp>
        <p:nvSpPr>
          <p:cNvPr id="945511378" name="Foliennummernplatzhalter 4"/>
          <p:cNvSpPr>
            <a:spLocks noGrp="1"/>
          </p:cNvSpPr>
          <p:nvPr>
            <p:ph type="sldNum" sz="quarter" idx="12"/>
          </p:nvPr>
        </p:nvSpPr>
        <p:spPr bwMode="auto"/>
        <p:txBody>
          <a:bodyPr/>
          <a:lstStyle/>
          <a:p>
            <a:pPr>
              <a:defRPr/>
            </a:pPr>
            <a:fld id="{B446928E-1F42-C75F-C7A6-3DDED8D218E8}" type="slidenum">
              <a:rPr lang="de-DE"/>
              <a:t>22</a:t>
            </a:fld>
            <a:endParaRPr lang="de-DE"/>
          </a:p>
        </p:txBody>
      </p:sp>
      <p:cxnSp>
        <p:nvCxnSpPr>
          <p:cNvPr id="280678519" name="Gerade Verbindung mit Pfeil 2"/>
          <p:cNvCxnSpPr>
            <a:cxnSpLocks/>
          </p:cNvCxnSpPr>
          <p:nvPr/>
        </p:nvCxnSpPr>
        <p:spPr bwMode="auto">
          <a:xfrm>
            <a:off x="2576736" y="4243177"/>
            <a:ext cx="928178" cy="0"/>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2565881" name="Textfeld 7"/>
          <p:cNvSpPr txBox="1"/>
          <p:nvPr/>
        </p:nvSpPr>
        <p:spPr bwMode="auto">
          <a:xfrm>
            <a:off x="2957321" y="3866661"/>
            <a:ext cx="321648" cy="365795"/>
          </a:xfrm>
          <a:prstGeom prst="rect">
            <a:avLst/>
          </a:prstGeom>
          <a:noFill/>
        </p:spPr>
        <p:txBody>
          <a:bodyPr wrap="square" rtlCol="0">
            <a:spAutoFit/>
          </a:bodyPr>
          <a:lstStyle/>
          <a:p>
            <a:pPr>
              <a:defRPr/>
            </a:pPr>
            <a:r>
              <a:rPr lang="de-DE">
                <a:solidFill>
                  <a:srgbClr val="FF0000"/>
                </a:solidFill>
              </a:rPr>
              <a:t>?</a:t>
            </a:r>
            <a:endParaRPr/>
          </a:p>
        </p:txBody>
      </p:sp>
      <p:cxnSp>
        <p:nvCxnSpPr>
          <p:cNvPr id="1611222084" name="Gerade Verbindung mit Pfeil 13"/>
          <p:cNvCxnSpPr>
            <a:cxnSpLocks/>
          </p:cNvCxnSpPr>
          <p:nvPr/>
        </p:nvCxnSpPr>
        <p:spPr bwMode="auto">
          <a:xfrm flipH="1">
            <a:off x="6200975" y="4243177"/>
            <a:ext cx="898325" cy="0"/>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894472090" name="Textfeld 15"/>
          <p:cNvSpPr txBox="1"/>
          <p:nvPr/>
        </p:nvSpPr>
        <p:spPr bwMode="auto">
          <a:xfrm>
            <a:off x="6574501" y="3877084"/>
            <a:ext cx="332568" cy="365795"/>
          </a:xfrm>
          <a:prstGeom prst="rect">
            <a:avLst/>
          </a:prstGeom>
          <a:noFill/>
        </p:spPr>
        <p:txBody>
          <a:bodyPr wrap="square" rtlCol="0">
            <a:spAutoFit/>
          </a:bodyPr>
          <a:lstStyle/>
          <a:p>
            <a:pPr>
              <a:defRPr/>
            </a:pPr>
            <a:r>
              <a:rPr lang="de-DE">
                <a:solidFill>
                  <a:srgbClr val="FF0000"/>
                </a:solidFill>
              </a:rPr>
              <a:t>?</a:t>
            </a:r>
            <a:endParaRPr/>
          </a:p>
        </p:txBody>
      </p:sp>
      <p:sp>
        <p:nvSpPr>
          <p:cNvPr id="1660208054" name="Textfeld 23"/>
          <p:cNvSpPr txBox="1"/>
          <p:nvPr/>
        </p:nvSpPr>
        <p:spPr bwMode="auto">
          <a:xfrm>
            <a:off x="898901" y="4607919"/>
            <a:ext cx="8385733" cy="1615475"/>
          </a:xfrm>
          <a:prstGeom prst="rect">
            <a:avLst/>
          </a:prstGeom>
          <a:noFill/>
        </p:spPr>
        <p:txBody>
          <a:bodyPr wrap="square" rtlCol="0">
            <a:spAutoFit/>
          </a:bodyPr>
          <a:lstStyle/>
          <a:p>
            <a:pPr>
              <a:defRPr/>
            </a:pPr>
            <a:r>
              <a:rPr lang="de-DE" sz="2000" i="1"/>
              <a:t>Example: </a:t>
            </a:r>
            <a:endParaRPr sz="2000" i="1"/>
          </a:p>
          <a:p>
            <a:pPr marL="283879" indent="-283879">
              <a:buFont typeface="Arial"/>
              <a:buChar char="•"/>
              <a:defRPr/>
            </a:pPr>
            <a:r>
              <a:rPr lang="de-DE" sz="2000"/>
              <a:t>Some part of the heritability of education is accounted for by genes associated with cognitive ability (A1). Is the effect exclusively mediated via cognitive ability? Or are there other traits (e.g.,non-cognitive skills) that are also affected by A1 and have a phenotypic effect on education?</a:t>
            </a:r>
            <a:endParaRPr sz="2000"/>
          </a:p>
        </p:txBody>
      </p:sp>
      <p:sp>
        <p:nvSpPr>
          <p:cNvPr id="1566933770" name="Fußzeilenplatzhalter 3"/>
          <p:cNvSpPr>
            <a:spLocks noGrp="1"/>
          </p:cNvSpPr>
          <p:nvPr>
            <p:ph type="ftr" sz="quarter" idx="11"/>
          </p:nvPr>
        </p:nvSpPr>
        <p:spPr bwMode="auto">
          <a:xfrm>
            <a:off x="3384549" y="6356350"/>
            <a:ext cx="3136897" cy="365122"/>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Overflow="overflow" horzOverflow="clip" vert="horz" wrap="square" lIns="91440" tIns="45720" rIns="91440" bIns="45720" numCol="1" spcCol="0" rtlCol="0" fromWordArt="0" anchor="ctr" anchorCtr="0" forceAA="0" compatLnSpc="0">
            <a:normAutofit/>
          </a:bodyPr>
          <a:lstStyle/>
          <a:p>
            <a:pPr>
              <a:defRPr/>
            </a:pPr>
            <a:r>
              <a:rPr lang="de-DE" dirty="0">
                <a:latin typeface="Calibri"/>
                <a:cs typeface="Arial"/>
              </a:rPr>
              <a:t>Outlook 2: </a:t>
            </a:r>
            <a:r>
              <a:rPr lang="de-DE" dirty="0" err="1">
                <a:latin typeface="Calibri"/>
                <a:cs typeface="Arial"/>
              </a:rPr>
              <a:t>GxE</a:t>
            </a:r>
            <a:r>
              <a:rPr lang="de-DE" dirty="0">
                <a:latin typeface="Calibri"/>
                <a:cs typeface="Arial"/>
              </a:rPr>
              <a:t> </a:t>
            </a:r>
            <a:r>
              <a:rPr lang="de-DE" dirty="0" err="1">
                <a:latin typeface="Calibri"/>
                <a:cs typeface="Arial"/>
              </a:rPr>
              <a:t>analyses</a:t>
            </a:r>
            <a:endParaRPr lang="de-DE" dirty="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23</a:t>
            </a:fld>
            <a:endParaRPr lang="de-DE"/>
          </a:p>
        </p:txBody>
      </p:sp>
      <p:sp>
        <p:nvSpPr>
          <p:cNvPr id="5" name="Textfeld 4"/>
          <p:cNvSpPr txBox="1"/>
          <p:nvPr/>
        </p:nvSpPr>
        <p:spPr bwMode="auto">
          <a:xfrm>
            <a:off x="372088" y="1268760"/>
            <a:ext cx="8829384" cy="1569660"/>
          </a:xfrm>
          <a:prstGeom prst="rect">
            <a:avLst/>
          </a:prstGeom>
          <a:noFill/>
        </p:spPr>
        <p:txBody>
          <a:bodyPr wrap="square" rtlCol="0">
            <a:spAutoFit/>
          </a:bodyPr>
          <a:lstStyle/>
          <a:p>
            <a:pPr>
              <a:defRPr/>
            </a:pPr>
            <a:r>
              <a:rPr lang="de-DE" sz="1600"/>
              <a:t>As the genetic path model by Freese (2008) suggests and evidence confirms: </a:t>
            </a:r>
            <a:endParaRPr/>
          </a:p>
          <a:p>
            <a:pPr>
              <a:defRPr/>
            </a:pPr>
            <a:r>
              <a:rPr lang="de-DE" sz="1600"/>
              <a:t>The (mediation of) genetic effects take place in and thus might be moderated by broader environments</a:t>
            </a:r>
          </a:p>
          <a:p>
            <a:pPr>
              <a:defRPr/>
            </a:pPr>
            <a:endParaRPr lang="de-DE" sz="1600"/>
          </a:p>
          <a:p>
            <a:pPr>
              <a:defRPr/>
            </a:pPr>
            <a:r>
              <a:rPr lang="de-DE" sz="1600"/>
              <a:t>Example:</a:t>
            </a:r>
            <a:endParaRPr/>
          </a:p>
          <a:p>
            <a:pPr>
              <a:defRPr/>
            </a:pPr>
            <a:endParaRPr lang="de-DE" sz="1600"/>
          </a:p>
          <a:p>
            <a:pPr>
              <a:defRPr/>
            </a:pPr>
            <a:r>
              <a:rPr lang="de-DE" sz="1600"/>
              <a:t>To realize your genetic potential for education there need to be enough resources</a:t>
            </a:r>
          </a:p>
        </p:txBody>
      </p:sp>
      <p:sp>
        <p:nvSpPr>
          <p:cNvPr id="854449883"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Inhaltsplatzhalter 2"/>
          <p:cNvSpPr>
            <a:spLocks noGrp="1"/>
          </p:cNvSpPr>
          <p:nvPr>
            <p:ph idx="1"/>
          </p:nvPr>
        </p:nvSpPr>
        <p:spPr bwMode="auto"/>
        <p:txBody>
          <a:bodyPr>
            <a:normAutofit/>
          </a:bodyPr>
          <a:lstStyle/>
          <a:p>
            <a:pPr marL="0" indent="0">
              <a:buNone/>
              <a:defRPr/>
            </a:pPr>
            <a:r>
              <a:rPr lang="de-DE" dirty="0" err="1"/>
              <a:t>Now</a:t>
            </a:r>
            <a:r>
              <a:rPr lang="de-DE" dirty="0"/>
              <a:t>, </a:t>
            </a:r>
            <a:r>
              <a:rPr lang="de-DE" dirty="0" err="1"/>
              <a:t>we</a:t>
            </a:r>
            <a:r>
              <a:rPr lang="de-DE" dirty="0"/>
              <a:t> will </a:t>
            </a:r>
            <a:r>
              <a:rPr lang="de-DE" dirty="0" err="1"/>
              <a:t>see</a:t>
            </a:r>
            <a:r>
              <a:rPr lang="de-DE" dirty="0"/>
              <a:t> </a:t>
            </a:r>
            <a:r>
              <a:rPr lang="de-DE" dirty="0" err="1"/>
              <a:t>how</a:t>
            </a:r>
            <a:r>
              <a:rPr lang="de-DE" dirty="0"/>
              <a:t> </a:t>
            </a:r>
            <a:r>
              <a:rPr lang="de-DE" dirty="0" err="1"/>
              <a:t>we</a:t>
            </a:r>
            <a:r>
              <a:rPr lang="de-DE" dirty="0"/>
              <a:t> </a:t>
            </a:r>
            <a:r>
              <a:rPr lang="de-DE" dirty="0" err="1"/>
              <a:t>can</a:t>
            </a:r>
            <a:r>
              <a:rPr lang="de-DE" dirty="0"/>
              <a:t> </a:t>
            </a:r>
            <a:r>
              <a:rPr lang="de-DE" dirty="0" err="1"/>
              <a:t>estimate</a:t>
            </a:r>
            <a:r>
              <a:rPr lang="de-DE" dirty="0"/>
              <a:t> bi-/multivariate ACE </a:t>
            </a:r>
            <a:r>
              <a:rPr lang="de-DE" dirty="0" err="1"/>
              <a:t>models</a:t>
            </a:r>
            <a:r>
              <a:rPr lang="de-DE" dirty="0"/>
              <a:t> in R </a:t>
            </a:r>
            <a:r>
              <a:rPr lang="de-DE" dirty="0" err="1"/>
              <a:t>using</a:t>
            </a:r>
            <a:r>
              <a:rPr lang="de-DE" dirty="0"/>
              <a:t> </a:t>
            </a:r>
            <a:r>
              <a:rPr lang="de-DE" dirty="0" err="1"/>
              <a:t>the</a:t>
            </a:r>
            <a:r>
              <a:rPr lang="de-DE" dirty="0"/>
              <a:t> </a:t>
            </a:r>
            <a:r>
              <a:rPr lang="de-DE" dirty="0" err="1"/>
              <a:t>package</a:t>
            </a:r>
            <a:r>
              <a:rPr lang="de-DE" dirty="0"/>
              <a:t> </a:t>
            </a:r>
            <a:r>
              <a:rPr lang="de-DE" dirty="0" err="1"/>
              <a:t>umx</a:t>
            </a:r>
            <a:r>
              <a:rPr lang="de-DE" dirty="0"/>
              <a:t>.</a:t>
            </a:r>
            <a:endParaRPr dirty="0"/>
          </a:p>
          <a:p>
            <a:pPr marL="0" indent="0">
              <a:buNone/>
              <a:defRPr/>
            </a:pPr>
            <a:endParaRPr lang="de-DE" dirty="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24</a:t>
            </a:fld>
            <a:endParaRPr lang="de-DE"/>
          </a:p>
        </p:txBody>
      </p:sp>
      <p:sp>
        <p:nvSpPr>
          <p:cNvPr id="2095251287"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7" name="Titel 1">
            <a:extLst>
              <a:ext uri="{FF2B5EF4-FFF2-40B4-BE49-F238E27FC236}">
                <a16:creationId xmlns:a16="http://schemas.microsoft.com/office/drawing/2014/main" id="{0F7FB69D-F0AA-4520-91B8-9C264CE1DBD4}"/>
              </a:ext>
            </a:extLst>
          </p:cNvPr>
          <p:cNvSpPr txBox="1">
            <a:spLocks/>
          </p:cNvSpPr>
          <p:nvPr/>
        </p:nvSpPr>
        <p:spPr bwMode="auto">
          <a:xfrm>
            <a:off x="495300" y="274638"/>
            <a:ext cx="8915400" cy="1143000"/>
          </a:xfrm>
          <a:prstGeom prst="rect">
            <a:avLst/>
          </a:prstGeom>
        </p:spPr>
        <p:txBody>
          <a:bodyPr vertOverflow="overflow" horzOverflow="clip" vert="horz" wrap="square" lIns="91440" tIns="45720" rIns="91440" bIns="45720" numCol="1" spcCol="0" rtlCol="0" fromWordArt="0" anchor="ctr" anchorCtr="0" forceAA="0" compatLnSpc="0">
            <a:normAutofit/>
          </a:bodyPr>
          <a:lstStyle>
            <a:lvl1pPr algn="ctr" defTabSz="914400">
              <a:spcBef>
                <a:spcPts val="0"/>
              </a:spcBef>
              <a:buNone/>
              <a:defRPr sz="4400">
                <a:solidFill>
                  <a:schemeClr val="tx1"/>
                </a:solidFill>
                <a:latin typeface="+mj-lt"/>
                <a:ea typeface="+mj-ea"/>
                <a:cs typeface="+mj-cs"/>
              </a:defRPr>
            </a:lvl1pPr>
          </a:lstStyle>
          <a:p>
            <a:pPr>
              <a:defRPr/>
            </a:pPr>
            <a:r>
              <a:rPr lang="en-US" dirty="0"/>
              <a:t>7. Applied data analysis in R</a:t>
            </a:r>
            <a:endParaRPr lang="de-D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88388869" name="Foliennummernplatzhalter 4"/>
          <p:cNvSpPr>
            <a:spLocks noGrp="1"/>
          </p:cNvSpPr>
          <p:nvPr>
            <p:ph type="sldNum" sz="quarter" idx="12"/>
          </p:nvPr>
        </p:nvSpPr>
        <p:spPr bwMode="auto"/>
        <p:txBody>
          <a:bodyPr/>
          <a:lstStyle/>
          <a:p>
            <a:pPr>
              <a:defRPr/>
            </a:pPr>
            <a:fld id="{13795F82-26C2-0EA6-C7E3-D0E29FDBE323}" type="slidenum">
              <a:rPr lang="de-DE"/>
              <a:t>25</a:t>
            </a:fld>
            <a:endParaRPr lang="de-DE"/>
          </a:p>
        </p:txBody>
      </p:sp>
      <p:sp>
        <p:nvSpPr>
          <p:cNvPr id="527785557" name="Textfeld 4"/>
          <p:cNvSpPr txBox="1"/>
          <p:nvPr/>
        </p:nvSpPr>
        <p:spPr bwMode="auto">
          <a:xfrm>
            <a:off x="372087" y="1268759"/>
            <a:ext cx="8829419" cy="365795"/>
          </a:xfrm>
          <a:prstGeom prst="rect">
            <a:avLst/>
          </a:prstGeom>
          <a:noFill/>
        </p:spPr>
        <p:txBody>
          <a:bodyPr wrap="square" rtlCol="0">
            <a:spAutoFit/>
          </a:bodyPr>
          <a:lstStyle/>
          <a:p>
            <a:pPr>
              <a:defRPr/>
            </a:pPr>
            <a:endParaRPr/>
          </a:p>
        </p:txBody>
      </p:sp>
      <p:sp>
        <p:nvSpPr>
          <p:cNvPr id="1087471144" name="Fußzeilenplatzhalter 3"/>
          <p:cNvSpPr>
            <a:spLocks noGrp="1"/>
          </p:cNvSpPr>
          <p:nvPr>
            <p:ph type="ftr" sz="quarter" idx="11"/>
          </p:nvPr>
        </p:nvSpPr>
        <p:spPr bwMode="auto">
          <a:xfrm>
            <a:off x="3384549" y="6356350"/>
            <a:ext cx="3136897" cy="365122"/>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1201965219" name="Textfeld 1201965218"/>
          <p:cNvSpPr txBox="1"/>
          <p:nvPr/>
        </p:nvSpPr>
        <p:spPr bwMode="auto">
          <a:xfrm>
            <a:off x="514012" y="1268759"/>
            <a:ext cx="8877976" cy="4660828"/>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marL="457200" indent="-457200">
              <a:lnSpc>
                <a:spcPct val="150000"/>
              </a:lnSpc>
            </a:pPr>
            <a:r>
              <a:rPr lang="de-DE" sz="1400" dirty="0" err="1"/>
              <a:t>Baselmans</a:t>
            </a:r>
            <a:r>
              <a:rPr lang="de-DE" sz="1400" dirty="0"/>
              <a:t>, B. M. L., Willems, Y. E., Van </a:t>
            </a:r>
            <a:r>
              <a:rPr lang="de-DE" sz="1400" dirty="0" err="1"/>
              <a:t>Beijsterveldt</a:t>
            </a:r>
            <a:r>
              <a:rPr lang="de-DE" sz="1400" dirty="0"/>
              <a:t>, C. E. M., </a:t>
            </a:r>
            <a:r>
              <a:rPr lang="de-DE" sz="1400" dirty="0" err="1"/>
              <a:t>Ligthart</a:t>
            </a:r>
            <a:r>
              <a:rPr lang="de-DE" sz="1400" dirty="0"/>
              <a:t>, L., Willemsen, G., Dolan, C. V., </a:t>
            </a:r>
            <a:r>
              <a:rPr lang="de-DE" sz="1400" dirty="0" err="1"/>
              <a:t>Boomsma</a:t>
            </a:r>
            <a:r>
              <a:rPr lang="de-DE" sz="1400" dirty="0"/>
              <a:t>, D. I., &amp; Bartels, M. (2018). </a:t>
            </a:r>
            <a:r>
              <a:rPr lang="en-US" sz="1400" dirty="0"/>
              <a:t>Unraveling the genetic and environmental relationship between Well-Being and Depressive symptoms throughout the lifespan. </a:t>
            </a:r>
            <a:r>
              <a:rPr lang="de-DE" sz="1400" i="1" dirty="0"/>
              <a:t>Frontiers in </a:t>
            </a:r>
            <a:r>
              <a:rPr lang="de-DE" sz="1400" i="1" dirty="0" err="1"/>
              <a:t>Psychiatry</a:t>
            </a:r>
            <a:r>
              <a:rPr lang="de-DE" sz="1400" dirty="0"/>
              <a:t>, </a:t>
            </a:r>
            <a:r>
              <a:rPr lang="de-DE" sz="1400" i="1" dirty="0"/>
              <a:t>9</a:t>
            </a:r>
            <a:r>
              <a:rPr lang="de-DE" sz="1400" dirty="0"/>
              <a:t>. </a:t>
            </a:r>
            <a:r>
              <a:rPr lang="en-US" sz="1400" u="sng" dirty="0">
                <a:hlinkClick r:id="rId2"/>
              </a:rPr>
              <a:t>https://doi.org/10.3389/fpsyt.2018.00261</a:t>
            </a:r>
            <a:r>
              <a:rPr lang="de-DE" sz="1400" dirty="0"/>
              <a:t> </a:t>
            </a:r>
          </a:p>
          <a:p>
            <a:pPr marL="457200" indent="-457200">
              <a:lnSpc>
                <a:spcPct val="150000"/>
              </a:lnSpc>
            </a:pPr>
            <a:r>
              <a:rPr lang="en-US" sz="1400" dirty="0"/>
              <a:t>Bates, T. C., </a:t>
            </a:r>
            <a:r>
              <a:rPr lang="en-US" sz="1400" dirty="0" err="1"/>
              <a:t>Maes</a:t>
            </a:r>
            <a:r>
              <a:rPr lang="en-US" sz="1400" dirty="0"/>
              <a:t>, H. H., &amp; Neale, M. C. (2019). </a:t>
            </a:r>
            <a:r>
              <a:rPr lang="en-US" sz="1400" dirty="0" err="1"/>
              <a:t>umx</a:t>
            </a:r>
            <a:r>
              <a:rPr lang="en-US" sz="1400" dirty="0"/>
              <a:t>: Twin and Path-Based Structural Equation Modeling in R. </a:t>
            </a:r>
            <a:r>
              <a:rPr lang="en-US" sz="1400" i="1" dirty="0"/>
              <a:t>Twin Research and Human Genetics</a:t>
            </a:r>
            <a:r>
              <a:rPr lang="en-US" sz="1400" dirty="0"/>
              <a:t>, </a:t>
            </a:r>
            <a:r>
              <a:rPr lang="en-US" sz="1400" i="1" dirty="0"/>
              <a:t>22</a:t>
            </a:r>
            <a:r>
              <a:rPr lang="en-US" sz="1400" dirty="0"/>
              <a:t>(1), 27–41. </a:t>
            </a:r>
            <a:r>
              <a:rPr lang="en-US" sz="1400" u="sng" dirty="0">
                <a:hlinkClick r:id="rId3"/>
              </a:rPr>
              <a:t>https://doi.org/10.1017/thg.2019.2</a:t>
            </a:r>
            <a:r>
              <a:rPr lang="en-US" sz="1400" dirty="0"/>
              <a:t> </a:t>
            </a:r>
            <a:endParaRPr lang="de-DE" sz="1400" dirty="0"/>
          </a:p>
          <a:p>
            <a:pPr marL="457200" indent="-457200">
              <a:lnSpc>
                <a:spcPct val="150000"/>
              </a:lnSpc>
            </a:pPr>
            <a:r>
              <a:rPr lang="en-US" sz="1400" dirty="0"/>
              <a:t>de Vries, L. P., Van </a:t>
            </a:r>
            <a:r>
              <a:rPr lang="en-US" sz="1400" dirty="0" err="1"/>
              <a:t>Beijsterveldt</a:t>
            </a:r>
            <a:r>
              <a:rPr lang="en-US" sz="1400" dirty="0"/>
              <a:t>, T. C. E. M., </a:t>
            </a:r>
            <a:r>
              <a:rPr lang="en-US" sz="1400" dirty="0" err="1"/>
              <a:t>Maes</a:t>
            </a:r>
            <a:r>
              <a:rPr lang="en-US" sz="1400" dirty="0"/>
              <a:t>, H., </a:t>
            </a:r>
            <a:r>
              <a:rPr lang="en-US" sz="1400" dirty="0" err="1"/>
              <a:t>Colodro</a:t>
            </a:r>
            <a:r>
              <a:rPr lang="en-US" sz="1400" dirty="0"/>
              <a:t>-Conde, L., &amp; Bartels, M. (2021). Genetic Influences on the Covariance and Genetic Correlations in a Bivariate Twin Model: An Application to Well-Being. </a:t>
            </a:r>
            <a:r>
              <a:rPr lang="en-US" sz="1400" i="1" dirty="0"/>
              <a:t>Behavior Genetics</a:t>
            </a:r>
            <a:r>
              <a:rPr lang="en-US" sz="1400" dirty="0"/>
              <a:t>, </a:t>
            </a:r>
            <a:r>
              <a:rPr lang="en-US" sz="1400" i="1" dirty="0"/>
              <a:t>51</a:t>
            </a:r>
            <a:r>
              <a:rPr lang="en-US" sz="1400" dirty="0"/>
              <a:t>, 191–203. </a:t>
            </a:r>
            <a:r>
              <a:rPr lang="en-US" sz="1400" u="sng" dirty="0">
                <a:hlinkClick r:id="rId4"/>
              </a:rPr>
              <a:t>https://doi.org/10.1007/s10519-021-10046-y</a:t>
            </a:r>
            <a:r>
              <a:rPr lang="en-US" sz="1400" dirty="0"/>
              <a:t> </a:t>
            </a:r>
            <a:endParaRPr lang="de-DE" sz="1400" dirty="0"/>
          </a:p>
          <a:p>
            <a:pPr marL="457200" indent="-457200">
              <a:lnSpc>
                <a:spcPct val="150000"/>
              </a:lnSpc>
            </a:pPr>
            <a:r>
              <a:rPr lang="en-US" sz="1400" dirty="0"/>
              <a:t>Freese, J. (2008). Genetics and the social science explanation of individual outcomes. </a:t>
            </a:r>
            <a:r>
              <a:rPr lang="en-US" sz="1400" i="1" dirty="0"/>
              <a:t>American Journal of Sociology</a:t>
            </a:r>
            <a:r>
              <a:rPr lang="en-US" sz="1400" dirty="0"/>
              <a:t>, </a:t>
            </a:r>
            <a:r>
              <a:rPr lang="en-US" sz="1400" i="1" dirty="0"/>
              <a:t>114</a:t>
            </a:r>
            <a:r>
              <a:rPr lang="en-US" sz="1400" dirty="0"/>
              <a:t>(S1), S1–S35. </a:t>
            </a:r>
            <a:r>
              <a:rPr lang="en-US" sz="1400" u="sng" dirty="0">
                <a:hlinkClick r:id="rId5"/>
              </a:rPr>
              <a:t>https://doi.org/10.1086/592208</a:t>
            </a:r>
            <a:r>
              <a:rPr lang="en-US" sz="1400" dirty="0"/>
              <a:t> </a:t>
            </a:r>
            <a:endParaRPr lang="de-DE" sz="1400" dirty="0"/>
          </a:p>
          <a:p>
            <a:pPr marL="457200" indent="-457200">
              <a:lnSpc>
                <a:spcPct val="150000"/>
              </a:lnSpc>
            </a:pPr>
            <a:r>
              <a:rPr lang="en-US" sz="1400" dirty="0"/>
              <a:t>Kan, K., Dolan, C. V., </a:t>
            </a:r>
            <a:r>
              <a:rPr lang="en-US" sz="1400" dirty="0" err="1"/>
              <a:t>Nivard</a:t>
            </a:r>
            <a:r>
              <a:rPr lang="en-US" sz="1400" dirty="0"/>
              <a:t>, M. G., </a:t>
            </a:r>
            <a:r>
              <a:rPr lang="en-US" sz="1400" dirty="0" err="1"/>
              <a:t>Middeldorp</a:t>
            </a:r>
            <a:r>
              <a:rPr lang="en-US" sz="1400" dirty="0"/>
              <a:t>, C. M., Van </a:t>
            </a:r>
            <a:r>
              <a:rPr lang="en-US" sz="1400" dirty="0" err="1"/>
              <a:t>Beijsterveldt</a:t>
            </a:r>
            <a:r>
              <a:rPr lang="en-US" sz="1400" dirty="0"/>
              <a:t>, C. E. M., Willemsen, G., &amp; </a:t>
            </a:r>
            <a:r>
              <a:rPr lang="en-US" sz="1400" dirty="0" err="1"/>
              <a:t>Boomsma</a:t>
            </a:r>
            <a:r>
              <a:rPr lang="en-US" sz="1400" dirty="0"/>
              <a:t>, D. I. (2013). Genetic and Environmental Stability in Attention Problems Across the Lifespan: Evidence From the Netherlands Twin Register. </a:t>
            </a:r>
            <a:r>
              <a:rPr lang="en-US" sz="1400" i="1" dirty="0"/>
              <a:t>Journal of the American Academy of Child &amp; Adolescent Psychiatry</a:t>
            </a:r>
            <a:r>
              <a:rPr lang="en-US" sz="1400" dirty="0"/>
              <a:t>, </a:t>
            </a:r>
            <a:r>
              <a:rPr lang="en-US" sz="1400" i="1" dirty="0"/>
              <a:t>52</a:t>
            </a:r>
            <a:r>
              <a:rPr lang="en-US" sz="1400" dirty="0"/>
              <a:t>(1), 12–25. </a:t>
            </a:r>
            <a:r>
              <a:rPr lang="de-DE" sz="1400" u="sng" dirty="0">
                <a:hlinkClick r:id="rId6"/>
              </a:rPr>
              <a:t>https://doi.org/10.1016/j.jaac.2012.10.009</a:t>
            </a:r>
            <a:r>
              <a:rPr lang="en-US" sz="1400" dirty="0"/>
              <a:t> </a:t>
            </a:r>
            <a:endParaRPr lang="de-DE" sz="1400" dirty="0"/>
          </a:p>
        </p:txBody>
      </p:sp>
      <p:sp>
        <p:nvSpPr>
          <p:cNvPr id="3" name="Titel 2">
            <a:extLst>
              <a:ext uri="{FF2B5EF4-FFF2-40B4-BE49-F238E27FC236}">
                <a16:creationId xmlns:a16="http://schemas.microsoft.com/office/drawing/2014/main" id="{4286934C-DFFA-47D0-85F1-6270181C0499}"/>
              </a:ext>
            </a:extLst>
          </p:cNvPr>
          <p:cNvSpPr>
            <a:spLocks noGrp="1"/>
          </p:cNvSpPr>
          <p:nvPr>
            <p:ph type="title"/>
          </p:nvPr>
        </p:nvSpPr>
        <p:spPr/>
        <p:txBody>
          <a:bodyPr/>
          <a:lstStyle/>
          <a:p>
            <a:r>
              <a:rPr lang="de-DE" dirty="0" err="1"/>
              <a:t>Literature</a:t>
            </a:r>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88388869" name="Foliennummernplatzhalter 4"/>
          <p:cNvSpPr>
            <a:spLocks noGrp="1"/>
          </p:cNvSpPr>
          <p:nvPr>
            <p:ph type="sldNum" sz="quarter" idx="12"/>
          </p:nvPr>
        </p:nvSpPr>
        <p:spPr bwMode="auto"/>
        <p:txBody>
          <a:bodyPr/>
          <a:lstStyle/>
          <a:p>
            <a:pPr>
              <a:defRPr/>
            </a:pPr>
            <a:fld id="{13795F82-26C2-0EA6-C7E3-D0E29FDBE323}" type="slidenum">
              <a:rPr lang="de-DE"/>
              <a:t>26</a:t>
            </a:fld>
            <a:endParaRPr lang="de-DE"/>
          </a:p>
        </p:txBody>
      </p:sp>
      <p:sp>
        <p:nvSpPr>
          <p:cNvPr id="527785557" name="Textfeld 4"/>
          <p:cNvSpPr txBox="1"/>
          <p:nvPr/>
        </p:nvSpPr>
        <p:spPr bwMode="auto">
          <a:xfrm>
            <a:off x="372087" y="1268759"/>
            <a:ext cx="8829419" cy="365795"/>
          </a:xfrm>
          <a:prstGeom prst="rect">
            <a:avLst/>
          </a:prstGeom>
          <a:noFill/>
        </p:spPr>
        <p:txBody>
          <a:bodyPr wrap="square" rtlCol="0">
            <a:spAutoFit/>
          </a:bodyPr>
          <a:lstStyle/>
          <a:p>
            <a:pPr>
              <a:defRPr/>
            </a:pPr>
            <a:endParaRPr/>
          </a:p>
        </p:txBody>
      </p:sp>
      <p:sp>
        <p:nvSpPr>
          <p:cNvPr id="1087471144" name="Fußzeilenplatzhalter 3"/>
          <p:cNvSpPr>
            <a:spLocks noGrp="1"/>
          </p:cNvSpPr>
          <p:nvPr>
            <p:ph type="ftr" sz="quarter" idx="11"/>
          </p:nvPr>
        </p:nvSpPr>
        <p:spPr bwMode="auto">
          <a:xfrm>
            <a:off x="3384549" y="6356350"/>
            <a:ext cx="3136897" cy="365122"/>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1201965219" name="Textfeld 1201965218"/>
          <p:cNvSpPr txBox="1"/>
          <p:nvPr/>
        </p:nvSpPr>
        <p:spPr bwMode="auto">
          <a:xfrm>
            <a:off x="514012" y="1268759"/>
            <a:ext cx="8877976" cy="4989571"/>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marL="457200" indent="-457200">
              <a:lnSpc>
                <a:spcPct val="150000"/>
              </a:lnSpc>
            </a:pPr>
            <a:r>
              <a:rPr lang="de-DE" sz="1400" dirty="0"/>
              <a:t>Kendler, K. S., Gardner, C. O., Gatz, M., &amp; Pedersen, N. L. (2006). </a:t>
            </a:r>
            <a:r>
              <a:rPr lang="en-US" sz="1400" dirty="0"/>
              <a:t>The sources of co-morbidity between major depression and generalized anxiety disorder in a Swedish national twin sample. </a:t>
            </a:r>
            <a:r>
              <a:rPr lang="de-DE" sz="1400" i="1" dirty="0"/>
              <a:t>Psychological Medicine</a:t>
            </a:r>
            <a:r>
              <a:rPr lang="de-DE" sz="1400" dirty="0"/>
              <a:t>, </a:t>
            </a:r>
            <a:r>
              <a:rPr lang="de-DE" sz="1400" i="1" dirty="0"/>
              <a:t>37</a:t>
            </a:r>
            <a:r>
              <a:rPr lang="de-DE" sz="1400" dirty="0"/>
              <a:t>(3), 453–462. </a:t>
            </a:r>
            <a:r>
              <a:rPr lang="en-US" sz="1400" u="sng" dirty="0">
                <a:hlinkClick r:id="rId2"/>
              </a:rPr>
              <a:t>https://doi.org/10.1017/s0033291706009135</a:t>
            </a:r>
            <a:r>
              <a:rPr lang="de-DE" sz="1400" dirty="0"/>
              <a:t> </a:t>
            </a:r>
          </a:p>
          <a:p>
            <a:pPr marL="457200" indent="-457200">
              <a:lnSpc>
                <a:spcPct val="150000"/>
              </a:lnSpc>
            </a:pPr>
            <a:r>
              <a:rPr lang="en-US" sz="1400" dirty="0"/>
              <a:t>Kendler, K. S., Neale, M. C., Kessler, R. C., Heath, A. C., &amp; Eaves, L. J. (1992). Major depression and generalized anxiety disorder: same genes, (partly) different environments? </a:t>
            </a:r>
            <a:r>
              <a:rPr lang="en-US" sz="1400" i="1" dirty="0"/>
              <a:t>Archives of General Psychiatry</a:t>
            </a:r>
            <a:r>
              <a:rPr lang="en-US" sz="1400" dirty="0"/>
              <a:t>, </a:t>
            </a:r>
            <a:r>
              <a:rPr lang="en-US" sz="1400" i="1" dirty="0"/>
              <a:t>49</a:t>
            </a:r>
            <a:r>
              <a:rPr lang="en-US" sz="1400" dirty="0"/>
              <a:t>(9), 716</a:t>
            </a:r>
            <a:r>
              <a:rPr lang="de-DE" sz="1400" dirty="0"/>
              <a:t>-722</a:t>
            </a:r>
            <a:r>
              <a:rPr lang="en-US" sz="1400" dirty="0"/>
              <a:t>. </a:t>
            </a:r>
            <a:r>
              <a:rPr lang="de-DE" sz="1400" u="sng" dirty="0">
                <a:hlinkClick r:id="rId3"/>
              </a:rPr>
              <a:t>https://doi.org/10.1001/archpsyc.1992.01820090044008</a:t>
            </a:r>
            <a:r>
              <a:rPr lang="en-US" sz="1400" dirty="0"/>
              <a:t> </a:t>
            </a:r>
            <a:endParaRPr lang="de-DE" sz="1400" dirty="0"/>
          </a:p>
          <a:p>
            <a:pPr marL="457200" indent="-457200">
              <a:lnSpc>
                <a:spcPct val="150000"/>
              </a:lnSpc>
            </a:pPr>
            <a:r>
              <a:rPr lang="de-DE" sz="1400" dirty="0"/>
              <a:t>Kohler, H.-P., Behrman, J. R., &amp; </a:t>
            </a:r>
            <a:r>
              <a:rPr lang="de-DE" sz="1400" dirty="0" err="1"/>
              <a:t>Schnittker</a:t>
            </a:r>
            <a:r>
              <a:rPr lang="de-DE" sz="1400" dirty="0"/>
              <a:t>, J. (2011). </a:t>
            </a:r>
            <a:r>
              <a:rPr lang="en-US" sz="1400" dirty="0"/>
              <a:t>Social Science Methods for Twins Data: Integrating Causality, Endowments, and Heritability. </a:t>
            </a:r>
            <a:r>
              <a:rPr lang="en-US" sz="1400" i="1" dirty="0"/>
              <a:t>Biodemography and Social Biology</a:t>
            </a:r>
            <a:r>
              <a:rPr lang="en-US" sz="1400" dirty="0"/>
              <a:t>, </a:t>
            </a:r>
            <a:r>
              <a:rPr lang="en-US" sz="1400" i="1" dirty="0"/>
              <a:t>57</a:t>
            </a:r>
            <a:r>
              <a:rPr lang="en-US" sz="1400" dirty="0"/>
              <a:t>(1), 88–141. </a:t>
            </a:r>
            <a:r>
              <a:rPr lang="en-US" sz="1400" u="sng" dirty="0">
                <a:hlinkClick r:id="rId4"/>
              </a:rPr>
              <a:t>https://doi.org/10.1080/19485565.2011.580619</a:t>
            </a:r>
            <a:r>
              <a:rPr lang="de-DE" sz="1400" dirty="0"/>
              <a:t> </a:t>
            </a:r>
          </a:p>
          <a:p>
            <a:pPr marL="457200" indent="-457200">
              <a:lnSpc>
                <a:spcPct val="150000"/>
              </a:lnSpc>
            </a:pPr>
            <a:r>
              <a:rPr lang="en-US" sz="1400" dirty="0" err="1"/>
              <a:t>Loehlin</a:t>
            </a:r>
            <a:r>
              <a:rPr lang="en-US" sz="1400" dirty="0"/>
              <a:t>, J. C. (1996). The Cholesky approach: A cautionary note. </a:t>
            </a:r>
            <a:r>
              <a:rPr lang="de-DE" sz="1400" i="1" dirty="0" err="1"/>
              <a:t>Behavior</a:t>
            </a:r>
            <a:r>
              <a:rPr lang="de-DE" sz="1400" i="1" dirty="0"/>
              <a:t> </a:t>
            </a:r>
            <a:r>
              <a:rPr lang="de-DE" sz="1400" i="1" dirty="0" err="1"/>
              <a:t>Genetics</a:t>
            </a:r>
            <a:r>
              <a:rPr lang="de-DE" sz="1400" dirty="0"/>
              <a:t>, </a:t>
            </a:r>
            <a:r>
              <a:rPr lang="de-DE" sz="1400" i="1" dirty="0"/>
              <a:t>26</a:t>
            </a:r>
            <a:r>
              <a:rPr lang="de-DE" sz="1400" dirty="0"/>
              <a:t>(1), 65–69. </a:t>
            </a:r>
            <a:r>
              <a:rPr lang="de-DE" sz="1400" u="sng" dirty="0">
                <a:hlinkClick r:id="rId5"/>
              </a:rPr>
              <a:t>https://doi.org/10.1007/bf02361160</a:t>
            </a:r>
            <a:r>
              <a:rPr lang="de-DE" sz="1400" dirty="0"/>
              <a:t> </a:t>
            </a:r>
          </a:p>
          <a:p>
            <a:pPr marL="457200" indent="-457200">
              <a:lnSpc>
                <a:spcPct val="150000"/>
              </a:lnSpc>
            </a:pPr>
            <a:r>
              <a:rPr lang="de-DE" sz="1400" dirty="0" err="1"/>
              <a:t>Nivard</a:t>
            </a:r>
            <a:r>
              <a:rPr lang="de-DE" sz="1400" dirty="0"/>
              <a:t>, M. G., Dolan, C. V., Kendler, K. S., Kan, K. J., Willemsen, G., Van </a:t>
            </a:r>
            <a:r>
              <a:rPr lang="de-DE" sz="1400" dirty="0" err="1"/>
              <a:t>Beijsterveldt</a:t>
            </a:r>
            <a:r>
              <a:rPr lang="de-DE" sz="1400" dirty="0"/>
              <a:t>, C. E. M., Lindauer, R. J. L., Van Beek, J. H. D. A., </a:t>
            </a:r>
            <a:r>
              <a:rPr lang="de-DE" sz="1400" dirty="0" err="1"/>
              <a:t>Geels</a:t>
            </a:r>
            <a:r>
              <a:rPr lang="de-DE" sz="1400" dirty="0"/>
              <a:t>, L. M., Bartels, M., </a:t>
            </a:r>
            <a:r>
              <a:rPr lang="de-DE" sz="1400" dirty="0" err="1"/>
              <a:t>Middeldorp</a:t>
            </a:r>
            <a:r>
              <a:rPr lang="de-DE" sz="1400" dirty="0"/>
              <a:t>, C. M., &amp; </a:t>
            </a:r>
            <a:r>
              <a:rPr lang="de-DE" sz="1400" dirty="0" err="1"/>
              <a:t>Boomsma</a:t>
            </a:r>
            <a:r>
              <a:rPr lang="de-DE" sz="1400" dirty="0"/>
              <a:t>, D. I. (2014). </a:t>
            </a:r>
            <a:r>
              <a:rPr lang="en-US" sz="1400" dirty="0"/>
              <a:t>Stability in symptoms of anxiety and depression as a function of genotype and environment: a longitudinal twin study from ages 3 to 63 years. </a:t>
            </a:r>
            <a:r>
              <a:rPr lang="de-DE" sz="1400" i="1" dirty="0"/>
              <a:t>Psychological Medicine</a:t>
            </a:r>
            <a:r>
              <a:rPr lang="de-DE" sz="1400" dirty="0"/>
              <a:t>, </a:t>
            </a:r>
            <a:r>
              <a:rPr lang="de-DE" sz="1400" i="1" dirty="0"/>
              <a:t>45</a:t>
            </a:r>
            <a:r>
              <a:rPr lang="de-DE" sz="1400" dirty="0"/>
              <a:t>(5), 1039–1049. </a:t>
            </a:r>
            <a:r>
              <a:rPr lang="de-DE" sz="1400" u="sng" dirty="0">
                <a:hlinkClick r:id="rId6"/>
              </a:rPr>
              <a:t>https://doi.org/10.1017/s003329171400213x</a:t>
            </a:r>
            <a:r>
              <a:rPr lang="de-DE" sz="1400" dirty="0"/>
              <a:t> </a:t>
            </a:r>
          </a:p>
        </p:txBody>
      </p:sp>
      <p:sp>
        <p:nvSpPr>
          <p:cNvPr id="3" name="Titel 2">
            <a:extLst>
              <a:ext uri="{FF2B5EF4-FFF2-40B4-BE49-F238E27FC236}">
                <a16:creationId xmlns:a16="http://schemas.microsoft.com/office/drawing/2014/main" id="{4286934C-DFFA-47D0-85F1-6270181C0499}"/>
              </a:ext>
            </a:extLst>
          </p:cNvPr>
          <p:cNvSpPr>
            <a:spLocks noGrp="1"/>
          </p:cNvSpPr>
          <p:nvPr>
            <p:ph type="title"/>
          </p:nvPr>
        </p:nvSpPr>
        <p:spPr/>
        <p:txBody>
          <a:bodyPr/>
          <a:lstStyle/>
          <a:p>
            <a:r>
              <a:rPr lang="de-DE" dirty="0" err="1"/>
              <a:t>Literature</a:t>
            </a:r>
            <a:endParaRPr lang="de-DE" dirty="0"/>
          </a:p>
        </p:txBody>
      </p:sp>
    </p:spTree>
    <p:extLst>
      <p:ext uri="{BB962C8B-B14F-4D97-AF65-F5344CB8AC3E}">
        <p14:creationId xmlns:p14="http://schemas.microsoft.com/office/powerpoint/2010/main" val="27474113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88388869" name="Foliennummernplatzhalter 4"/>
          <p:cNvSpPr>
            <a:spLocks noGrp="1"/>
          </p:cNvSpPr>
          <p:nvPr>
            <p:ph type="sldNum" sz="quarter" idx="12"/>
          </p:nvPr>
        </p:nvSpPr>
        <p:spPr bwMode="auto"/>
        <p:txBody>
          <a:bodyPr/>
          <a:lstStyle/>
          <a:p>
            <a:pPr>
              <a:defRPr/>
            </a:pPr>
            <a:fld id="{13795F82-26C2-0EA6-C7E3-D0E29FDBE323}" type="slidenum">
              <a:rPr lang="de-DE"/>
              <a:t>27</a:t>
            </a:fld>
            <a:endParaRPr lang="de-DE"/>
          </a:p>
        </p:txBody>
      </p:sp>
      <p:sp>
        <p:nvSpPr>
          <p:cNvPr id="527785557" name="Textfeld 4"/>
          <p:cNvSpPr txBox="1"/>
          <p:nvPr/>
        </p:nvSpPr>
        <p:spPr bwMode="auto">
          <a:xfrm>
            <a:off x="372087" y="1268759"/>
            <a:ext cx="8829419" cy="365795"/>
          </a:xfrm>
          <a:prstGeom prst="rect">
            <a:avLst/>
          </a:prstGeom>
          <a:noFill/>
        </p:spPr>
        <p:txBody>
          <a:bodyPr wrap="square" rtlCol="0">
            <a:spAutoFit/>
          </a:bodyPr>
          <a:lstStyle/>
          <a:p>
            <a:pPr>
              <a:defRPr/>
            </a:pPr>
            <a:endParaRPr/>
          </a:p>
        </p:txBody>
      </p:sp>
      <p:sp>
        <p:nvSpPr>
          <p:cNvPr id="1087471144" name="Fußzeilenplatzhalter 3"/>
          <p:cNvSpPr>
            <a:spLocks noGrp="1"/>
          </p:cNvSpPr>
          <p:nvPr>
            <p:ph type="ftr" sz="quarter" idx="11"/>
          </p:nvPr>
        </p:nvSpPr>
        <p:spPr bwMode="auto">
          <a:xfrm>
            <a:off x="3384549" y="6356350"/>
            <a:ext cx="3136897" cy="365122"/>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
        <p:nvSpPr>
          <p:cNvPr id="1201965219" name="Textfeld 1201965218"/>
          <p:cNvSpPr txBox="1"/>
          <p:nvPr/>
        </p:nvSpPr>
        <p:spPr bwMode="auto">
          <a:xfrm>
            <a:off x="514012" y="1268759"/>
            <a:ext cx="8877976" cy="1702133"/>
          </a:xfrm>
          <a:prstGeom prst="rect">
            <a:avLst/>
          </a:prstGeom>
          <a:noFill/>
        </p:spPr>
        <p:txBody>
          <a:bodyPr vertOverflow="overflow" horzOverflow="clip" vert="horz" wrap="square" lIns="91440" tIns="45720" rIns="91440" bIns="45720" numCol="1" spcCol="0" rtlCol="0" fromWordArt="0" anchor="t" anchorCtr="0" forceAA="0" compatLnSpc="0">
            <a:spAutoFit/>
          </a:bodyPr>
          <a:lstStyle/>
          <a:p>
            <a:pPr marL="457200" indent="-457200">
              <a:lnSpc>
                <a:spcPct val="150000"/>
              </a:lnSpc>
            </a:pPr>
            <a:r>
              <a:rPr lang="de-DE" sz="1400" dirty="0"/>
              <a:t>Plomin, R., </a:t>
            </a:r>
            <a:r>
              <a:rPr lang="de-DE" sz="1400" dirty="0" err="1"/>
              <a:t>DeFries</a:t>
            </a:r>
            <a:r>
              <a:rPr lang="de-DE" sz="1400" dirty="0"/>
              <a:t>, J. C., </a:t>
            </a:r>
            <a:r>
              <a:rPr lang="de-DE" sz="1400" dirty="0" err="1"/>
              <a:t>Knopik</a:t>
            </a:r>
            <a:r>
              <a:rPr lang="de-DE" sz="1400" dirty="0"/>
              <a:t>, V. S., &amp; </a:t>
            </a:r>
            <a:r>
              <a:rPr lang="de-DE" sz="1400" dirty="0" err="1"/>
              <a:t>Neiderhiser</a:t>
            </a:r>
            <a:r>
              <a:rPr lang="de-DE" sz="1400" dirty="0"/>
              <a:t>, J. M. (2013). </a:t>
            </a:r>
            <a:r>
              <a:rPr lang="en-US" sz="1400" i="1" dirty="0"/>
              <a:t>Behavioral genetics</a:t>
            </a:r>
            <a:r>
              <a:rPr lang="en-US" sz="1400" dirty="0"/>
              <a:t> (Sixth Edition). Worth Publishers.</a:t>
            </a:r>
            <a:endParaRPr lang="de-DE" sz="1400" dirty="0"/>
          </a:p>
          <a:p>
            <a:pPr marL="457200" indent="-457200">
              <a:lnSpc>
                <a:spcPct val="150000"/>
              </a:lnSpc>
            </a:pPr>
            <a:r>
              <a:rPr lang="en-US" sz="1400" dirty="0"/>
              <a:t>Plomin, R., </a:t>
            </a:r>
            <a:r>
              <a:rPr lang="en-US" sz="1400" dirty="0" err="1"/>
              <a:t>DeFries</a:t>
            </a:r>
            <a:r>
              <a:rPr lang="en-US" sz="1400" dirty="0"/>
              <a:t>, J. C., &amp; </a:t>
            </a:r>
            <a:r>
              <a:rPr lang="en-US" sz="1400" dirty="0" err="1"/>
              <a:t>Loehlin</a:t>
            </a:r>
            <a:r>
              <a:rPr lang="en-US" sz="1400" dirty="0"/>
              <a:t>, J. C. (1977). Genotype-environment interaction and correlation in the analysis of human behavior. </a:t>
            </a:r>
            <a:r>
              <a:rPr lang="de-DE" sz="1400" i="1" dirty="0"/>
              <a:t>Psychological Bulletin</a:t>
            </a:r>
            <a:r>
              <a:rPr lang="de-DE" sz="1400" dirty="0"/>
              <a:t>, </a:t>
            </a:r>
            <a:r>
              <a:rPr lang="de-DE" sz="1400" i="1" dirty="0"/>
              <a:t>84</a:t>
            </a:r>
            <a:r>
              <a:rPr lang="de-DE" sz="1400" dirty="0"/>
              <a:t>(2), 309–322. </a:t>
            </a:r>
            <a:r>
              <a:rPr lang="en-US" sz="1400" u="sng" dirty="0">
                <a:hlinkClick r:id="rId2"/>
              </a:rPr>
              <a:t>https://doi.org/10.1037/0033-2909.84.2.309</a:t>
            </a:r>
            <a:r>
              <a:rPr lang="de-DE" sz="1400" dirty="0"/>
              <a:t> </a:t>
            </a:r>
          </a:p>
          <a:p>
            <a:pPr marL="457200" indent="-457200">
              <a:lnSpc>
                <a:spcPct val="150000"/>
              </a:lnSpc>
            </a:pPr>
            <a:r>
              <a:rPr lang="en-US" sz="1400" dirty="0" err="1"/>
              <a:t>Røysamb</a:t>
            </a:r>
            <a:r>
              <a:rPr lang="en-US" sz="1400" dirty="0"/>
              <a:t>, E., &amp; </a:t>
            </a:r>
            <a:r>
              <a:rPr lang="en-US" sz="1400" dirty="0" err="1"/>
              <a:t>Tambs</a:t>
            </a:r>
            <a:r>
              <a:rPr lang="en-US" sz="1400" dirty="0"/>
              <a:t>, K. (2016). The beauty, logic and limitations of twin studies. </a:t>
            </a:r>
            <a:r>
              <a:rPr lang="de-DE" sz="1400" i="1" dirty="0"/>
              <a:t>Norsk </a:t>
            </a:r>
            <a:r>
              <a:rPr lang="de-DE" sz="1400" i="1" dirty="0" err="1"/>
              <a:t>Epidemiologi</a:t>
            </a:r>
            <a:r>
              <a:rPr lang="de-DE" sz="1400" dirty="0"/>
              <a:t>, </a:t>
            </a:r>
            <a:r>
              <a:rPr lang="de-DE" sz="1400" i="1" dirty="0"/>
              <a:t>26</a:t>
            </a:r>
            <a:r>
              <a:rPr lang="de-DE" sz="1400" dirty="0"/>
              <a:t>(1–2). </a:t>
            </a:r>
            <a:r>
              <a:rPr lang="de-DE" sz="1400" u="sng" dirty="0">
                <a:hlinkClick r:id="rId3"/>
              </a:rPr>
              <a:t>https://doi.org/10.5324/nje.v26i1-2.2014</a:t>
            </a:r>
            <a:r>
              <a:rPr lang="de-DE" sz="1400" dirty="0"/>
              <a:t> </a:t>
            </a:r>
          </a:p>
        </p:txBody>
      </p:sp>
      <p:sp>
        <p:nvSpPr>
          <p:cNvPr id="3" name="Titel 2">
            <a:extLst>
              <a:ext uri="{FF2B5EF4-FFF2-40B4-BE49-F238E27FC236}">
                <a16:creationId xmlns:a16="http://schemas.microsoft.com/office/drawing/2014/main" id="{4286934C-DFFA-47D0-85F1-6270181C0499}"/>
              </a:ext>
            </a:extLst>
          </p:cNvPr>
          <p:cNvSpPr>
            <a:spLocks noGrp="1"/>
          </p:cNvSpPr>
          <p:nvPr>
            <p:ph type="title"/>
          </p:nvPr>
        </p:nvSpPr>
        <p:spPr/>
        <p:txBody>
          <a:bodyPr/>
          <a:lstStyle/>
          <a:p>
            <a:r>
              <a:rPr lang="de-DE" dirty="0" err="1"/>
              <a:t>Literature</a:t>
            </a:r>
            <a:endParaRPr lang="de-DE" dirty="0"/>
          </a:p>
        </p:txBody>
      </p:sp>
    </p:spTree>
    <p:extLst>
      <p:ext uri="{BB962C8B-B14F-4D97-AF65-F5344CB8AC3E}">
        <p14:creationId xmlns:p14="http://schemas.microsoft.com/office/powerpoint/2010/main" val="1863933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Inhaltsplatzhalter 2"/>
          <p:cNvSpPr>
            <a:spLocks noGrp="1"/>
          </p:cNvSpPr>
          <p:nvPr>
            <p:ph idx="1"/>
          </p:nvPr>
        </p:nvSpPr>
        <p:spPr bwMode="auto">
          <a:xfrm>
            <a:off x="495300" y="4077072"/>
            <a:ext cx="8915400" cy="2049094"/>
          </a:xfrm>
        </p:spPr>
        <p:txBody>
          <a:bodyPr>
            <a:normAutofit/>
          </a:bodyPr>
          <a:lstStyle/>
          <a:p>
            <a:pPr marL="0" indent="0">
              <a:buNone/>
              <a:defRPr/>
            </a:pPr>
            <a:r>
              <a:rPr lang="de-DE" sz="4000" b="1" dirty="0">
                <a:latin typeface="+mj-lt"/>
              </a:rPr>
              <a:t>Appendix</a:t>
            </a:r>
            <a:endParaRPr dirty="0"/>
          </a:p>
        </p:txBody>
      </p:sp>
      <p:sp>
        <p:nvSpPr>
          <p:cNvPr id="6" name="Fußzeilenplatzhalter 3"/>
          <p:cNvSpPr>
            <a:spLocks noGrp="1"/>
          </p:cNvSpPr>
          <p:nvPr>
            <p:ph type="ftr" sz="quarter" idx="11"/>
          </p:nvPr>
        </p:nvSpPr>
        <p:spPr bwMode="auto">
          <a:xfrm>
            <a:off x="3384550" y="6356377"/>
            <a:ext cx="3136900" cy="365125"/>
          </a:xfrm>
        </p:spPr>
        <p:txBody>
          <a:bodyPr/>
          <a:lstStyle/>
          <a:p>
            <a:pPr>
              <a:defRPr/>
            </a:pPr>
            <a:r>
              <a:rPr lang="it-IT"/>
              <a:t>www.twin-life.de</a:t>
            </a:r>
            <a:endParaRPr/>
          </a:p>
        </p:txBody>
      </p:sp>
    </p:spTree>
    <p:extLst>
      <p:ext uri="{BB962C8B-B14F-4D97-AF65-F5344CB8AC3E}">
        <p14:creationId xmlns:p14="http://schemas.microsoft.com/office/powerpoint/2010/main" val="1581523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706090"/>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dirty="0">
                <a:latin typeface="Calibri"/>
                <a:cs typeface="Arial"/>
              </a:rPr>
              <a:t>Appendix: Path </a:t>
            </a:r>
            <a:r>
              <a:rPr lang="de-DE" sz="2800" dirty="0" err="1">
                <a:latin typeface="Calibri"/>
                <a:cs typeface="Arial"/>
              </a:rPr>
              <a:t>tracing</a:t>
            </a:r>
            <a:r>
              <a:rPr lang="de-DE" sz="2800" dirty="0">
                <a:latin typeface="Calibri"/>
                <a:cs typeface="Arial"/>
              </a:rPr>
              <a:t> </a:t>
            </a:r>
            <a:r>
              <a:rPr lang="de-DE" sz="2800" dirty="0" err="1">
                <a:latin typeface="Calibri"/>
                <a:cs typeface="Arial"/>
              </a:rPr>
              <a:t>rules</a:t>
            </a:r>
            <a:r>
              <a:rPr lang="de-DE" sz="2800" dirty="0">
                <a:latin typeface="Calibri"/>
                <a:cs typeface="Arial"/>
              </a:rPr>
              <a:t> and </a:t>
            </a:r>
            <a:r>
              <a:rPr lang="de-DE" sz="2800" dirty="0" err="1">
                <a:latin typeface="Calibri"/>
                <a:cs typeface="Arial"/>
              </a:rPr>
              <a:t>covariance</a:t>
            </a:r>
            <a:r>
              <a:rPr lang="de-DE" sz="2800" dirty="0">
                <a:latin typeface="Calibri"/>
                <a:cs typeface="Arial"/>
              </a:rPr>
              <a:t> </a:t>
            </a:r>
            <a:r>
              <a:rPr lang="de-DE" sz="2800" dirty="0" err="1">
                <a:latin typeface="Calibri"/>
                <a:cs typeface="Arial"/>
              </a:rPr>
              <a:t>algebra</a:t>
            </a:r>
            <a:endParaRPr lang="de-DE" sz="2800" dirty="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29</a:t>
            </a:fld>
            <a:endParaRPr lang="de-DE"/>
          </a:p>
        </p:txBody>
      </p:sp>
      <p:sp>
        <p:nvSpPr>
          <p:cNvPr id="5" name="Textfeld 4"/>
          <p:cNvSpPr txBox="1"/>
          <p:nvPr/>
        </p:nvSpPr>
        <p:spPr bwMode="auto">
          <a:xfrm>
            <a:off x="495299" y="1532504"/>
            <a:ext cx="8829887" cy="3444274"/>
          </a:xfrm>
          <a:prstGeom prst="rect">
            <a:avLst/>
          </a:prstGeom>
          <a:noFill/>
        </p:spPr>
        <p:txBody>
          <a:bodyPr wrap="square" rtlCol="0">
            <a:spAutoFit/>
          </a:bodyPr>
          <a:lstStyle/>
          <a:p>
            <a:pPr>
              <a:defRPr/>
            </a:pPr>
            <a:r>
              <a:rPr lang="de-DE" sz="2200" dirty="0"/>
              <a:t>In Behavioral </a:t>
            </a:r>
            <a:r>
              <a:rPr lang="de-DE" sz="2200" dirty="0" err="1"/>
              <a:t>Genetics</a:t>
            </a:r>
            <a:r>
              <a:rPr lang="de-DE" sz="2200" dirty="0"/>
              <a:t>, </a:t>
            </a:r>
            <a:r>
              <a:rPr lang="de-DE" sz="2200" dirty="0" err="1"/>
              <a:t>there</a:t>
            </a:r>
            <a:r>
              <a:rPr lang="de-DE" sz="2200" dirty="0"/>
              <a:t> </a:t>
            </a:r>
            <a:r>
              <a:rPr lang="de-DE" sz="2200" dirty="0" err="1"/>
              <a:t>are</a:t>
            </a:r>
            <a:r>
              <a:rPr lang="de-DE" sz="2200" dirty="0"/>
              <a:t> a </a:t>
            </a:r>
            <a:r>
              <a:rPr lang="de-DE" sz="2200" dirty="0" err="1"/>
              <a:t>lot</a:t>
            </a:r>
            <a:r>
              <a:rPr lang="de-DE" sz="2200" dirty="0"/>
              <a:t> </a:t>
            </a:r>
            <a:r>
              <a:rPr lang="de-DE" sz="2200" dirty="0" err="1"/>
              <a:t>of</a:t>
            </a:r>
            <a:r>
              <a:rPr lang="de-DE" sz="2200" dirty="0"/>
              <a:t> „</a:t>
            </a:r>
            <a:r>
              <a:rPr lang="de-DE" sz="2200" dirty="0" err="1"/>
              <a:t>secondary</a:t>
            </a:r>
            <a:r>
              <a:rPr lang="de-DE" sz="2200" dirty="0"/>
              <a:t>“ </a:t>
            </a:r>
            <a:r>
              <a:rPr lang="de-DE" sz="2200" dirty="0" err="1"/>
              <a:t>statistics</a:t>
            </a:r>
            <a:r>
              <a:rPr lang="de-DE" sz="2200" dirty="0"/>
              <a:t>, like </a:t>
            </a:r>
            <a:r>
              <a:rPr lang="de-DE" sz="2200" dirty="0" err="1"/>
              <a:t>heritability</a:t>
            </a:r>
            <a:r>
              <a:rPr lang="de-DE" sz="2200" dirty="0"/>
              <a:t>, </a:t>
            </a:r>
            <a:r>
              <a:rPr lang="de-DE" sz="2200" dirty="0" err="1"/>
              <a:t>genetic</a:t>
            </a:r>
            <a:r>
              <a:rPr lang="de-DE" sz="2200" dirty="0"/>
              <a:t> </a:t>
            </a:r>
            <a:r>
              <a:rPr lang="de-DE" sz="2200" dirty="0" err="1"/>
              <a:t>correlation</a:t>
            </a:r>
            <a:r>
              <a:rPr lang="de-DE" sz="2200" dirty="0"/>
              <a:t> </a:t>
            </a:r>
            <a:r>
              <a:rPr lang="de-DE" sz="2200" dirty="0" err="1"/>
              <a:t>or</a:t>
            </a:r>
            <a:r>
              <a:rPr lang="de-DE" sz="2200" dirty="0"/>
              <a:t> </a:t>
            </a:r>
            <a:r>
              <a:rPr lang="de-DE" sz="2200" dirty="0" err="1"/>
              <a:t>genetic</a:t>
            </a:r>
            <a:r>
              <a:rPr lang="de-DE" sz="2200" dirty="0"/>
              <a:t>/environmental </a:t>
            </a:r>
            <a:r>
              <a:rPr lang="de-DE" sz="2200" dirty="0" err="1"/>
              <a:t>variance</a:t>
            </a:r>
            <a:r>
              <a:rPr lang="de-DE" sz="2200" dirty="0"/>
              <a:t>. </a:t>
            </a:r>
            <a:endParaRPr sz="2400" dirty="0"/>
          </a:p>
          <a:p>
            <a:pPr>
              <a:defRPr/>
            </a:pPr>
            <a:endParaRPr lang="de-DE" sz="2200" dirty="0"/>
          </a:p>
          <a:p>
            <a:pPr>
              <a:defRPr/>
            </a:pPr>
            <a:r>
              <a:rPr lang="de-DE" sz="2200" dirty="0" err="1"/>
              <a:t>You</a:t>
            </a:r>
            <a:r>
              <a:rPr lang="de-DE" sz="2200" dirty="0"/>
              <a:t> </a:t>
            </a:r>
            <a:r>
              <a:rPr lang="de-DE" sz="2200" dirty="0" err="1"/>
              <a:t>can</a:t>
            </a:r>
            <a:r>
              <a:rPr lang="de-DE" sz="2200" dirty="0"/>
              <a:t> </a:t>
            </a:r>
            <a:r>
              <a:rPr lang="de-DE" sz="2200" dirty="0" err="1"/>
              <a:t>compute</a:t>
            </a:r>
            <a:r>
              <a:rPr lang="de-DE" sz="2200" dirty="0"/>
              <a:t> </a:t>
            </a:r>
            <a:r>
              <a:rPr lang="de-DE" sz="2200" dirty="0" err="1"/>
              <a:t>these</a:t>
            </a:r>
            <a:r>
              <a:rPr lang="de-DE" sz="2200" dirty="0"/>
              <a:t> </a:t>
            </a:r>
            <a:r>
              <a:rPr lang="de-DE" sz="2200" dirty="0" err="1"/>
              <a:t>statistics</a:t>
            </a:r>
            <a:r>
              <a:rPr lang="de-DE" sz="2200" dirty="0"/>
              <a:t> </a:t>
            </a:r>
            <a:r>
              <a:rPr lang="de-DE" sz="2200" dirty="0" err="1"/>
              <a:t>with</a:t>
            </a:r>
            <a:r>
              <a:rPr lang="de-DE" sz="2200" dirty="0"/>
              <a:t> </a:t>
            </a:r>
            <a:r>
              <a:rPr lang="de-DE" sz="2200" dirty="0" err="1"/>
              <a:t>your</a:t>
            </a:r>
            <a:r>
              <a:rPr lang="de-DE" sz="2200" dirty="0"/>
              <a:t> </a:t>
            </a:r>
            <a:r>
              <a:rPr lang="de-DE" sz="2200" dirty="0" err="1"/>
              <a:t>model</a:t>
            </a:r>
            <a:r>
              <a:rPr lang="de-DE" sz="2200" dirty="0"/>
              <a:t> </a:t>
            </a:r>
            <a:r>
              <a:rPr lang="de-DE" sz="2200" dirty="0" err="1"/>
              <a:t>parameters</a:t>
            </a:r>
            <a:r>
              <a:rPr lang="de-DE" sz="2200" dirty="0"/>
              <a:t>, e.g. in </a:t>
            </a:r>
            <a:r>
              <a:rPr lang="de-DE" sz="2200" dirty="0" err="1"/>
              <a:t>the</a:t>
            </a:r>
            <a:r>
              <a:rPr lang="de-DE" sz="2200" dirty="0"/>
              <a:t> </a:t>
            </a:r>
            <a:r>
              <a:rPr lang="de-DE" sz="2200" dirty="0" err="1"/>
              <a:t>Cholesky</a:t>
            </a:r>
            <a:r>
              <a:rPr lang="de-DE" sz="2200" dirty="0"/>
              <a:t> </a:t>
            </a:r>
            <a:r>
              <a:rPr lang="de-DE" sz="2200" dirty="0" err="1"/>
              <a:t>parametrization</a:t>
            </a:r>
            <a:r>
              <a:rPr lang="de-DE" sz="2200" dirty="0"/>
              <a:t> </a:t>
            </a:r>
            <a:r>
              <a:rPr lang="de-DE" sz="2200" dirty="0" err="1"/>
              <a:t>the</a:t>
            </a:r>
            <a:r>
              <a:rPr lang="de-DE" sz="2200" dirty="0"/>
              <a:t> </a:t>
            </a:r>
            <a:r>
              <a:rPr lang="de-DE" sz="2200" dirty="0" err="1"/>
              <a:t>path</a:t>
            </a:r>
            <a:r>
              <a:rPr lang="de-DE" sz="2200" dirty="0"/>
              <a:t> </a:t>
            </a:r>
            <a:r>
              <a:rPr lang="de-DE" sz="2200" dirty="0" err="1"/>
              <a:t>coefficients</a:t>
            </a:r>
            <a:r>
              <a:rPr lang="de-DE" sz="2200" dirty="0"/>
              <a:t>. But, </a:t>
            </a:r>
            <a:r>
              <a:rPr lang="de-DE" sz="2200" dirty="0" err="1"/>
              <a:t>how</a:t>
            </a:r>
            <a:r>
              <a:rPr lang="de-DE" sz="2200" dirty="0"/>
              <a:t>?</a:t>
            </a:r>
            <a:endParaRPr sz="2400" dirty="0"/>
          </a:p>
          <a:p>
            <a:pPr>
              <a:defRPr/>
            </a:pPr>
            <a:endParaRPr lang="de-DE" sz="2200" dirty="0"/>
          </a:p>
          <a:p>
            <a:pPr>
              <a:defRPr/>
            </a:pPr>
            <a:r>
              <a:rPr lang="de-DE" sz="2200" dirty="0" err="1"/>
              <a:t>There</a:t>
            </a:r>
            <a:r>
              <a:rPr lang="de-DE" sz="2200" dirty="0"/>
              <a:t> </a:t>
            </a:r>
            <a:r>
              <a:rPr lang="de-DE" sz="2200" dirty="0" err="1"/>
              <a:t>are</a:t>
            </a:r>
            <a:r>
              <a:rPr lang="de-DE" sz="2200" dirty="0"/>
              <a:t> a </a:t>
            </a:r>
            <a:r>
              <a:rPr lang="de-DE" sz="2200" dirty="0" err="1"/>
              <a:t>lot</a:t>
            </a:r>
            <a:r>
              <a:rPr lang="de-DE" sz="2200" dirty="0"/>
              <a:t> </a:t>
            </a:r>
            <a:r>
              <a:rPr lang="de-DE" sz="2200" dirty="0" err="1"/>
              <a:t>of</a:t>
            </a:r>
            <a:r>
              <a:rPr lang="de-DE" sz="2200" dirty="0"/>
              <a:t> </a:t>
            </a:r>
            <a:r>
              <a:rPr lang="de-DE" sz="2200" dirty="0" err="1"/>
              <a:t>techniques</a:t>
            </a:r>
            <a:r>
              <a:rPr lang="de-DE" sz="2200" dirty="0"/>
              <a:t>. </a:t>
            </a:r>
            <a:r>
              <a:rPr lang="de-DE" sz="2200" dirty="0" err="1"/>
              <a:t>Two</a:t>
            </a:r>
            <a:r>
              <a:rPr lang="de-DE" sz="2200" dirty="0"/>
              <a:t> </a:t>
            </a:r>
            <a:r>
              <a:rPr lang="de-DE" sz="2200" dirty="0" err="1"/>
              <a:t>of</a:t>
            </a:r>
            <a:r>
              <a:rPr lang="de-DE" sz="2200" dirty="0"/>
              <a:t> </a:t>
            </a:r>
            <a:r>
              <a:rPr lang="de-DE" sz="2200" dirty="0" err="1"/>
              <a:t>them</a:t>
            </a:r>
            <a:r>
              <a:rPr lang="de-DE" sz="2200" dirty="0"/>
              <a:t> </a:t>
            </a:r>
            <a:r>
              <a:rPr lang="de-DE" sz="2200" dirty="0" err="1"/>
              <a:t>are</a:t>
            </a:r>
            <a:r>
              <a:rPr lang="de-DE" sz="2200" dirty="0"/>
              <a:t> </a:t>
            </a:r>
            <a:r>
              <a:rPr lang="de-DE" sz="2200" dirty="0" err="1"/>
              <a:t>presented</a:t>
            </a:r>
            <a:r>
              <a:rPr lang="de-DE" sz="2200" dirty="0"/>
              <a:t> </a:t>
            </a:r>
            <a:r>
              <a:rPr lang="de-DE" sz="2200" dirty="0" err="1"/>
              <a:t>here</a:t>
            </a:r>
            <a:r>
              <a:rPr lang="de-DE" sz="2200" dirty="0"/>
              <a:t>: </a:t>
            </a:r>
          </a:p>
          <a:p>
            <a:pPr>
              <a:defRPr/>
            </a:pPr>
            <a:endParaRPr lang="de-DE" sz="2200" dirty="0"/>
          </a:p>
          <a:p>
            <a:pPr>
              <a:defRPr/>
            </a:pPr>
            <a:r>
              <a:rPr lang="de-DE" sz="2200" dirty="0"/>
              <a:t>1) Path </a:t>
            </a:r>
            <a:r>
              <a:rPr lang="de-DE" sz="2200" dirty="0" err="1"/>
              <a:t>tracing</a:t>
            </a:r>
            <a:r>
              <a:rPr lang="de-DE" sz="2200" dirty="0"/>
              <a:t> </a:t>
            </a:r>
            <a:r>
              <a:rPr lang="de-DE" sz="2200" dirty="0" err="1"/>
              <a:t>rules</a:t>
            </a:r>
            <a:r>
              <a:rPr lang="de-DE" sz="2200" dirty="0"/>
              <a:t> and </a:t>
            </a:r>
          </a:p>
          <a:p>
            <a:pPr>
              <a:defRPr/>
            </a:pPr>
            <a:r>
              <a:rPr lang="de-DE" sz="2200" dirty="0"/>
              <a:t>2) </a:t>
            </a:r>
            <a:r>
              <a:rPr lang="de-DE" sz="2200" dirty="0" err="1"/>
              <a:t>Covariance</a:t>
            </a:r>
            <a:r>
              <a:rPr lang="de-DE" sz="2200" dirty="0"/>
              <a:t> </a:t>
            </a:r>
            <a:r>
              <a:rPr lang="de-DE" sz="2200" dirty="0" err="1"/>
              <a:t>algebra</a:t>
            </a:r>
            <a:endParaRPr lang="de-DE" sz="2200" dirty="0"/>
          </a:p>
        </p:txBody>
      </p:sp>
      <p:sp>
        <p:nvSpPr>
          <p:cNvPr id="394718333"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178206"/>
            <a:ext cx="8915400" cy="802522"/>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30</a:t>
            </a:fld>
            <a:endParaRPr lang="de-DE"/>
          </a:p>
        </p:txBody>
      </p:sp>
      <mc:AlternateContent xmlns:mc="http://schemas.openxmlformats.org/markup-compatibility/2006" xmlns:a14="http://schemas.microsoft.com/office/drawing/2010/main">
        <mc:Choice Requires="a14">
          <p:sp>
            <p:nvSpPr>
              <p:cNvPr id="5" name="Textfeld 4"/>
              <p:cNvSpPr txBox="1"/>
              <p:nvPr/>
            </p:nvSpPr>
            <p:spPr bwMode="auto">
              <a:xfrm>
                <a:off x="495300" y="1532505"/>
                <a:ext cx="8829384" cy="5039585"/>
              </a:xfrm>
              <a:prstGeom prst="rect">
                <a:avLst/>
              </a:prstGeom>
              <a:noFill/>
            </p:spPr>
            <p:txBody>
              <a:bodyPr wrap="square" rtlCol="0">
                <a:spAutoFit/>
              </a:bodyPr>
              <a:lstStyle/>
              <a:p>
                <a:pPr>
                  <a:defRPr/>
                </a:pPr>
                <a:r>
                  <a:rPr lang="de-DE" sz="1400" b="1"/>
                  <a:t>Covariance algebra with random variables</a:t>
                </a:r>
                <a:r>
                  <a:rPr lang="de-DE" sz="1400"/>
                  <a:t>.</a:t>
                </a:r>
                <a:endParaRPr/>
              </a:p>
              <a:p>
                <a:pPr>
                  <a:defRPr/>
                </a:pPr>
                <a:endParaRPr lang="de-DE" sz="1400"/>
              </a:p>
              <a:p>
                <a:pPr>
                  <a:defRPr/>
                </a:pPr>
                <a:r>
                  <a:rPr lang="de-DE" sz="1400"/>
                  <a:t>Application: Deriving the genetic (</a:t>
                </a:r>
                <mc:AlternateContent>
                  <mc:Choice Requires="a14">
                    <a14:m>
                      <m:oMath xmlns:m="http://schemas.openxmlformats.org/officeDocument/2006/math">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𝑟</m:t>
                            </m:r>
                          </m:e>
                          <m:sub>
                            <m:r>
                              <a:rPr lang="de-DE" sz="1400" b="0" i="1">
                                <a:solidFill>
                                  <a:schemeClr val="tx1"/>
                                </a:solidFill>
                                <a:latin typeface="Cambria Math"/>
                              </a:rPr>
                              <m:t>𝐴</m:t>
                            </m:r>
                          </m:sub>
                        </m:sSub>
                      </m:oMath>
                    </a14:m>
                  </mc:Choice>
                  <mc:Fallback xmlns:m="http://schemas.openxmlformats.org/officeDocument/2006/math" xmlns:w="http://schemas.openxmlformats.org/wordprocessingml/2006/main" xmlns=""/>
                </mc:AlternateContent>
                <a:r>
                  <a:rPr lang="de-DE" sz="1400"/>
                  <a:t>), shared environmental (</a:t>
                </a:r>
                <mc:AlternateContent>
                  <mc:Choice Requires="a14">
                    <a14:m>
                      <m:oMath xmlns:m="http://schemas.openxmlformats.org/officeDocument/2006/math">
                        <m:sSub>
                          <m:sSubPr>
                            <m:ctrlPr>
                              <a:rPr lang="de-DE" sz="1400" i="1">
                                <a:latin typeface="Cambria Math" panose="02040503050406030204" pitchFamily="18" charset="0"/>
                                <a:ea typeface="Cambria Math"/>
                                <a:cs typeface="Cambria Math"/>
                              </a:rPr>
                            </m:ctrlPr>
                          </m:sSubPr>
                          <m:e>
                            <m:r>
                              <a:rPr lang="de-DE" sz="1400" i="1">
                                <a:latin typeface="Cambria Math"/>
                              </a:rPr>
                              <m:t>𝑟</m:t>
                            </m:r>
                          </m:e>
                          <m:sub>
                            <m:r>
                              <a:rPr lang="de-DE" sz="1400" b="0" i="1">
                                <a:latin typeface="Cambria Math"/>
                              </a:rPr>
                              <m:t>𝐶</m:t>
                            </m:r>
                          </m:sub>
                        </m:sSub>
                      </m:oMath>
                    </a14:m>
                  </mc:Choice>
                  <mc:Fallback xmlns:m="http://schemas.openxmlformats.org/officeDocument/2006/math" xmlns:w="http://schemas.openxmlformats.org/wordprocessingml/2006/main" xmlns=""/>
                </mc:AlternateContent>
                <a:r>
                  <a:rPr lang="de-DE" sz="1400"/>
                  <a:t>) and non-shared enrivonmental (</a:t>
                </a:r>
                <mc:AlternateContent>
                  <mc:Choice Requires="a14">
                    <a14:m>
                      <m:oMath xmlns:m="http://schemas.openxmlformats.org/officeDocument/2006/math">
                        <m:sSub>
                          <m:sSubPr>
                            <m:ctrlPr>
                              <a:rPr lang="de-DE" sz="1400" i="1">
                                <a:latin typeface="Cambria Math" panose="02040503050406030204" pitchFamily="18" charset="0"/>
                                <a:ea typeface="Cambria Math"/>
                                <a:cs typeface="Cambria Math"/>
                              </a:rPr>
                            </m:ctrlPr>
                          </m:sSubPr>
                          <m:e>
                            <m:r>
                              <a:rPr lang="de-DE" sz="1400" i="1">
                                <a:latin typeface="Cambria Math"/>
                              </a:rPr>
                              <m:t>𝑟</m:t>
                            </m:r>
                          </m:e>
                          <m:sub>
                            <m:r>
                              <a:rPr lang="de-DE" sz="1400" b="0" i="1">
                                <a:latin typeface="Cambria Math"/>
                              </a:rPr>
                              <m:t>𝐸</m:t>
                            </m:r>
                          </m:sub>
                        </m:sSub>
                      </m:oMath>
                    </a14:m>
                  </mc:Choice>
                  <mc:Fallback xmlns:m="http://schemas.openxmlformats.org/officeDocument/2006/math" xmlns:w="http://schemas.openxmlformats.org/wordprocessingml/2006/main" xmlns=""/>
                </mc:AlternateContent>
                <a:r>
                  <a:rPr lang="de-DE" sz="1400"/>
                  <a:t>) correlations</a:t>
                </a:r>
                <a:endParaRPr lang="de-DE" sz="1400" b="0"/>
              </a:p>
              <a:p>
                <a:pPr>
                  <a:defRPr/>
                </a:pPr>
                <a:endParaRPr lang="de-DE" sz="1400" b="0" i="1">
                  <a:latin typeface="Cambria Math"/>
                </a:endParaRPr>
              </a:p>
              <a:p>
                <a:pPr>
                  <a:defRPr/>
                </a:pPr>
                <mc:AlternateContent>
                  <mc:Choice Requires="a14">
                    <a14:m>
                      <m:oMathPara xmlns:m="http://schemas.openxmlformats.org/officeDocument/2006/math">
                        <m:oMathParaPr>
                          <m:jc m:val="centerGroup"/>
                        </m:oMathParaPr>
                        <m:oMath xmlns:m="http://schemas.openxmlformats.org/officeDocument/2006/math">
                          <m:r>
                            <a:rPr lang="de-DE" sz="1400" b="0" i="1">
                              <a:latin typeface="Cambria Math"/>
                            </a:rPr>
                            <m:t>𝑋</m:t>
                          </m:r>
                          <m:r>
                            <a:rPr lang="de-DE" sz="1400" b="0" i="1">
                              <a:latin typeface="Cambria Math"/>
                            </a:rPr>
                            <m:t>=</m:t>
                          </m:r>
                          <m:sSub>
                            <m:sSubPr>
                              <m:ctrlPr>
                                <a:rPr lang="de-DE" sz="1400" b="0" i="1">
                                  <a:latin typeface="Cambria Math" panose="02040503050406030204" pitchFamily="18" charset="0"/>
                                  <a:ea typeface="Cambria Math"/>
                                  <a:cs typeface="Cambria Math"/>
                                </a:rPr>
                              </m:ctrlPr>
                            </m:sSubPr>
                            <m:e>
                              <m:r>
                                <a:rPr lang="de-DE" sz="1400" b="0" i="1">
                                  <a:latin typeface="Cambria Math"/>
                                </a:rPr>
                                <m:t>𝑎</m:t>
                              </m:r>
                            </m:e>
                            <m:sub>
                              <m:r>
                                <a:rPr lang="de-DE" sz="1400" b="0" i="1">
                                  <a:latin typeface="Cambria Math"/>
                                </a:rPr>
                                <m:t>11</m:t>
                              </m:r>
                            </m:sub>
                          </m:sSub>
                          <m:sSub>
                            <m:sSubPr>
                              <m:ctrlPr>
                                <a:rPr lang="de-DE" sz="1400" b="0" i="1">
                                  <a:latin typeface="Cambria Math" panose="02040503050406030204" pitchFamily="18" charset="0"/>
                                  <a:ea typeface="Cambria Math"/>
                                  <a:cs typeface="Cambria Math"/>
                                </a:rPr>
                              </m:ctrlPr>
                            </m:sSubPr>
                            <m:e>
                              <m:r>
                                <a:rPr lang="de-DE" sz="1400" b="0" i="1">
                                  <a:latin typeface="Cambria Math"/>
                                </a:rPr>
                                <m:t>𝐴</m:t>
                              </m:r>
                            </m:e>
                            <m:sub>
                              <m:r>
                                <a:rPr lang="de-DE" sz="1400" b="0" i="1">
                                  <a:latin typeface="Cambria Math"/>
                                </a:rPr>
                                <m:t>1</m:t>
                              </m:r>
                            </m:sub>
                          </m:sSub>
                          <m:r>
                            <a:rPr lang="de-DE" sz="1400" b="0" i="1">
                              <a:latin typeface="Cambria Math"/>
                            </a:rPr>
                            <m:t>+</m:t>
                          </m:r>
                          <m:sSub>
                            <m:sSubPr>
                              <m:ctrlPr>
                                <a:rPr lang="de-DE" sz="1400" i="1">
                                  <a:latin typeface="Cambria Math" panose="02040503050406030204" pitchFamily="18" charset="0"/>
                                  <a:ea typeface="Cambria Math"/>
                                  <a:cs typeface="Cambria Math"/>
                                </a:rPr>
                              </m:ctrlPr>
                            </m:sSubPr>
                            <m:e>
                              <m:r>
                                <a:rPr lang="de-DE" sz="1400" b="0" i="1">
                                  <a:latin typeface="Cambria Math"/>
                                </a:rPr>
                                <m:t>𝑐</m:t>
                              </m:r>
                            </m:e>
                            <m:sub>
                              <m:r>
                                <a:rPr lang="de-DE" sz="1400" i="1">
                                  <a:latin typeface="Cambria Math"/>
                                </a:rPr>
                                <m:t>11</m:t>
                              </m:r>
                            </m:sub>
                          </m:sSub>
                          <m:sSub>
                            <m:sSubPr>
                              <m:ctrlPr>
                                <a:rPr lang="de-DE" sz="1400" i="1">
                                  <a:latin typeface="Cambria Math" panose="02040503050406030204" pitchFamily="18" charset="0"/>
                                  <a:ea typeface="Cambria Math"/>
                                  <a:cs typeface="Cambria Math"/>
                                </a:rPr>
                              </m:ctrlPr>
                            </m:sSubPr>
                            <m:e>
                              <m:r>
                                <a:rPr lang="de-DE" sz="1400" b="0" i="1">
                                  <a:latin typeface="Cambria Math"/>
                                </a:rPr>
                                <m:t>𝐶</m:t>
                              </m:r>
                            </m:e>
                            <m:sub>
                              <m:r>
                                <a:rPr lang="de-DE" sz="1400" i="1">
                                  <a:latin typeface="Cambria Math"/>
                                </a:rPr>
                                <m:t>1</m:t>
                              </m:r>
                            </m:sub>
                          </m:sSub>
                          <m:r>
                            <a:rPr lang="de-DE" sz="1400" b="0" i="1">
                              <a:latin typeface="Cambria Math"/>
                            </a:rPr>
                            <m:t>+</m:t>
                          </m:r>
                          <m:sSub>
                            <m:sSubPr>
                              <m:ctrlPr>
                                <a:rPr lang="de-DE" sz="1400" i="1">
                                  <a:latin typeface="Cambria Math" panose="02040503050406030204" pitchFamily="18" charset="0"/>
                                  <a:ea typeface="Cambria Math"/>
                                  <a:cs typeface="Cambria Math"/>
                                </a:rPr>
                              </m:ctrlPr>
                            </m:sSubPr>
                            <m:e>
                              <m:r>
                                <a:rPr lang="de-DE" sz="1400" b="0" i="1">
                                  <a:latin typeface="Cambria Math"/>
                                </a:rPr>
                                <m:t>𝑒</m:t>
                              </m:r>
                            </m:e>
                            <m:sub>
                              <m:r>
                                <a:rPr lang="de-DE" sz="1400" i="1">
                                  <a:latin typeface="Cambria Math"/>
                                </a:rPr>
                                <m:t>11</m:t>
                              </m:r>
                            </m:sub>
                          </m:sSub>
                          <m:sSub>
                            <m:sSubPr>
                              <m:ctrlPr>
                                <a:rPr lang="de-DE" sz="1400" i="1">
                                  <a:latin typeface="Cambria Math" panose="02040503050406030204" pitchFamily="18" charset="0"/>
                                  <a:ea typeface="Cambria Math"/>
                                  <a:cs typeface="Cambria Math"/>
                                </a:rPr>
                              </m:ctrlPr>
                            </m:sSubPr>
                            <m:e>
                              <m:r>
                                <a:rPr lang="de-DE" sz="1400" b="0" i="1">
                                  <a:latin typeface="Cambria Math"/>
                                </a:rPr>
                                <m:t>𝐸</m:t>
                              </m:r>
                            </m:e>
                            <m:sub>
                              <m:r>
                                <a:rPr lang="de-DE" sz="1400" i="1">
                                  <a:latin typeface="Cambria Math"/>
                                </a:rPr>
                                <m:t>1</m:t>
                              </m:r>
                            </m:sub>
                          </m:sSub>
                        </m:oMath>
                      </m:oMathPara>
                    </a14:m>
                  </mc:Choice>
                  <mc:Fallback xmlns:m="http://schemas.openxmlformats.org/officeDocument/2006/math" xmlns:w="http://schemas.openxmlformats.org/wordprocessingml/2006/main" xmlns=""/>
                </mc:AlternateContent>
                <a:endParaRPr lang="de-DE" sz="1400"/>
              </a:p>
              <a:p>
                <a:pPr>
                  <a:defRPr/>
                </a:pPr>
                <mc:AlternateContent>
                  <mc:Choice Requires="a14">
                    <a14:m>
                      <m:oMathPara xmlns:m="http://schemas.openxmlformats.org/officeDocument/2006/math">
                        <m:oMathParaPr>
                          <m:jc m:val="centerGroup"/>
                        </m:oMathParaPr>
                        <m:oMath xmlns:m="http://schemas.openxmlformats.org/officeDocument/2006/math">
                          <m:r>
                            <a:rPr lang="de-DE" sz="1400" b="0" i="1">
                              <a:latin typeface="Cambria Math"/>
                            </a:rPr>
                            <m:t>𝑌</m:t>
                          </m:r>
                          <m:r>
                            <a:rPr lang="de-DE" sz="1400" b="0" i="1">
                              <a:latin typeface="Cambria Math"/>
                            </a:rPr>
                            <m:t>=</m:t>
                          </m:r>
                          <m:sSub>
                            <m:sSubPr>
                              <m:ctrlPr>
                                <a:rPr lang="de-DE" sz="1400" i="1">
                                  <a:latin typeface="Cambria Math" panose="02040503050406030204" pitchFamily="18" charset="0"/>
                                  <a:ea typeface="Cambria Math"/>
                                  <a:cs typeface="Cambria Math"/>
                                </a:rPr>
                              </m:ctrlPr>
                            </m:sSubPr>
                            <m:e>
                              <m:r>
                                <a:rPr lang="de-DE" sz="1400" i="1">
                                  <a:latin typeface="Cambria Math"/>
                                </a:rPr>
                                <m:t>𝑎</m:t>
                              </m:r>
                            </m:e>
                            <m:sub>
                              <m:r>
                                <a:rPr lang="de-DE" sz="1400" b="0" i="1">
                                  <a:latin typeface="Cambria Math"/>
                                </a:rPr>
                                <m:t>2</m:t>
                              </m:r>
                              <m:r>
                                <a:rPr lang="de-DE" sz="1400" i="1">
                                  <a:latin typeface="Cambria Math"/>
                                </a:rPr>
                                <m:t>1</m:t>
                              </m:r>
                            </m:sub>
                          </m:sSub>
                          <m:sSub>
                            <m:sSubPr>
                              <m:ctrlPr>
                                <a:rPr lang="de-DE" sz="1400" i="1">
                                  <a:latin typeface="Cambria Math" panose="02040503050406030204" pitchFamily="18" charset="0"/>
                                  <a:ea typeface="Cambria Math"/>
                                  <a:cs typeface="Cambria Math"/>
                                </a:rPr>
                              </m:ctrlPr>
                            </m:sSubPr>
                            <m:e>
                              <m:r>
                                <a:rPr lang="de-DE" sz="1400" i="1">
                                  <a:latin typeface="Cambria Math"/>
                                </a:rPr>
                                <m:t>𝐴</m:t>
                              </m:r>
                            </m:e>
                            <m:sub>
                              <m:r>
                                <a:rPr lang="de-DE" sz="1400" i="1">
                                  <a:latin typeface="Cambria Math"/>
                                </a:rPr>
                                <m:t>1</m:t>
                              </m:r>
                            </m:sub>
                          </m:sSub>
                          <m:r>
                            <a:rPr lang="de-DE" sz="1400" i="1">
                              <a:latin typeface="Cambria Math"/>
                            </a:rPr>
                            <m:t>+</m:t>
                          </m:r>
                          <m:sSub>
                            <m:sSubPr>
                              <m:ctrlPr>
                                <a:rPr lang="de-DE" sz="1400" i="1">
                                  <a:latin typeface="Cambria Math" panose="02040503050406030204" pitchFamily="18" charset="0"/>
                                  <a:ea typeface="Cambria Math"/>
                                  <a:cs typeface="Cambria Math"/>
                                </a:rPr>
                              </m:ctrlPr>
                            </m:sSubPr>
                            <m:e>
                              <m:r>
                                <a:rPr lang="de-DE" sz="1400" i="1">
                                  <a:latin typeface="Cambria Math"/>
                                </a:rPr>
                                <m:t>𝑐</m:t>
                              </m:r>
                            </m:e>
                            <m:sub>
                              <m:r>
                                <a:rPr lang="de-DE" sz="1400" b="0" i="1">
                                  <a:latin typeface="Cambria Math"/>
                                </a:rPr>
                                <m:t>2</m:t>
                              </m:r>
                              <m:r>
                                <a:rPr lang="de-DE" sz="1400" i="1">
                                  <a:latin typeface="Cambria Math"/>
                                </a:rPr>
                                <m:t>1</m:t>
                              </m:r>
                            </m:sub>
                          </m:sSub>
                          <m:sSub>
                            <m:sSubPr>
                              <m:ctrlPr>
                                <a:rPr lang="de-DE" sz="1400" i="1">
                                  <a:latin typeface="Cambria Math" panose="02040503050406030204" pitchFamily="18" charset="0"/>
                                  <a:ea typeface="Cambria Math"/>
                                  <a:cs typeface="Cambria Math"/>
                                </a:rPr>
                              </m:ctrlPr>
                            </m:sSubPr>
                            <m:e>
                              <m:r>
                                <a:rPr lang="de-DE" sz="1400" i="1">
                                  <a:latin typeface="Cambria Math"/>
                                </a:rPr>
                                <m:t>𝐶</m:t>
                              </m:r>
                            </m:e>
                            <m:sub>
                              <m:r>
                                <a:rPr lang="de-DE" sz="1400" i="1">
                                  <a:latin typeface="Cambria Math"/>
                                </a:rPr>
                                <m:t>1</m:t>
                              </m:r>
                            </m:sub>
                          </m:sSub>
                          <m:r>
                            <a:rPr lang="de-DE" sz="1400" i="1">
                              <a:latin typeface="Cambria Math"/>
                            </a:rPr>
                            <m:t>+</m:t>
                          </m:r>
                          <m:sSub>
                            <m:sSubPr>
                              <m:ctrlPr>
                                <a:rPr lang="de-DE" sz="1400" i="1">
                                  <a:latin typeface="Cambria Math" panose="02040503050406030204" pitchFamily="18" charset="0"/>
                                  <a:ea typeface="Cambria Math"/>
                                  <a:cs typeface="Cambria Math"/>
                                </a:rPr>
                              </m:ctrlPr>
                            </m:sSubPr>
                            <m:e>
                              <m:r>
                                <a:rPr lang="de-DE" sz="1400" i="1">
                                  <a:latin typeface="Cambria Math"/>
                                </a:rPr>
                                <m:t>𝑒</m:t>
                              </m:r>
                            </m:e>
                            <m:sub>
                              <m:r>
                                <a:rPr lang="de-DE" sz="1400" b="0" i="1">
                                  <a:latin typeface="Cambria Math"/>
                                </a:rPr>
                                <m:t>2</m:t>
                              </m:r>
                              <m:r>
                                <a:rPr lang="de-DE" sz="1400" i="1">
                                  <a:latin typeface="Cambria Math"/>
                                </a:rPr>
                                <m:t>1</m:t>
                              </m:r>
                            </m:sub>
                          </m:sSub>
                          <m:sSub>
                            <m:sSubPr>
                              <m:ctrlPr>
                                <a:rPr lang="de-DE" sz="1400" i="1">
                                  <a:latin typeface="Cambria Math" panose="02040503050406030204" pitchFamily="18" charset="0"/>
                                  <a:ea typeface="Cambria Math"/>
                                  <a:cs typeface="Cambria Math"/>
                                </a:rPr>
                              </m:ctrlPr>
                            </m:sSubPr>
                            <m:e>
                              <m:r>
                                <a:rPr lang="de-DE" sz="1400" i="1">
                                  <a:latin typeface="Cambria Math"/>
                                </a:rPr>
                                <m:t>𝐸</m:t>
                              </m:r>
                            </m:e>
                            <m:sub>
                              <m:r>
                                <a:rPr lang="de-DE" sz="1400" i="1">
                                  <a:latin typeface="Cambria Math"/>
                                </a:rPr>
                                <m:t>1</m:t>
                              </m:r>
                            </m:sub>
                          </m:sSub>
                          <m:r>
                            <a:rPr lang="de-DE" sz="1400" b="0" i="1">
                              <a:latin typeface="Cambria Math"/>
                            </a:rPr>
                            <m:t>+</m:t>
                          </m:r>
                          <m:sSub>
                            <m:sSubPr>
                              <m:ctrlPr>
                                <a:rPr lang="de-DE" sz="1400" i="1">
                                  <a:latin typeface="Cambria Math" panose="02040503050406030204" pitchFamily="18" charset="0"/>
                                  <a:ea typeface="Cambria Math"/>
                                  <a:cs typeface="Cambria Math"/>
                                </a:rPr>
                              </m:ctrlPr>
                            </m:sSubPr>
                            <m:e>
                              <m:r>
                                <a:rPr lang="de-DE" sz="1400" i="1">
                                  <a:latin typeface="Cambria Math"/>
                                </a:rPr>
                                <m:t>𝑎</m:t>
                              </m:r>
                            </m:e>
                            <m:sub>
                              <m:r>
                                <a:rPr lang="de-DE" sz="1400" b="0" i="1">
                                  <a:latin typeface="Cambria Math"/>
                                </a:rPr>
                                <m:t>22</m:t>
                              </m:r>
                            </m:sub>
                          </m:sSub>
                          <m:sSub>
                            <m:sSubPr>
                              <m:ctrlPr>
                                <a:rPr lang="de-DE" sz="1400" i="1">
                                  <a:latin typeface="Cambria Math" panose="02040503050406030204" pitchFamily="18" charset="0"/>
                                  <a:ea typeface="Cambria Math"/>
                                  <a:cs typeface="Cambria Math"/>
                                </a:rPr>
                              </m:ctrlPr>
                            </m:sSubPr>
                            <m:e>
                              <m:r>
                                <a:rPr lang="de-DE" sz="1400" i="1">
                                  <a:latin typeface="Cambria Math"/>
                                </a:rPr>
                                <m:t>𝐴</m:t>
                              </m:r>
                            </m:e>
                            <m:sub>
                              <m:r>
                                <a:rPr lang="de-DE" sz="1400" b="0" i="1">
                                  <a:latin typeface="Cambria Math"/>
                                </a:rPr>
                                <m:t>2</m:t>
                              </m:r>
                            </m:sub>
                          </m:sSub>
                          <m:r>
                            <a:rPr lang="de-DE" sz="1400" i="1">
                              <a:latin typeface="Cambria Math"/>
                            </a:rPr>
                            <m:t>+</m:t>
                          </m:r>
                          <m:sSub>
                            <m:sSubPr>
                              <m:ctrlPr>
                                <a:rPr lang="de-DE" sz="1400" i="1">
                                  <a:latin typeface="Cambria Math" panose="02040503050406030204" pitchFamily="18" charset="0"/>
                                  <a:ea typeface="Cambria Math"/>
                                  <a:cs typeface="Cambria Math"/>
                                </a:rPr>
                              </m:ctrlPr>
                            </m:sSubPr>
                            <m:e>
                              <m:r>
                                <a:rPr lang="de-DE" sz="1400" i="1">
                                  <a:latin typeface="Cambria Math"/>
                                </a:rPr>
                                <m:t>𝑐</m:t>
                              </m:r>
                            </m:e>
                            <m:sub>
                              <m:r>
                                <a:rPr lang="de-DE" sz="1400" b="0" i="1">
                                  <a:latin typeface="Cambria Math"/>
                                </a:rPr>
                                <m:t>22</m:t>
                              </m:r>
                            </m:sub>
                          </m:sSub>
                          <m:sSub>
                            <m:sSubPr>
                              <m:ctrlPr>
                                <a:rPr lang="de-DE" sz="1400" i="1">
                                  <a:latin typeface="Cambria Math" panose="02040503050406030204" pitchFamily="18" charset="0"/>
                                  <a:ea typeface="Cambria Math"/>
                                  <a:cs typeface="Cambria Math"/>
                                </a:rPr>
                              </m:ctrlPr>
                            </m:sSubPr>
                            <m:e>
                              <m:r>
                                <a:rPr lang="de-DE" sz="1400" i="1">
                                  <a:latin typeface="Cambria Math"/>
                                </a:rPr>
                                <m:t>𝐶</m:t>
                              </m:r>
                            </m:e>
                            <m:sub>
                              <m:r>
                                <a:rPr lang="de-DE" sz="1400" b="0" i="1">
                                  <a:latin typeface="Cambria Math"/>
                                </a:rPr>
                                <m:t>2</m:t>
                              </m:r>
                            </m:sub>
                          </m:sSub>
                          <m:r>
                            <a:rPr lang="de-DE" sz="1400" i="1">
                              <a:latin typeface="Cambria Math"/>
                            </a:rPr>
                            <m:t>+</m:t>
                          </m:r>
                          <m:sSub>
                            <m:sSubPr>
                              <m:ctrlPr>
                                <a:rPr lang="de-DE" sz="1400" i="1">
                                  <a:latin typeface="Cambria Math" panose="02040503050406030204" pitchFamily="18" charset="0"/>
                                  <a:ea typeface="Cambria Math"/>
                                  <a:cs typeface="Cambria Math"/>
                                </a:rPr>
                              </m:ctrlPr>
                            </m:sSubPr>
                            <m:e>
                              <m:r>
                                <a:rPr lang="de-DE" sz="1400" i="1">
                                  <a:latin typeface="Cambria Math"/>
                                </a:rPr>
                                <m:t>𝑒</m:t>
                              </m:r>
                            </m:e>
                            <m:sub>
                              <m:r>
                                <a:rPr lang="de-DE" sz="1400" b="0" i="1">
                                  <a:latin typeface="Cambria Math"/>
                                </a:rPr>
                                <m:t>22</m:t>
                              </m:r>
                            </m:sub>
                          </m:sSub>
                          <m:sSub>
                            <m:sSubPr>
                              <m:ctrlPr>
                                <a:rPr lang="de-DE" sz="1400" i="1">
                                  <a:latin typeface="Cambria Math" panose="02040503050406030204" pitchFamily="18" charset="0"/>
                                  <a:ea typeface="Cambria Math"/>
                                  <a:cs typeface="Cambria Math"/>
                                </a:rPr>
                              </m:ctrlPr>
                            </m:sSubPr>
                            <m:e>
                              <m:r>
                                <a:rPr lang="de-DE" sz="1400" i="1">
                                  <a:latin typeface="Cambria Math"/>
                                </a:rPr>
                                <m:t>𝐸</m:t>
                              </m:r>
                            </m:e>
                            <m:sub>
                              <m:r>
                                <a:rPr lang="de-DE" sz="1400" b="0" i="1">
                                  <a:latin typeface="Cambria Math"/>
                                </a:rPr>
                                <m:t>2</m:t>
                              </m:r>
                            </m:sub>
                          </m:sSub>
                        </m:oMath>
                      </m:oMathPara>
                    </a14:m>
                  </mc:Choice>
                  <mc:Fallback xmlns:m="http://schemas.openxmlformats.org/officeDocument/2006/math" xmlns:w="http://schemas.openxmlformats.org/wordprocessingml/2006/main" xmlns=""/>
                </mc:AlternateContent>
                <a:endParaRPr lang="de-DE" sz="1400"/>
              </a:p>
              <a:p>
                <a:pPr>
                  <a:defRPr/>
                </a:pPr>
                <a:endParaRPr lang="de-DE" sz="1400"/>
              </a:p>
              <a:p>
                <a:pPr>
                  <a:defRPr/>
                </a:pPr>
                <a:r>
                  <a:rPr lang="de-DE" sz="1400" b="1"/>
                  <a:t>Assumptions: </a:t>
                </a:r>
                <a:endParaRPr/>
              </a:p>
              <a:p>
                <a:pPr>
                  <a:defRPr/>
                </a:pPr>
                <a:r>
                  <a:rPr lang="de-DE" sz="1400" b="1"/>
                  <a:t>1. Variances fixed to 1</a:t>
                </a:r>
                <a:endParaRPr/>
              </a:p>
              <a:p>
                <a:pPr>
                  <a:defRPr/>
                </a:pPr>
                <mc:AlternateContent>
                  <mc:Choice Requires="a14">
                    <a14:m>
                      <m:oMathPara xmlns:m="http://schemas.openxmlformats.org/officeDocument/2006/math">
                        <m:oMathParaPr>
                          <m:jc m:val="centerGroup"/>
                        </m:oMathParaPr>
                        <m:oMath xmlns:m="http://schemas.openxmlformats.org/officeDocument/2006/math">
                          <m:r>
                            <a:rPr lang="de-DE" sz="1400" b="0" i="1">
                              <a:solidFill>
                                <a:schemeClr val="tx1"/>
                              </a:solidFill>
                              <a:latin typeface="Cambria Math"/>
                            </a:rPr>
                            <m:t>𝑉𝑎𝑟</m:t>
                          </m:r>
                          <m:d>
                            <m:dPr>
                              <m:ctrlPr>
                                <a:rPr lang="de-DE" sz="1400" b="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𝐴</m:t>
                                  </m:r>
                                </m:e>
                                <m:sub>
                                  <m:r>
                                    <a:rPr lang="de-DE" sz="1400" i="1">
                                      <a:solidFill>
                                        <a:schemeClr val="tx1"/>
                                      </a:solidFill>
                                      <a:latin typeface="Cambria Math"/>
                                    </a:rPr>
                                    <m:t>1</m:t>
                                  </m:r>
                                </m:sub>
                              </m:sSub>
                            </m:e>
                          </m:d>
                          <m:r>
                            <a:rPr lang="de-DE" sz="1400" i="1">
                              <a:solidFill>
                                <a:schemeClr val="tx1"/>
                              </a:solidFill>
                              <a:latin typeface="Cambria Math"/>
                            </a:rPr>
                            <m:t>=</m:t>
                          </m:r>
                          <m:r>
                            <a:rPr lang="de-DE" sz="1400" i="1">
                              <a:solidFill>
                                <a:schemeClr val="tx1"/>
                              </a:solidFill>
                              <a:latin typeface="Cambria Math"/>
                            </a:rPr>
                            <m:t>𝑉𝑎𝑟</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𝐶</m:t>
                                  </m:r>
                                </m:e>
                                <m:sub>
                                  <m:r>
                                    <a:rPr lang="de-DE" sz="1400" i="1">
                                      <a:solidFill>
                                        <a:schemeClr val="tx1"/>
                                      </a:solidFill>
                                      <a:latin typeface="Cambria Math"/>
                                    </a:rPr>
                                    <m:t>1</m:t>
                                  </m:r>
                                </m:sub>
                              </m:sSub>
                            </m:e>
                          </m:d>
                          <m:r>
                            <a:rPr lang="de-DE" sz="1400" i="1">
                              <a:solidFill>
                                <a:schemeClr val="tx1"/>
                              </a:solidFill>
                              <a:latin typeface="Cambria Math"/>
                            </a:rPr>
                            <m:t>=</m:t>
                          </m:r>
                          <m:r>
                            <a:rPr lang="de-DE" sz="1400" i="1">
                              <a:solidFill>
                                <a:schemeClr val="tx1"/>
                              </a:solidFill>
                              <a:latin typeface="Cambria Math"/>
                            </a:rPr>
                            <m:t>𝑉𝑎𝑟</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i="1">
                                      <a:solidFill>
                                        <a:schemeClr val="tx1"/>
                                      </a:solidFill>
                                      <a:latin typeface="Cambria Math"/>
                                    </a:rPr>
                                    <m:t>1</m:t>
                                  </m:r>
                                </m:sub>
                              </m:sSub>
                            </m:e>
                          </m:d>
                          <m:r>
                            <a:rPr lang="de-DE" sz="1400" i="1">
                              <a:solidFill>
                                <a:schemeClr val="tx1"/>
                              </a:solidFill>
                              <a:latin typeface="Cambria Math"/>
                            </a:rPr>
                            <m:t>=</m:t>
                          </m:r>
                          <m:r>
                            <a:rPr lang="de-DE" sz="1400" i="1">
                              <a:solidFill>
                                <a:schemeClr val="tx1"/>
                              </a:solidFill>
                              <a:latin typeface="Cambria Math"/>
                            </a:rPr>
                            <m:t>𝑉𝑎𝑟</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𝐴</m:t>
                                  </m:r>
                                </m:e>
                                <m:sub>
                                  <m:r>
                                    <a:rPr lang="de-DE" sz="1400" b="0" i="1">
                                      <a:solidFill>
                                        <a:schemeClr val="tx1"/>
                                      </a:solidFill>
                                      <a:latin typeface="Cambria Math"/>
                                    </a:rPr>
                                    <m:t>2</m:t>
                                  </m:r>
                                </m:sub>
                              </m:sSub>
                            </m:e>
                          </m:d>
                          <m:r>
                            <a:rPr lang="de-DE" sz="1400" i="1">
                              <a:solidFill>
                                <a:schemeClr val="tx1"/>
                              </a:solidFill>
                              <a:latin typeface="Cambria Math"/>
                            </a:rPr>
                            <m:t>=</m:t>
                          </m:r>
                          <m:r>
                            <a:rPr lang="de-DE" sz="1400" i="1">
                              <a:solidFill>
                                <a:schemeClr val="tx1"/>
                              </a:solidFill>
                              <a:latin typeface="Cambria Math"/>
                            </a:rPr>
                            <m:t>𝑉𝑎𝑟</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𝐶</m:t>
                                  </m:r>
                                </m:e>
                                <m:sub>
                                  <m:r>
                                    <a:rPr lang="de-DE" sz="1400" b="0" i="1">
                                      <a:solidFill>
                                        <a:schemeClr val="tx1"/>
                                      </a:solidFill>
                                      <a:latin typeface="Cambria Math"/>
                                    </a:rPr>
                                    <m:t>2</m:t>
                                  </m:r>
                                </m:sub>
                              </m:sSub>
                            </m:e>
                          </m:d>
                          <m:r>
                            <a:rPr lang="de-DE" sz="1400" i="1">
                              <a:solidFill>
                                <a:schemeClr val="tx1"/>
                              </a:solidFill>
                              <a:latin typeface="Cambria Math"/>
                            </a:rPr>
                            <m:t>=</m:t>
                          </m:r>
                          <m:r>
                            <a:rPr lang="de-DE" sz="1400" i="1">
                              <a:solidFill>
                                <a:schemeClr val="tx1"/>
                              </a:solidFill>
                              <a:latin typeface="Cambria Math"/>
                            </a:rPr>
                            <m:t>𝑉𝑎𝑟</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b="0" i="1">
                                      <a:solidFill>
                                        <a:schemeClr val="tx1"/>
                                      </a:solidFill>
                                      <a:latin typeface="Cambria Math"/>
                                    </a:rPr>
                                    <m:t>2</m:t>
                                  </m:r>
                                </m:sub>
                              </m:sSub>
                            </m:e>
                          </m:d>
                          <m:r>
                            <a:rPr lang="de-DE" sz="1400" b="0" i="1">
                              <a:solidFill>
                                <a:schemeClr val="tx1"/>
                              </a:solidFill>
                              <a:latin typeface="Cambria Math"/>
                            </a:rPr>
                            <m:t>=</m:t>
                          </m:r>
                          <m:r>
                            <a:rPr lang="de-DE" sz="1400" b="0" i="1">
                              <a:solidFill>
                                <a:schemeClr val="tx1"/>
                              </a:solidFill>
                              <a:latin typeface="Cambria Math"/>
                            </a:rPr>
                            <m:t>1</m:t>
                          </m:r>
                        </m:oMath>
                      </m:oMathPara>
                    </a14:m>
                  </mc:Choice>
                  <mc:Fallback xmlns:m="http://schemas.openxmlformats.org/officeDocument/2006/math" xmlns:w="http://schemas.openxmlformats.org/wordprocessingml/2006/main" xmlns=""/>
                </mc:AlternateContent>
                <a:endParaRPr lang="de-DE" sz="1400">
                  <a:solidFill>
                    <a:schemeClr val="tx1"/>
                  </a:solidFill>
                </a:endParaRPr>
              </a:p>
              <a:p>
                <a:pPr>
                  <a:defRPr/>
                </a:pPr>
                <a:endParaRPr lang="de-DE" sz="1400">
                  <a:solidFill>
                    <a:schemeClr val="tx1"/>
                  </a:solidFill>
                </a:endParaRPr>
              </a:p>
              <a:p>
                <a:pPr>
                  <a:defRPr/>
                </a:pPr>
                <a:r>
                  <a:rPr lang="de-DE" sz="1400" b="1"/>
                  <a:t>2. No Covariances between ACE factors</a:t>
                </a:r>
                <a:endParaRPr lang="de-DE" sz="1400" b="1">
                  <a:solidFill>
                    <a:schemeClr val="tx1"/>
                  </a:solidFill>
                </a:endParaRPr>
              </a:p>
              <a:p>
                <a:pPr>
                  <a:defRPr/>
                </a:pPr>
                <mc:AlternateContent>
                  <mc:Choice Requires="a14">
                    <a14:m>
                      <m:oMathPara xmlns:m="http://schemas.openxmlformats.org/officeDocument/2006/math">
                        <m:oMathParaPr>
                          <m:jc m:val="centerGroup"/>
                        </m:oMathParaPr>
                        <m:oMath xmlns:m="http://schemas.openxmlformats.org/officeDocument/2006/math">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𝐴</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𝐶</m:t>
                                  </m:r>
                                </m:e>
                                <m:sub>
                                  <m:r>
                                    <a:rPr lang="de-DE" sz="1400" i="1">
                                      <a:solidFill>
                                        <a:schemeClr val="tx1"/>
                                      </a:solidFill>
                                      <a:latin typeface="Cambria Math"/>
                                    </a:rPr>
                                    <m:t>1</m:t>
                                  </m:r>
                                </m:sub>
                              </m:sSub>
                            </m:e>
                          </m:d>
                          <m:r>
                            <a:rPr lang="de-DE" sz="1400" b="0" i="1">
                              <a:solidFill>
                                <a:schemeClr val="tx1"/>
                              </a:solidFill>
                              <a:latin typeface="Cambria Math"/>
                            </a:rPr>
                            <m:t>=</m:t>
                          </m:r>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𝐴</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i="1">
                                      <a:solidFill>
                                        <a:schemeClr val="tx1"/>
                                      </a:solidFill>
                                      <a:latin typeface="Cambria Math"/>
                                    </a:rPr>
                                    <m:t>1</m:t>
                                  </m:r>
                                </m:sub>
                              </m:sSub>
                            </m:e>
                          </m:d>
                          <m:r>
                            <a:rPr lang="de-DE" sz="1400" i="1">
                              <a:solidFill>
                                <a:schemeClr val="tx1"/>
                              </a:solidFill>
                              <a:latin typeface="Cambria Math"/>
                            </a:rPr>
                            <m:t>=</m:t>
                          </m:r>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𝐴</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𝐴</m:t>
                                  </m:r>
                                </m:e>
                                <m:sub>
                                  <m:r>
                                    <a:rPr lang="de-DE" sz="1400" b="0" i="1">
                                      <a:solidFill>
                                        <a:schemeClr val="tx1"/>
                                      </a:solidFill>
                                      <a:latin typeface="Cambria Math"/>
                                    </a:rPr>
                                    <m:t>2</m:t>
                                  </m:r>
                                </m:sub>
                              </m:sSub>
                            </m:e>
                          </m:d>
                          <m:r>
                            <a:rPr lang="de-DE" sz="1400" i="1">
                              <a:solidFill>
                                <a:schemeClr val="tx1"/>
                              </a:solidFill>
                              <a:latin typeface="Cambria Math"/>
                            </a:rPr>
                            <m:t>=</m:t>
                          </m:r>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𝐴</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𝐶</m:t>
                                  </m:r>
                                </m:e>
                                <m:sub>
                                  <m:r>
                                    <a:rPr lang="de-DE" sz="1400" b="0" i="1">
                                      <a:solidFill>
                                        <a:schemeClr val="tx1"/>
                                      </a:solidFill>
                                      <a:latin typeface="Cambria Math"/>
                                    </a:rPr>
                                    <m:t>2</m:t>
                                  </m:r>
                                </m:sub>
                              </m:sSub>
                            </m:e>
                          </m:d>
                          <m:r>
                            <a:rPr lang="de-DE" sz="1400" i="1">
                              <a:solidFill>
                                <a:schemeClr val="tx1"/>
                              </a:solidFill>
                              <a:latin typeface="Cambria Math"/>
                            </a:rPr>
                            <m:t>=</m:t>
                          </m:r>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𝐴</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b="0" i="1">
                                      <a:solidFill>
                                        <a:schemeClr val="tx1"/>
                                      </a:solidFill>
                                      <a:latin typeface="Cambria Math"/>
                                    </a:rPr>
                                    <m:t>2</m:t>
                                  </m:r>
                                </m:sub>
                              </m:sSub>
                            </m:e>
                          </m:d>
                          <m:r>
                            <a:rPr lang="de-DE" sz="1400" b="0" i="1">
                              <a:solidFill>
                                <a:schemeClr val="tx1"/>
                              </a:solidFill>
                              <a:latin typeface="Cambria Math"/>
                            </a:rPr>
                            <m:t>=</m:t>
                          </m:r>
                        </m:oMath>
                      </m:oMathPara>
                    </a14:m>
                  </mc:Choice>
                  <mc:Fallback xmlns:m="http://schemas.openxmlformats.org/officeDocument/2006/math" xmlns:w="http://schemas.openxmlformats.org/wordprocessingml/2006/main" xmlns=""/>
                </mc:AlternateContent>
                <a:endParaRPr lang="de-DE" sz="1400" b="0">
                  <a:solidFill>
                    <a:schemeClr val="tx1"/>
                  </a:solidFill>
                </a:endParaRPr>
              </a:p>
              <a:p>
                <a:pPr>
                  <a:defRPr/>
                </a:pPr>
                <mc:AlternateContent>
                  <mc:Choice Requires="a14">
                    <a14:m>
                      <m:oMathPara xmlns:m="http://schemas.openxmlformats.org/officeDocument/2006/math">
                        <m:oMathParaPr>
                          <m:jc m:val="centerGroup"/>
                        </m:oMathParaPr>
                        <m:oMath xmlns:m="http://schemas.openxmlformats.org/officeDocument/2006/math">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𝐶</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i="1">
                                      <a:solidFill>
                                        <a:schemeClr val="tx1"/>
                                      </a:solidFill>
                                      <a:latin typeface="Cambria Math"/>
                                    </a:rPr>
                                    <m:t>1</m:t>
                                  </m:r>
                                </m:sub>
                              </m:sSub>
                            </m:e>
                          </m:d>
                          <m:r>
                            <a:rPr lang="de-DE" sz="1400" i="1">
                              <a:solidFill>
                                <a:schemeClr val="tx1"/>
                              </a:solidFill>
                              <a:latin typeface="Cambria Math"/>
                            </a:rPr>
                            <m:t>=</m:t>
                          </m:r>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𝐶</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𝐴</m:t>
                                  </m:r>
                                </m:e>
                                <m:sub>
                                  <m:r>
                                    <a:rPr lang="de-DE" sz="1400" b="0" i="1">
                                      <a:solidFill>
                                        <a:schemeClr val="tx1"/>
                                      </a:solidFill>
                                      <a:latin typeface="Cambria Math"/>
                                    </a:rPr>
                                    <m:t>2</m:t>
                                  </m:r>
                                </m:sub>
                              </m:sSub>
                            </m:e>
                          </m:d>
                          <m:r>
                            <a:rPr lang="de-DE" sz="1400" i="1">
                              <a:solidFill>
                                <a:schemeClr val="tx1"/>
                              </a:solidFill>
                              <a:latin typeface="Cambria Math"/>
                            </a:rPr>
                            <m:t>=</m:t>
                          </m:r>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𝐶</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𝐶</m:t>
                                  </m:r>
                                </m:e>
                                <m:sub>
                                  <m:r>
                                    <a:rPr lang="de-DE" sz="1400" b="0" i="1">
                                      <a:solidFill>
                                        <a:schemeClr val="tx1"/>
                                      </a:solidFill>
                                      <a:latin typeface="Cambria Math"/>
                                    </a:rPr>
                                    <m:t>2</m:t>
                                  </m:r>
                                </m:sub>
                              </m:sSub>
                            </m:e>
                          </m:d>
                          <m:r>
                            <a:rPr lang="de-DE" sz="1400" i="1">
                              <a:solidFill>
                                <a:schemeClr val="tx1"/>
                              </a:solidFill>
                              <a:latin typeface="Cambria Math"/>
                            </a:rPr>
                            <m:t>=</m:t>
                          </m:r>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𝐶</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b="0" i="1">
                                      <a:solidFill>
                                        <a:schemeClr val="tx1"/>
                                      </a:solidFill>
                                      <a:latin typeface="Cambria Math"/>
                                    </a:rPr>
                                    <m:t>2</m:t>
                                  </m:r>
                                </m:sub>
                              </m:sSub>
                            </m:e>
                          </m:d>
                          <m:r>
                            <a:rPr lang="de-DE" sz="1400" b="0" i="1">
                              <a:solidFill>
                                <a:schemeClr val="tx1"/>
                              </a:solidFill>
                              <a:latin typeface="Cambria Math"/>
                            </a:rPr>
                            <m:t>=</m:t>
                          </m:r>
                        </m:oMath>
                      </m:oMathPara>
                    </a14:m>
                  </mc:Choice>
                  <mc:Fallback xmlns:m="http://schemas.openxmlformats.org/officeDocument/2006/math" xmlns:w="http://schemas.openxmlformats.org/wordprocessingml/2006/main" xmlns=""/>
                </mc:AlternateContent>
                <a:endParaRPr lang="de-DE" sz="1400">
                  <a:solidFill>
                    <a:schemeClr val="tx1"/>
                  </a:solidFill>
                </a:endParaRPr>
              </a:p>
              <a:p>
                <a:pPr>
                  <a:defRPr/>
                </a:pPr>
                <mc:AlternateContent>
                  <mc:Choice Requires="a14">
                    <a14:m>
                      <m:oMathPara xmlns:m="http://schemas.openxmlformats.org/officeDocument/2006/math">
                        <m:oMathParaPr>
                          <m:jc m:val="centerGroup"/>
                        </m:oMathParaPr>
                        <m:oMath xmlns:m="http://schemas.openxmlformats.org/officeDocument/2006/math">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𝐴</m:t>
                                  </m:r>
                                </m:e>
                                <m:sub>
                                  <m:r>
                                    <a:rPr lang="de-DE" sz="1400" b="0" i="1">
                                      <a:solidFill>
                                        <a:schemeClr val="tx1"/>
                                      </a:solidFill>
                                      <a:latin typeface="Cambria Math"/>
                                    </a:rPr>
                                    <m:t>2</m:t>
                                  </m:r>
                                </m:sub>
                              </m:sSub>
                            </m:e>
                          </m:d>
                          <m:r>
                            <a:rPr lang="de-DE" sz="1400" i="1">
                              <a:solidFill>
                                <a:schemeClr val="tx1"/>
                              </a:solidFill>
                              <a:latin typeface="Cambria Math"/>
                            </a:rPr>
                            <m:t>=</m:t>
                          </m:r>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𝐶</m:t>
                                  </m:r>
                                </m:e>
                                <m:sub>
                                  <m:r>
                                    <a:rPr lang="de-DE" sz="1400" b="0" i="1">
                                      <a:solidFill>
                                        <a:schemeClr val="tx1"/>
                                      </a:solidFill>
                                      <a:latin typeface="Cambria Math"/>
                                    </a:rPr>
                                    <m:t>2</m:t>
                                  </m:r>
                                </m:sub>
                              </m:sSub>
                            </m:e>
                          </m:d>
                          <m:r>
                            <a:rPr lang="de-DE" sz="1400" i="1">
                              <a:solidFill>
                                <a:schemeClr val="tx1"/>
                              </a:solidFill>
                              <a:latin typeface="Cambria Math"/>
                            </a:rPr>
                            <m:t>=</m:t>
                          </m:r>
                          <m:r>
                            <a:rPr lang="de-DE" sz="1400" i="1">
                              <a:solidFill>
                                <a:schemeClr val="tx1"/>
                              </a:solidFill>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i="1">
                                      <a:solidFill>
                                        <a:schemeClr val="tx1"/>
                                      </a:solidFill>
                                      <a:latin typeface="Cambria Math"/>
                                    </a:rPr>
                                    <m:t>1</m:t>
                                  </m:r>
                                </m:sub>
                              </m:sSub>
                              <m:r>
                                <a:rPr lang="de-DE" sz="1400" i="1">
                                  <a:solidFill>
                                    <a:schemeClr val="tx1"/>
                                  </a:solidFill>
                                  <a:latin typeface="Cambria Math"/>
                                </a:rPr>
                                <m:t>, </m:t>
                              </m:r>
                              <m:sSub>
                                <m:sSubPr>
                                  <m:ctrlPr>
                                    <a:rPr lang="de-DE" sz="1400" i="1">
                                      <a:solidFill>
                                        <a:schemeClr val="tx1"/>
                                      </a:solidFill>
                                      <a:latin typeface="Cambria Math" panose="02040503050406030204" pitchFamily="18" charset="0"/>
                                      <a:ea typeface="Cambria Math"/>
                                      <a:cs typeface="Cambria Math"/>
                                    </a:rPr>
                                  </m:ctrlPr>
                                </m:sSubPr>
                                <m:e>
                                  <m:r>
                                    <a:rPr lang="de-DE" sz="1400" b="0" i="1">
                                      <a:solidFill>
                                        <a:schemeClr val="tx1"/>
                                      </a:solidFill>
                                      <a:latin typeface="Cambria Math"/>
                                    </a:rPr>
                                    <m:t>𝐸</m:t>
                                  </m:r>
                                </m:e>
                                <m:sub>
                                  <m:r>
                                    <a:rPr lang="de-DE" sz="1400" b="0" i="1">
                                      <a:solidFill>
                                        <a:schemeClr val="tx1"/>
                                      </a:solidFill>
                                      <a:latin typeface="Cambria Math"/>
                                    </a:rPr>
                                    <m:t>2</m:t>
                                  </m:r>
                                </m:sub>
                              </m:sSub>
                            </m:e>
                          </m:d>
                          <m:r>
                            <a:rPr lang="de-DE" sz="1400" b="0" i="1">
                              <a:solidFill>
                                <a:schemeClr val="tx1"/>
                              </a:solidFill>
                              <a:latin typeface="Cambria Math"/>
                            </a:rPr>
                            <m:t>=</m:t>
                          </m:r>
                          <m:r>
                            <a:rPr lang="de-DE" sz="1400" b="0" i="1">
                              <a:solidFill>
                                <a:schemeClr val="tx1"/>
                              </a:solidFill>
                              <a:latin typeface="Cambria Math"/>
                            </a:rPr>
                            <m:t>0</m:t>
                          </m:r>
                        </m:oMath>
                      </m:oMathPara>
                    </a14:m>
                  </mc:Choice>
                  <mc:Fallback xmlns:m="http://schemas.openxmlformats.org/officeDocument/2006/math" xmlns:w="http://schemas.openxmlformats.org/wordprocessingml/2006/main" xmlns=""/>
                </mc:AlternateContent>
                <a:endParaRPr lang="de-DE" sz="1400">
                  <a:solidFill>
                    <a:schemeClr val="tx1"/>
                  </a:solidFill>
                </a:endParaRPr>
              </a:p>
              <a:p>
                <a:pPr>
                  <a:defRPr/>
                </a:pPr>
                <a:endParaRPr lang="de-DE" sz="1400"/>
              </a:p>
              <a:p>
                <a:pPr>
                  <a:defRPr/>
                </a:pPr>
                <a:r>
                  <a:rPr lang="de-DE" sz="1400"/>
                  <a:t>Correlation: </a:t>
                </a:r>
                <mc:AlternateContent>
                  <mc:Choice Requires="a14">
                    <a14:m>
                      <m:oMath xmlns:m="http://schemas.openxmlformats.org/officeDocument/2006/math">
                        <m:r>
                          <a:rPr lang="de-DE" sz="1400" b="0" i="1">
                            <a:latin typeface="Cambria Math"/>
                          </a:rPr>
                          <m:t>𝑟</m:t>
                        </m:r>
                        <m:r>
                          <a:rPr lang="de-DE" sz="1400" b="0" i="1">
                            <a:latin typeface="Cambria Math"/>
                          </a:rPr>
                          <m:t>(</m:t>
                        </m:r>
                        <m:r>
                          <a:rPr lang="de-DE" sz="1400" b="0" i="1">
                            <a:latin typeface="Cambria Math"/>
                          </a:rPr>
                          <m:t>𝑋</m:t>
                        </m:r>
                        <m:r>
                          <a:rPr lang="de-DE" sz="1400" b="0" i="1">
                            <a:latin typeface="Cambria Math"/>
                          </a:rPr>
                          <m:t>,</m:t>
                        </m:r>
                        <m:r>
                          <a:rPr lang="de-DE" sz="1400" b="0" i="1">
                            <a:latin typeface="Cambria Math"/>
                          </a:rPr>
                          <m:t>𝑌</m:t>
                        </m:r>
                        <m:r>
                          <a:rPr lang="de-DE" sz="1400" b="0" i="1">
                            <a:latin typeface="Cambria Math"/>
                          </a:rPr>
                          <m:t>)=</m:t>
                        </m:r>
                        <m:f>
                          <m:fPr>
                            <m:ctrlPr>
                              <a:rPr lang="de-DE" sz="1400" b="0" i="1">
                                <a:latin typeface="Cambria Math" panose="02040503050406030204" pitchFamily="18" charset="0"/>
                                <a:ea typeface="Cambria Math"/>
                                <a:cs typeface="Cambria Math"/>
                              </a:rPr>
                            </m:ctrlPr>
                          </m:fPr>
                          <m:num>
                            <m:r>
                              <a:rPr lang="de-DE" sz="1400" b="0" i="1">
                                <a:latin typeface="Cambria Math"/>
                              </a:rPr>
                              <m:t>𝐶𝑜𝑣</m:t>
                            </m:r>
                            <m:r>
                              <a:rPr lang="de-DE" sz="1400" b="0" i="1">
                                <a:latin typeface="Cambria Math"/>
                              </a:rPr>
                              <m:t>(</m:t>
                            </m:r>
                            <m:r>
                              <a:rPr lang="de-DE" sz="1400" b="0" i="1">
                                <a:latin typeface="Cambria Math"/>
                              </a:rPr>
                              <m:t>𝑋</m:t>
                            </m:r>
                            <m:r>
                              <a:rPr lang="de-DE" sz="1400" b="0" i="1">
                                <a:latin typeface="Cambria Math"/>
                              </a:rPr>
                              <m:t>,</m:t>
                            </m:r>
                            <m:r>
                              <a:rPr lang="de-DE" sz="1400" b="0" i="1">
                                <a:latin typeface="Cambria Math"/>
                              </a:rPr>
                              <m:t>𝑌</m:t>
                            </m:r>
                            <m:r>
                              <a:rPr lang="de-DE" sz="1400" b="0" i="1">
                                <a:latin typeface="Cambria Math"/>
                              </a:rPr>
                              <m:t>)</m:t>
                            </m:r>
                          </m:num>
                          <m:den>
                            <m:rad>
                              <m:radPr>
                                <m:degHide m:val="on"/>
                                <m:ctrlPr>
                                  <a:rPr lang="de-DE" sz="1400" b="0" i="1">
                                    <a:latin typeface="Cambria Math" panose="02040503050406030204" pitchFamily="18" charset="0"/>
                                    <a:ea typeface="Cambria Math"/>
                                    <a:cs typeface="Cambria Math"/>
                                  </a:rPr>
                                </m:ctrlPr>
                              </m:radPr>
                              <m:deg/>
                              <m:e>
                                <m:r>
                                  <a:rPr lang="de-DE" sz="1400" b="0" i="1">
                                    <a:latin typeface="Cambria Math"/>
                                  </a:rPr>
                                  <m:t>𝑉𝑎𝑟</m:t>
                                </m:r>
                                <m:d>
                                  <m:dPr>
                                    <m:ctrlPr>
                                      <a:rPr lang="de-DE" sz="1400" i="1">
                                        <a:latin typeface="Cambria Math" panose="02040503050406030204" pitchFamily="18" charset="0"/>
                                        <a:ea typeface="Cambria Math"/>
                                        <a:cs typeface="Cambria Math"/>
                                      </a:rPr>
                                    </m:ctrlPr>
                                  </m:dPr>
                                  <m:e>
                                    <m:r>
                                      <a:rPr lang="de-DE" sz="1400" i="1">
                                        <a:latin typeface="Cambria Math"/>
                                      </a:rPr>
                                      <m:t>𝑋</m:t>
                                    </m:r>
                                  </m:e>
                                </m:d>
                                <m:r>
                                  <a:rPr lang="de-DE" sz="1400" i="1">
                                    <a:latin typeface="Cambria Math"/>
                                  </a:rPr>
                                  <m:t>∗</m:t>
                                </m:r>
                                <m:r>
                                  <a:rPr lang="de-DE" sz="1400" b="0" i="1">
                                    <a:latin typeface="Cambria Math"/>
                                  </a:rPr>
                                  <m:t>𝑉𝑎𝑟</m:t>
                                </m:r>
                                <m:r>
                                  <a:rPr lang="de-DE" sz="1400" i="1">
                                    <a:latin typeface="Cambria Math"/>
                                  </a:rPr>
                                  <m:t>(</m:t>
                                </m:r>
                                <m:r>
                                  <a:rPr lang="de-DE" sz="1400" i="1">
                                    <a:latin typeface="Cambria Math"/>
                                  </a:rPr>
                                  <m:t>𝑌</m:t>
                                </m:r>
                                <m:r>
                                  <a:rPr lang="de-DE" sz="1400" i="1">
                                    <a:latin typeface="Cambria Math"/>
                                  </a:rPr>
                                  <m:t>)</m:t>
                                </m:r>
                              </m:e>
                            </m:rad>
                          </m:den>
                        </m:f>
                      </m:oMath>
                    </a14:m>
                  </mc:Choice>
                  <mc:Fallback xmlns:m="http://schemas.openxmlformats.org/officeDocument/2006/math" xmlns:w="http://schemas.openxmlformats.org/wordprocessingml/2006/main" xmlns=""/>
                </mc:AlternateContent>
                <a:endParaRPr lang="de-DE" sz="1400" b="1"/>
              </a:p>
              <a:p>
                <a:pPr>
                  <a:defRPr/>
                </a:pPr>
                <a:r>
                  <a:rPr lang="de-DE" sz="1400" b="1"/>
                  <a:t> Step 1: Derive covariance</a:t>
                </a:r>
              </a:p>
              <a:p>
                <a:pPr>
                  <a:defRPr/>
                </a:pPr>
                <a:r>
                  <a:rPr lang="de-DE" sz="1400" b="1"/>
                  <a:t> Step 2: Derive variances of X and Y</a:t>
                </a:r>
                <a:endParaRPr/>
              </a:p>
              <a:p>
                <a:pPr>
                  <a:defRPr/>
                </a:pPr>
                <a:endParaRPr lang="de-DE" sz="1400" b="1"/>
              </a:p>
              <a:p>
                <a:pPr>
                  <a:defRPr/>
                </a:pPr>
                <a:endParaRPr lang="de-DE" sz="1600" b="0"/>
              </a:p>
              <a:p>
                <a:pPr>
                  <a:defRPr/>
                </a:pPr>
                <a:endParaRPr lang="de-DE" sz="1600"/>
              </a:p>
            </p:txBody>
          </p:sp>
        </mc:Choice>
        <mc:Fallback xmlns="">
          <p:sp>
            <p:nvSpPr>
              <p:cNvPr id="5" name="Textfeld 4"/>
              <p:cNvSpPr txBox="1">
                <a:spLocks noRot="1" noChangeAspect="1" noMove="1" noResize="1" noEditPoints="1" noAdjustHandles="1" noChangeArrowheads="1" noChangeShapeType="1" noTextEdit="1"/>
              </p:cNvSpPr>
              <p:nvPr/>
            </p:nvSpPr>
            <p:spPr bwMode="auto">
              <a:xfrm>
                <a:off x="495300" y="1532505"/>
                <a:ext cx="8829384" cy="5039585"/>
              </a:xfrm>
              <a:prstGeom prst="rect">
                <a:avLst/>
              </a:prstGeom>
              <a:blipFill>
                <a:blip r:embed="rId2"/>
                <a:stretch>
                  <a:fillRect l="-207" t="-121"/>
                </a:stretch>
              </a:blipFill>
            </p:spPr>
            <p:txBody>
              <a:bodyPr/>
              <a:lstStyle/>
              <a:p>
                <a:r>
                  <a:rPr lang="de-DE">
                    <a:noFill/>
                  </a:rPr>
                  <a:t> </a:t>
                </a:r>
              </a:p>
            </p:txBody>
          </p:sp>
        </mc:Fallback>
      </mc:AlternateContent>
      <p:sp>
        <p:nvSpPr>
          <p:cNvPr id="570730946"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562074"/>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31</a:t>
            </a:fld>
            <a:endParaRPr lang="de-DE"/>
          </a:p>
        </p:txBody>
      </p:sp>
      <p:sp>
        <p:nvSpPr>
          <p:cNvPr id="5" name="Textfeld 4"/>
          <p:cNvSpPr txBox="1"/>
          <p:nvPr/>
        </p:nvSpPr>
        <p:spPr bwMode="auto">
          <a:xfrm>
            <a:off x="708545" y="1156054"/>
            <a:ext cx="8919537" cy="4815875"/>
          </a:xfrm>
          <a:prstGeom prst="rect">
            <a:avLst/>
          </a:prstGeom>
          <a:noFill/>
        </p:spPr>
        <p:txBody>
          <a:bodyPr wrap="square" rtlCol="0">
            <a:spAutoFit/>
          </a:bodyPr>
          <a:lstStyle/>
          <a:p>
            <a:pPr>
              <a:defRPr/>
            </a:pPr>
            <a:r>
              <a:rPr lang="de-DE" sz="1400"/>
              <a:t>Path tracing rules (Wright 1934): Some rules to derive</a:t>
            </a:r>
          </a:p>
          <a:p>
            <a:pPr>
              <a:defRPr/>
            </a:pPr>
            <a:r>
              <a:rPr lang="de-DE" sz="1400"/>
              <a:t>the model implied (co-)variances</a:t>
            </a:r>
          </a:p>
          <a:p>
            <a:pPr>
              <a:defRPr/>
            </a:pPr>
            <a:endParaRPr lang="de-DE" sz="1400"/>
          </a:p>
          <a:p>
            <a:pPr>
              <a:defRPr/>
            </a:pPr>
            <a:r>
              <a:rPr lang="de-DE" sz="1400"/>
              <a:t>The covariance between two variables equals the sum of </a:t>
            </a:r>
            <a:endParaRPr/>
          </a:p>
          <a:p>
            <a:pPr>
              <a:defRPr/>
            </a:pPr>
            <a:r>
              <a:rPr lang="de-DE" sz="1400"/>
              <a:t>the compound paths connecting them. </a:t>
            </a:r>
            <a:endParaRPr/>
          </a:p>
          <a:p>
            <a:pPr>
              <a:defRPr/>
            </a:pPr>
            <a:r>
              <a:rPr lang="de-DE" sz="1400"/>
              <a:t>Remember: A variance is a covariance with itself!</a:t>
            </a:r>
            <a:endParaRPr/>
          </a:p>
          <a:p>
            <a:pPr>
              <a:defRPr/>
            </a:pPr>
            <a:endParaRPr lang="de-DE" sz="1400"/>
          </a:p>
          <a:p>
            <a:pPr>
              <a:defRPr/>
            </a:pPr>
            <a:r>
              <a:rPr lang="de-DE" sz="1400"/>
              <a:t>There are three steps:</a:t>
            </a:r>
            <a:endParaRPr/>
          </a:p>
          <a:p>
            <a:pPr>
              <a:defRPr/>
            </a:pPr>
            <a:endParaRPr lang="de-DE" sz="1400"/>
          </a:p>
          <a:p>
            <a:pPr>
              <a:defRPr/>
            </a:pPr>
            <a:r>
              <a:rPr lang="de-DE" sz="1400" b="1"/>
              <a:t>1. Obtain a compound path:</a:t>
            </a:r>
            <a:endParaRPr/>
          </a:p>
          <a:p>
            <a:pPr marL="285750" indent="-285750">
              <a:buFontTx/>
              <a:buChar char="-"/>
              <a:defRPr/>
            </a:pPr>
            <a:r>
              <a:rPr lang="de-DE" sz="1400"/>
              <a:t>Trace backwards, change at a two-headed arrow, then trace forwards</a:t>
            </a:r>
          </a:p>
          <a:p>
            <a:pPr marL="285750" indent="-285750">
              <a:buFontTx/>
              <a:buChar char="-"/>
              <a:defRPr/>
            </a:pPr>
            <a:r>
              <a:rPr lang="de-DE" sz="1400"/>
              <a:t>Never go forward and then backward</a:t>
            </a:r>
          </a:p>
          <a:p>
            <a:pPr marL="285750" indent="-285750">
              <a:buFontTx/>
              <a:buChar char="-"/>
              <a:defRPr/>
            </a:pPr>
            <a:r>
              <a:rPr lang="de-DE" sz="1400"/>
              <a:t>Never pass out of one arrow head into another arrowhead (only heads-tails/tails-heads, never heads-heads)</a:t>
            </a:r>
          </a:p>
          <a:p>
            <a:pPr marL="285750" indent="-285750">
              <a:buFontTx/>
              <a:buChar char="-"/>
              <a:defRPr/>
            </a:pPr>
            <a:r>
              <a:rPr lang="de-DE" sz="1400"/>
              <a:t>Every compund path must contain only one bidirectional arrow (i.e., variance or covariance)</a:t>
            </a:r>
          </a:p>
          <a:p>
            <a:pPr>
              <a:defRPr/>
            </a:pPr>
            <a:endParaRPr lang="de-DE" sz="1400"/>
          </a:p>
          <a:p>
            <a:pPr>
              <a:defRPr/>
            </a:pPr>
            <a:r>
              <a:rPr lang="de-DE" sz="1400" b="1"/>
              <a:t>2. Compute the product of the parameters belonging to one compound path</a:t>
            </a:r>
          </a:p>
          <a:p>
            <a:pPr>
              <a:defRPr/>
            </a:pPr>
            <a:endParaRPr lang="de-DE" sz="1400"/>
          </a:p>
          <a:p>
            <a:pPr>
              <a:defRPr/>
            </a:pPr>
            <a:r>
              <a:rPr lang="de-DE" sz="1400" b="1"/>
              <a:t>3. Sum over all different compound paths. Compound paths are considered different if they contain a) different parameters or b) same parameters in a different order!</a:t>
            </a:r>
            <a:endParaRPr/>
          </a:p>
          <a:p>
            <a:pPr>
              <a:defRPr/>
            </a:pPr>
            <a:endParaRPr lang="de-DE" sz="1400" b="1"/>
          </a:p>
          <a:p>
            <a:pPr>
              <a:defRPr/>
            </a:pPr>
            <a:r>
              <a:rPr lang="de-DE" sz="1400"/>
              <a:t>See: </a:t>
            </a:r>
            <a:r>
              <a:rPr lang="de-DE" sz="1400" u="sng">
                <a:hlinkClick r:id="rId2" tooltip="https://www.youtube.com/watch?v=wBtLyi1u4bk&amp;list=PLliBbGBc5nn3tQiIBHFd-YvWK6dXb4ryr&amp;index=3"/>
              </a:rPr>
              <a:t>https://www.youtube.com/watch?v=wBtLyi1u4bk&amp;list=PLliBbGBc5nn3tQiIBHFd-YvWK6dXb4ryr&amp;index=3</a:t>
            </a:r>
            <a:endParaRPr lang="de-DE" sz="1400"/>
          </a:p>
          <a:p>
            <a:pPr>
              <a:defRPr/>
            </a:pPr>
            <a:endParaRPr lang="de-DE" sz="1600"/>
          </a:p>
        </p:txBody>
      </p:sp>
      <p:grpSp>
        <p:nvGrpSpPr>
          <p:cNvPr id="8" name="Group 4"/>
          <p:cNvGrpSpPr>
            <a:grpSpLocks noChangeAspect="1"/>
          </p:cNvGrpSpPr>
          <p:nvPr/>
        </p:nvGrpSpPr>
        <p:grpSpPr bwMode="auto">
          <a:xfrm>
            <a:off x="5632535" y="1074503"/>
            <a:ext cx="3736889" cy="1944503"/>
            <a:chOff x="0" y="273"/>
            <a:chExt cx="6903" cy="3592"/>
          </a:xfrm>
          <a:solidFill>
            <a:schemeClr val="bg1"/>
          </a:solidFill>
        </p:grpSpPr>
        <p:sp>
          <p:nvSpPr>
            <p:cNvPr id="9" name="AutoShape 3"/>
            <p:cNvSpPr>
              <a:spLocks noChangeAspect="1" noChangeArrowheads="1" noTextEdit="1"/>
            </p:cNvSpPr>
            <p:nvPr/>
          </p:nvSpPr>
          <p:spPr bwMode="auto">
            <a:xfrm>
              <a:off x="0" y="551"/>
              <a:ext cx="6240" cy="3218"/>
            </a:xfrm>
            <a:prstGeom prst="rect">
              <a:avLst/>
            </a:prstGeom>
            <a:grp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0" name="Picture 5"/>
            <p:cNvPicPr>
              <a:picLocks noChangeAspect="1" noChangeArrowheads="1"/>
            </p:cNvPicPr>
            <p:nvPr/>
          </p:nvPicPr>
          <p:blipFill>
            <a:blip r:embed="rId3"/>
            <a:srcRect t="43774" r="49602" b="-1"/>
            <a:stretch/>
          </p:blipFill>
          <p:spPr bwMode="auto">
            <a:xfrm>
              <a:off x="663" y="273"/>
              <a:ext cx="6240" cy="3592"/>
            </a:xfrm>
            <a:prstGeom prst="rect">
              <a:avLst/>
            </a:prstGeom>
            <a:grpFill/>
            <a:ln>
              <a:noFill/>
            </a:ln>
          </p:spPr>
        </p:pic>
      </p:grpSp>
      <p:sp>
        <p:nvSpPr>
          <p:cNvPr id="480689832"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562074"/>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32</a:t>
            </a:fld>
            <a:endParaRPr lang="de-DE"/>
          </a:p>
        </p:txBody>
      </p:sp>
      <mc:AlternateContent xmlns:mc="http://schemas.openxmlformats.org/markup-compatibility/2006" xmlns:a14="http://schemas.microsoft.com/office/drawing/2010/main">
        <mc:Choice Requires="a14">
          <p:sp>
            <p:nvSpPr>
              <p:cNvPr id="5" name="Textfeld 4"/>
              <p:cNvSpPr txBox="1"/>
              <p:nvPr/>
            </p:nvSpPr>
            <p:spPr bwMode="auto">
              <a:xfrm>
                <a:off x="495299" y="1074502"/>
                <a:ext cx="8915938" cy="4683846"/>
              </a:xfrm>
              <a:prstGeom prst="rect">
                <a:avLst/>
              </a:prstGeom>
              <a:noFill/>
            </p:spPr>
            <p:txBody>
              <a:bodyPr wrap="square" rtlCol="0">
                <a:spAutoFit/>
              </a:bodyPr>
              <a:lstStyle/>
              <a:p>
                <a:pPr>
                  <a:defRPr/>
                </a:pPr>
                <a:r>
                  <a:rPr lang="de-DE" sz="1400" b="1" dirty="0"/>
                  <a:t>Variance </a:t>
                </a:r>
                <a:r>
                  <a:rPr lang="de-DE" sz="1400" b="1" dirty="0" err="1"/>
                  <a:t>of</a:t>
                </a:r>
                <a:r>
                  <a:rPr lang="de-DE" sz="1400" b="1" dirty="0"/>
                  <a:t> X</a:t>
                </a:r>
                <a:endParaRPr lang="de-DE" dirty="0"/>
              </a:p>
              <a:p>
                <a:pPr>
                  <a:defRPr/>
                </a:pPr>
                <a:endParaRPr lang="de-DE" sz="1400" b="1" dirty="0"/>
              </a:p>
              <a:p>
                <a:pPr>
                  <a:defRPr/>
                </a:pPr>
                <a:r>
                  <a:rPr lang="de-DE" sz="1400" b="1" dirty="0"/>
                  <a:t>1. </a:t>
                </a:r>
                <a:r>
                  <a:rPr lang="de-DE" sz="1400" b="1" dirty="0" err="1"/>
                  <a:t>Obtain</a:t>
                </a:r>
                <a:r>
                  <a:rPr lang="de-DE" sz="1400" b="1" dirty="0"/>
                  <a:t> a </a:t>
                </a:r>
                <a:r>
                  <a:rPr lang="de-DE" sz="1400" b="1" dirty="0" err="1"/>
                  <a:t>compound</a:t>
                </a:r>
                <a:r>
                  <a:rPr lang="de-DE" sz="1400" b="1" dirty="0"/>
                  <a:t> </a:t>
                </a:r>
                <a:r>
                  <a:rPr lang="de-DE" sz="1400" b="1" dirty="0" err="1"/>
                  <a:t>path</a:t>
                </a:r>
                <a:r>
                  <a:rPr lang="de-DE" sz="1400" b="1" dirty="0"/>
                  <a:t>:</a:t>
                </a:r>
                <a:endParaRPr lang="de-DE" dirty="0"/>
              </a:p>
              <a:p>
                <a:pPr marL="285750" indent="-285750">
                  <a:buFontTx/>
                  <a:buChar char="-"/>
                  <a:defRPr/>
                </a:pPr>
                <a:r>
                  <a:rPr lang="de-DE" sz="1400" dirty="0"/>
                  <a:t>Trace </a:t>
                </a:r>
                <a:r>
                  <a:rPr lang="de-DE" sz="1400" dirty="0" err="1"/>
                  <a:t>backwards</a:t>
                </a:r>
                <a:r>
                  <a:rPr lang="de-DE" sz="1400" dirty="0"/>
                  <a:t>, </a:t>
                </a:r>
                <a:r>
                  <a:rPr lang="de-DE" sz="1400" dirty="0" err="1"/>
                  <a:t>change</a:t>
                </a:r>
                <a:r>
                  <a:rPr lang="de-DE" sz="1400" dirty="0"/>
                  <a:t> at a </a:t>
                </a:r>
                <a:r>
                  <a:rPr lang="de-DE" sz="1400" dirty="0" err="1"/>
                  <a:t>two-headed</a:t>
                </a:r>
                <a:r>
                  <a:rPr lang="de-DE" sz="1400" dirty="0"/>
                  <a:t> </a:t>
                </a:r>
                <a:r>
                  <a:rPr lang="de-DE" sz="1400" dirty="0" err="1"/>
                  <a:t>arrow</a:t>
                </a:r>
                <a:r>
                  <a:rPr lang="de-DE" sz="1400" dirty="0"/>
                  <a:t>, </a:t>
                </a:r>
                <a:r>
                  <a:rPr lang="de-DE" sz="1400" dirty="0" err="1"/>
                  <a:t>then</a:t>
                </a:r>
                <a:r>
                  <a:rPr lang="de-DE" sz="1400" dirty="0"/>
                  <a:t> trace </a:t>
                </a:r>
                <a:r>
                  <a:rPr lang="de-DE" dirty="0"/>
                  <a:t> </a:t>
                </a:r>
                <a:r>
                  <a:rPr lang="de-DE" sz="1400" dirty="0" err="1"/>
                  <a:t>backwards</a:t>
                </a:r>
                <a:endParaRPr lang="de-DE" sz="1400" dirty="0"/>
              </a:p>
              <a:p>
                <a:pPr marL="285750" indent="-285750">
                  <a:buFontTx/>
                  <a:buChar char="-"/>
                  <a:defRPr/>
                </a:pPr>
                <a:r>
                  <a:rPr lang="de-DE" sz="1400" dirty="0"/>
                  <a:t>Never </a:t>
                </a:r>
                <a:r>
                  <a:rPr lang="de-DE" sz="1400" dirty="0" err="1"/>
                  <a:t>go</a:t>
                </a:r>
                <a:r>
                  <a:rPr lang="de-DE" sz="1400" dirty="0"/>
                  <a:t> </a:t>
                </a:r>
                <a:r>
                  <a:rPr lang="de-DE" sz="1400" dirty="0" err="1"/>
                  <a:t>forward</a:t>
                </a:r>
                <a:r>
                  <a:rPr lang="de-DE" sz="1400" dirty="0"/>
                  <a:t> and </a:t>
                </a:r>
                <a:r>
                  <a:rPr lang="de-DE" sz="1400" dirty="0" err="1"/>
                  <a:t>then</a:t>
                </a:r>
                <a:r>
                  <a:rPr lang="de-DE" sz="1400" dirty="0"/>
                  <a:t> </a:t>
                </a:r>
                <a:r>
                  <a:rPr lang="de-DE" sz="1400" dirty="0" err="1"/>
                  <a:t>backward</a:t>
                </a:r>
                <a:endParaRPr lang="de-DE" sz="1400" dirty="0"/>
              </a:p>
              <a:p>
                <a:pPr marL="285750" indent="-285750">
                  <a:buFontTx/>
                  <a:buChar char="-"/>
                  <a:defRPr/>
                </a:pPr>
                <a:r>
                  <a:rPr lang="de-DE" sz="1400" dirty="0"/>
                  <a:t>Never pass out </a:t>
                </a:r>
                <a:r>
                  <a:rPr lang="de-DE" sz="1400" dirty="0" err="1"/>
                  <a:t>of</a:t>
                </a:r>
                <a:r>
                  <a:rPr lang="de-DE" sz="1400" dirty="0"/>
                  <a:t> </a:t>
                </a:r>
                <a:r>
                  <a:rPr lang="de-DE" sz="1400" dirty="0" err="1"/>
                  <a:t>one</a:t>
                </a:r>
                <a:r>
                  <a:rPr lang="de-DE" sz="1400" dirty="0"/>
                  <a:t> </a:t>
                </a:r>
                <a:r>
                  <a:rPr lang="de-DE" sz="1400" dirty="0" err="1"/>
                  <a:t>arrow</a:t>
                </a:r>
                <a:r>
                  <a:rPr lang="de-DE" sz="1400" dirty="0"/>
                  <a:t> </a:t>
                </a:r>
                <a:r>
                  <a:rPr lang="de-DE" sz="1400" dirty="0" err="1"/>
                  <a:t>head</a:t>
                </a:r>
                <a:r>
                  <a:rPr lang="de-DE" sz="1400" dirty="0"/>
                  <a:t> </a:t>
                </a:r>
                <a:r>
                  <a:rPr lang="de-DE" sz="1400" dirty="0" err="1"/>
                  <a:t>into</a:t>
                </a:r>
                <a:r>
                  <a:rPr lang="de-DE" sz="1400" dirty="0"/>
                  <a:t> </a:t>
                </a:r>
                <a:r>
                  <a:rPr lang="de-DE" sz="1400" dirty="0" err="1"/>
                  <a:t>another</a:t>
                </a:r>
                <a:r>
                  <a:rPr lang="de-DE" sz="1400" dirty="0"/>
                  <a:t> </a:t>
                </a:r>
                <a:r>
                  <a:rPr lang="de-DE" sz="1400" dirty="0" err="1"/>
                  <a:t>arrow</a:t>
                </a:r>
                <a:r>
                  <a:rPr lang="de-DE" sz="1400" dirty="0"/>
                  <a:t> </a:t>
                </a:r>
                <a:r>
                  <a:rPr lang="de-DE" sz="1400" dirty="0" err="1"/>
                  <a:t>head</a:t>
                </a:r>
                <a:endParaRPr lang="de-DE" sz="1400" dirty="0"/>
              </a:p>
              <a:p>
                <a:pPr marL="285750" indent="-285750">
                  <a:buFontTx/>
                  <a:buChar char="-"/>
                  <a:defRPr/>
                </a:pPr>
                <a:r>
                  <a:rPr lang="de-DE" sz="1400" dirty="0"/>
                  <a:t>Every compound </a:t>
                </a:r>
                <a:r>
                  <a:rPr lang="de-DE" sz="1400" dirty="0" err="1"/>
                  <a:t>path</a:t>
                </a:r>
                <a:r>
                  <a:rPr lang="de-DE" sz="1400" dirty="0"/>
                  <a:t> must </a:t>
                </a:r>
                <a:r>
                  <a:rPr lang="de-DE" sz="1400" dirty="0" err="1"/>
                  <a:t>contain</a:t>
                </a:r>
                <a:r>
                  <a:rPr lang="de-DE" sz="1400" dirty="0"/>
                  <a:t> </a:t>
                </a:r>
                <a:r>
                  <a:rPr lang="de-DE" sz="1400" dirty="0" err="1"/>
                  <a:t>only</a:t>
                </a:r>
                <a:r>
                  <a:rPr lang="de-DE" sz="1400" dirty="0"/>
                  <a:t> </a:t>
                </a:r>
                <a:r>
                  <a:rPr lang="de-DE" sz="1400" dirty="0" err="1"/>
                  <a:t>one</a:t>
                </a:r>
                <a:r>
                  <a:rPr lang="de-DE" sz="1400" dirty="0"/>
                  <a:t> </a:t>
                </a:r>
                <a:r>
                  <a:rPr lang="de-DE" sz="1400" dirty="0" err="1"/>
                  <a:t>variance</a:t>
                </a:r>
                <a:r>
                  <a:rPr lang="de-DE" sz="1400" dirty="0"/>
                  <a:t> </a:t>
                </a:r>
                <a:r>
                  <a:rPr lang="de-DE" sz="1400" dirty="0" err="1"/>
                  <a:t>or</a:t>
                </a:r>
                <a:r>
                  <a:rPr lang="de-DE" sz="1400" dirty="0"/>
                  <a:t> </a:t>
                </a:r>
                <a:r>
                  <a:rPr lang="de-DE" sz="1400" dirty="0" err="1"/>
                  <a:t>covariance</a:t>
                </a:r>
                <a:endParaRPr lang="de-DE" sz="1400" dirty="0"/>
              </a:p>
              <a:p>
                <a:pPr>
                  <a:defRPr/>
                </a:pPr>
                <a:endParaRPr lang="de-DE" sz="1400" dirty="0"/>
              </a:p>
              <a:p>
                <a:pPr>
                  <a:defRPr/>
                </a:pPr>
                <a:r>
                  <a:rPr lang="de-DE" sz="1400" b="0" dirty="0">
                    <a:solidFill>
                      <a:srgbClr val="C00000"/>
                    </a:solidFill>
                  </a:rPr>
                  <a:t>Path 1: </a:t>
                </a:r>
                <a14:m>
                  <m:oMath xmlns:m="http://schemas.openxmlformats.org/officeDocument/2006/math">
                    <m:r>
                      <a:rPr lang="de-DE" sz="1400" b="0" i="1">
                        <a:solidFill>
                          <a:srgbClr val="C00000"/>
                        </a:solidFill>
                        <a:latin typeface="Cambria Math"/>
                      </a:rPr>
                      <m:t>𝑋</m:t>
                    </m:r>
                    <m:groupChr>
                      <m:groupChrPr>
                        <m:chr m:val="→"/>
                        <m:vertJc m:val="bot"/>
                        <m:ctrlPr>
                          <a:rPr lang="ar-AE" sz="1400" b="0" i="1">
                            <a:solidFill>
                              <a:srgbClr val="C00000"/>
                            </a:solidFill>
                            <a:latin typeface="Cambria Math" panose="02040503050406030204" pitchFamily="18" charset="0"/>
                            <a:ea typeface="Cambria Math"/>
                            <a:cs typeface="Cambria Math"/>
                          </a:rPr>
                        </m:ctrlPr>
                      </m:groupChrPr>
                      <m:e>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11</m:t>
                            </m:r>
                          </m:sub>
                        </m:sSub>
                      </m:e>
                    </m:groupChr>
                    <m:sSub>
                      <m:sSubPr>
                        <m:ctrlPr>
                          <a:rPr lang="ar-AE" sz="1400" b="0" i="1">
                            <a:solidFill>
                              <a:srgbClr val="C00000"/>
                            </a:solidFill>
                            <a:latin typeface="Cambria Math" panose="02040503050406030204" pitchFamily="18" charset="0"/>
                            <a:ea typeface="Cambria Math"/>
                            <a:cs typeface="Cambria Math"/>
                          </a:rPr>
                        </m:ctrlPr>
                      </m:sSubPr>
                      <m:e>
                        <m:r>
                          <a:rPr lang="ar-AE" sz="1400" b="0" i="1">
                            <a:solidFill>
                              <a:srgbClr val="C00000"/>
                            </a:solidFill>
                            <a:latin typeface="Cambria Math"/>
                          </a:rPr>
                          <m:t>𝐴</m:t>
                        </m:r>
                      </m:e>
                      <m:sub>
                        <m:r>
                          <a:rPr lang="ar-AE" sz="1400" b="0" i="1">
                            <a:solidFill>
                              <a:srgbClr val="C00000"/>
                            </a:solidFill>
                            <a:latin typeface="Cambria Math"/>
                          </a:rPr>
                          <m:t>1</m:t>
                        </m:r>
                      </m:sub>
                    </m:sSub>
                    <m:groupChr>
                      <m:groupChrPr>
                        <m:chr m:val="→"/>
                        <m:vertJc m:val="bot"/>
                        <m:ctrlPr>
                          <a:rPr lang="ar-AE" sz="1400" b="0" i="1">
                            <a:solidFill>
                              <a:srgbClr val="C00000"/>
                            </a:solidFill>
                            <a:latin typeface="Cambria Math" panose="02040503050406030204" pitchFamily="18" charset="0"/>
                            <a:ea typeface="Cambria Math"/>
                            <a:cs typeface="Cambria Math"/>
                          </a:rPr>
                        </m:ctrlPr>
                      </m:groupChrPr>
                      <m:e>
                        <m:sSub>
                          <m:sSubPr>
                            <m:ctrlPr>
                              <a:rPr lang="ar-AE" sz="1400" b="0" i="1">
                                <a:solidFill>
                                  <a:srgbClr val="C00000"/>
                                </a:solidFill>
                                <a:latin typeface="Cambria Math" panose="02040503050406030204" pitchFamily="18" charset="0"/>
                                <a:ea typeface="Cambria Math"/>
                                <a:cs typeface="Cambria Math"/>
                              </a:rPr>
                            </m:ctrlPr>
                          </m:sSubPr>
                          <m:e>
                            <m:r>
                              <a:rPr lang="ar-AE" sz="1400" b="0" i="1">
                                <a:solidFill>
                                  <a:srgbClr val="C00000"/>
                                </a:solidFill>
                                <a:latin typeface="Cambria Math"/>
                              </a:rPr>
                              <m:t>𝑎</m:t>
                            </m:r>
                          </m:e>
                          <m:sub>
                            <m:r>
                              <a:rPr lang="ar-AE" sz="1400" b="0" i="1">
                                <a:solidFill>
                                  <a:srgbClr val="C00000"/>
                                </a:solidFill>
                                <a:latin typeface="Cambria Math"/>
                              </a:rPr>
                              <m:t>11</m:t>
                            </m:r>
                          </m:sub>
                        </m:sSub>
                      </m:e>
                    </m:groupChr>
                    <m:r>
                      <a:rPr lang="ar-AE" sz="1400" b="0" i="1">
                        <a:solidFill>
                          <a:srgbClr val="C00000"/>
                        </a:solidFill>
                        <a:latin typeface="Cambria Math"/>
                      </a:rPr>
                      <m:t>𝑋</m:t>
                    </m:r>
                  </m:oMath>
                </a14:m>
                <a:r>
                  <a:rPr lang="ar-AE" sz="1400" b="0" dirty="0">
                    <a:solidFill>
                      <a:srgbClr val="C00000"/>
                    </a:solidFill>
                  </a:rPr>
                  <a:t> </a:t>
                </a:r>
              </a:p>
              <a:p>
                <a:pPr>
                  <a:defRPr/>
                </a:pPr>
                <a:r>
                  <a:rPr lang="de-DE" sz="1400" b="0" dirty="0">
                    <a:solidFill>
                      <a:schemeClr val="tx2"/>
                    </a:solidFill>
                  </a:rPr>
                  <a:t>Path 2: </a:t>
                </a:r>
                <a14:m>
                  <m:oMath xmlns:m="http://schemas.openxmlformats.org/officeDocument/2006/math">
                    <m:r>
                      <a:rPr lang="de-DE" sz="1400" b="0" i="1">
                        <a:solidFill>
                          <a:schemeClr val="tx2"/>
                        </a:solidFill>
                        <a:latin typeface="Cambria Math"/>
                      </a:rPr>
                      <m:t>𝑋</m:t>
                    </m:r>
                    <m:groupChr>
                      <m:groupChrPr>
                        <m:chr m:val="→"/>
                        <m:vertJc m:val="bot"/>
                        <m:ctrlPr>
                          <a:rPr lang="ar-AE" sz="1400" b="0" i="1">
                            <a:solidFill>
                              <a:schemeClr val="tx2"/>
                            </a:solidFill>
                            <a:latin typeface="Cambria Math" panose="02040503050406030204" pitchFamily="18" charset="0"/>
                            <a:ea typeface="Cambria Math"/>
                            <a:cs typeface="Cambria Math"/>
                          </a:rPr>
                        </m:ctrlPr>
                      </m:groupChrPr>
                      <m:e>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11</m:t>
                            </m:r>
                          </m:sub>
                        </m:sSub>
                      </m:e>
                    </m:groupChr>
                    <m:sSub>
                      <m:sSubPr>
                        <m:ctrlPr>
                          <a:rPr lang="ar-AE" sz="1400" b="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𝐶</m:t>
                        </m:r>
                      </m:e>
                      <m:sub>
                        <m:r>
                          <a:rPr lang="ar-AE" sz="1400" b="0" i="1">
                            <a:solidFill>
                              <a:schemeClr val="tx2"/>
                            </a:solidFill>
                            <a:latin typeface="Cambria Math"/>
                          </a:rPr>
                          <m:t>1</m:t>
                        </m:r>
                      </m:sub>
                    </m:sSub>
                    <m:groupChr>
                      <m:groupChrPr>
                        <m:chr m:val="→"/>
                        <m:vertJc m:val="bot"/>
                        <m:ctrlPr>
                          <a:rPr lang="ar-AE" sz="1400" b="0" i="1">
                            <a:solidFill>
                              <a:schemeClr val="tx2"/>
                            </a:solidFill>
                            <a:latin typeface="Cambria Math" panose="02040503050406030204" pitchFamily="18" charset="0"/>
                            <a:ea typeface="Cambria Math"/>
                            <a:cs typeface="Cambria Math"/>
                          </a:rPr>
                        </m:ctrlPr>
                      </m:groupChrPr>
                      <m:e>
                        <m:sSub>
                          <m:sSubPr>
                            <m:ctrlPr>
                              <a:rPr lang="ar-AE" sz="1400" b="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𝑐</m:t>
                            </m:r>
                          </m:e>
                          <m:sub>
                            <m:r>
                              <a:rPr lang="ar-AE" sz="1400" b="0" i="1">
                                <a:solidFill>
                                  <a:schemeClr val="tx2"/>
                                </a:solidFill>
                                <a:latin typeface="Cambria Math"/>
                              </a:rPr>
                              <m:t>11</m:t>
                            </m:r>
                          </m:sub>
                        </m:sSub>
                      </m:e>
                    </m:groupChr>
                    <m:r>
                      <a:rPr lang="de-DE" sz="1400" b="0" i="1" smtClean="0">
                        <a:solidFill>
                          <a:schemeClr val="tx2"/>
                        </a:solidFill>
                        <a:latin typeface="Cambria Math" panose="02040503050406030204" pitchFamily="18" charset="0"/>
                      </a:rPr>
                      <m:t>𝑋</m:t>
                    </m:r>
                  </m:oMath>
                </a14:m>
                <a:endParaRPr lang="ar-AE" dirty="0"/>
              </a:p>
              <a:p>
                <a:pPr>
                  <a:defRPr/>
                </a:pPr>
                <a:r>
                  <a:rPr lang="de-DE" sz="1400" b="0" dirty="0">
                    <a:solidFill>
                      <a:schemeClr val="accent3">
                        <a:lumMod val="50000"/>
                      </a:schemeClr>
                    </a:solidFill>
                  </a:rPr>
                  <a:t>Path 3: </a:t>
                </a:r>
                <a14:m>
                  <m:oMath xmlns:m="http://schemas.openxmlformats.org/officeDocument/2006/math">
                    <m:r>
                      <a:rPr lang="de-DE" sz="1400" b="0" i="1">
                        <a:solidFill>
                          <a:schemeClr val="accent3">
                            <a:lumMod val="50000"/>
                          </a:schemeClr>
                        </a:solidFill>
                        <a:latin typeface="Cambria Math"/>
                      </a:rPr>
                      <m:t>𝑋</m:t>
                    </m:r>
                    <m:groupChr>
                      <m:groupChrPr>
                        <m:chr m:val="→"/>
                        <m:vertJc m:val="bot"/>
                        <m:ctrlPr>
                          <a:rPr lang="ar-AE" sz="1400" b="0" i="1">
                            <a:solidFill>
                              <a:schemeClr val="accent3">
                                <a:lumMod val="50000"/>
                              </a:schemeClr>
                            </a:solidFill>
                            <a:latin typeface="Cambria Math" panose="02040503050406030204" pitchFamily="18" charset="0"/>
                            <a:ea typeface="Cambria Math"/>
                            <a:cs typeface="Cambria Math"/>
                          </a:rPr>
                        </m:ctrlPr>
                      </m:groupChrPr>
                      <m:e>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11</m:t>
                            </m:r>
                          </m:sub>
                        </m:sSub>
                      </m:e>
                    </m:groupChr>
                    <m:sSub>
                      <m:sSubPr>
                        <m:ctrlPr>
                          <a:rPr lang="ar-AE" sz="1400" b="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𝐸</m:t>
                        </m:r>
                      </m:e>
                      <m:sub>
                        <m:r>
                          <a:rPr lang="ar-AE" sz="1400" b="0" i="1">
                            <a:solidFill>
                              <a:schemeClr val="accent3">
                                <a:lumMod val="50000"/>
                              </a:schemeClr>
                            </a:solidFill>
                            <a:latin typeface="Cambria Math"/>
                          </a:rPr>
                          <m:t>1</m:t>
                        </m:r>
                      </m:sub>
                    </m:sSub>
                    <m:groupChr>
                      <m:groupChrPr>
                        <m:chr m:val="→"/>
                        <m:vertJc m:val="bot"/>
                        <m:ctrlPr>
                          <a:rPr lang="ar-AE" sz="1400" b="0" i="1">
                            <a:solidFill>
                              <a:schemeClr val="accent3">
                                <a:lumMod val="50000"/>
                              </a:schemeClr>
                            </a:solidFill>
                            <a:latin typeface="Cambria Math" panose="02040503050406030204" pitchFamily="18" charset="0"/>
                            <a:ea typeface="Cambria Math"/>
                            <a:cs typeface="Cambria Math"/>
                          </a:rPr>
                        </m:ctrlPr>
                      </m:groupChrPr>
                      <m:e>
                        <m:sSub>
                          <m:sSubPr>
                            <m:ctrlPr>
                              <a:rPr lang="ar-AE" sz="1400" b="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𝑒</m:t>
                            </m:r>
                          </m:e>
                          <m:sub>
                            <m:r>
                              <a:rPr lang="ar-AE" sz="1400" b="0" i="1">
                                <a:solidFill>
                                  <a:schemeClr val="accent3">
                                    <a:lumMod val="50000"/>
                                  </a:schemeClr>
                                </a:solidFill>
                                <a:latin typeface="Cambria Math"/>
                              </a:rPr>
                              <m:t>11</m:t>
                            </m:r>
                          </m:sub>
                        </m:sSub>
                      </m:e>
                    </m:groupChr>
                    <m:r>
                      <a:rPr lang="de-DE" sz="1400" b="0" i="1" smtClean="0">
                        <a:solidFill>
                          <a:schemeClr val="accent3">
                            <a:lumMod val="50000"/>
                          </a:schemeClr>
                        </a:solidFill>
                        <a:latin typeface="Cambria Math" panose="02040503050406030204" pitchFamily="18" charset="0"/>
                      </a:rPr>
                      <m:t>𝑋</m:t>
                    </m:r>
                  </m:oMath>
                </a14:m>
                <a:endParaRPr lang="de-DE" dirty="0"/>
              </a:p>
              <a:p>
                <a:pPr>
                  <a:defRPr/>
                </a:pPr>
                <a:endParaRPr lang="de-DE" sz="1400" b="1" dirty="0"/>
              </a:p>
              <a:p>
                <a:pPr>
                  <a:defRPr/>
                </a:pPr>
                <a:r>
                  <a:rPr lang="de-DE" sz="1400" b="1" dirty="0"/>
                  <a:t>2. </a:t>
                </a:r>
                <a:r>
                  <a:rPr lang="de-DE" sz="1400" b="1" dirty="0" err="1"/>
                  <a:t>Compute</a:t>
                </a:r>
                <a:r>
                  <a:rPr lang="de-DE" sz="1400" b="1" dirty="0"/>
                  <a:t> </a:t>
                </a:r>
                <a:r>
                  <a:rPr lang="de-DE" sz="1400" b="1" dirty="0" err="1"/>
                  <a:t>the</a:t>
                </a:r>
                <a:r>
                  <a:rPr lang="de-DE" sz="1400" b="1" dirty="0"/>
                  <a:t> </a:t>
                </a:r>
                <a:r>
                  <a:rPr lang="de-DE" sz="1400" b="1" dirty="0" err="1"/>
                  <a:t>product</a:t>
                </a:r>
                <a:r>
                  <a:rPr lang="de-DE" sz="1400" b="1" dirty="0"/>
                  <a:t> </a:t>
                </a:r>
                <a:r>
                  <a:rPr lang="de-DE" sz="1400" b="1" dirty="0" err="1"/>
                  <a:t>of</a:t>
                </a:r>
                <a:r>
                  <a:rPr lang="de-DE" sz="1400" b="1" dirty="0"/>
                  <a:t> </a:t>
                </a:r>
                <a:r>
                  <a:rPr lang="de-DE" sz="1400" b="1" dirty="0" err="1"/>
                  <a:t>the</a:t>
                </a:r>
                <a:r>
                  <a:rPr lang="de-DE" sz="1400" b="1" dirty="0"/>
                  <a:t> </a:t>
                </a:r>
                <a:r>
                  <a:rPr lang="de-DE" sz="1400" b="1" dirty="0" err="1"/>
                  <a:t>parameters</a:t>
                </a:r>
                <a:r>
                  <a:rPr lang="de-DE" sz="1400" b="1" dirty="0"/>
                  <a:t> </a:t>
                </a:r>
                <a:r>
                  <a:rPr lang="de-DE" sz="1400" b="1" dirty="0" err="1"/>
                  <a:t>belonging</a:t>
                </a:r>
                <a:r>
                  <a:rPr lang="de-DE" sz="1400" b="1" dirty="0"/>
                  <a:t> </a:t>
                </a:r>
                <a:r>
                  <a:rPr lang="de-DE" sz="1400" b="1" dirty="0" err="1"/>
                  <a:t>to</a:t>
                </a:r>
                <a:r>
                  <a:rPr lang="de-DE" sz="1400" b="1" dirty="0"/>
                  <a:t> </a:t>
                </a:r>
                <a:r>
                  <a:rPr lang="de-DE" sz="1400" b="1" dirty="0" err="1"/>
                  <a:t>one</a:t>
                </a:r>
                <a:r>
                  <a:rPr lang="de-DE" sz="1400" b="1" dirty="0"/>
                  <a:t> compound </a:t>
                </a:r>
                <a:r>
                  <a:rPr lang="de-DE" sz="1400" b="1" dirty="0" err="1"/>
                  <a:t>path</a:t>
                </a:r>
                <a:endParaRPr lang="de-DE" sz="1400" b="1" dirty="0"/>
              </a:p>
              <a:p>
                <a:pPr>
                  <a:defRPr/>
                </a:pPr>
                <a:r>
                  <a:rPr lang="de-DE" sz="1400" dirty="0">
                    <a:solidFill>
                      <a:srgbClr val="C00000"/>
                    </a:solidFill>
                  </a:rPr>
                  <a:t>Path 1: </a:t>
                </a:r>
                <a14:m>
                  <m:oMath xmlns:m="http://schemas.openxmlformats.org/officeDocument/2006/math">
                    <m:sSub>
                      <m:sSubPr>
                        <m:ctrlPr>
                          <a:rPr lang="ar-AE" sz="1400" i="1">
                            <a:solidFill>
                              <a:srgbClr val="C00000"/>
                            </a:solidFill>
                            <a:latin typeface="Cambria Math" panose="02040503050406030204" pitchFamily="18" charset="0"/>
                            <a:ea typeface="Cambria Math"/>
                            <a:cs typeface="Cambria Math"/>
                          </a:rPr>
                        </m:ctrlPr>
                      </m:sSubPr>
                      <m:e>
                        <m:r>
                          <a:rPr lang="ar-AE" sz="1400" b="0" i="1">
                            <a:solidFill>
                              <a:srgbClr val="C00000"/>
                            </a:solidFill>
                            <a:latin typeface="Cambria Math"/>
                          </a:rPr>
                          <m:t>𝑎</m:t>
                        </m:r>
                      </m:e>
                      <m:sub>
                        <m:r>
                          <a:rPr lang="ar-AE" sz="1400" b="0" i="1">
                            <a:solidFill>
                              <a:srgbClr val="C00000"/>
                            </a:solidFill>
                            <a:latin typeface="Cambria Math"/>
                          </a:rPr>
                          <m:t>11</m:t>
                        </m:r>
                      </m:sub>
                    </m:sSub>
                    <m:r>
                      <a:rPr lang="ar-AE" sz="1400" b="0" i="1">
                        <a:solidFill>
                          <a:srgbClr val="C00000"/>
                        </a:solidFill>
                        <a:latin typeface="Cambria Math"/>
                      </a:rPr>
                      <m:t>∗</m:t>
                    </m:r>
                    <m:r>
                      <a:rPr lang="ar-AE" sz="1400" b="0" i="1" smtClean="0">
                        <a:solidFill>
                          <a:srgbClr val="C00000"/>
                        </a:solidFill>
                        <a:latin typeface="Cambria Math" panose="02040503050406030204" pitchFamily="18" charset="0"/>
                      </a:rPr>
                      <m:t>1</m:t>
                    </m:r>
                    <m:r>
                      <a:rPr lang="de-DE" sz="1400" b="0" i="1" smtClean="0">
                        <a:solidFill>
                          <a:srgbClr val="C00000"/>
                        </a:solidFill>
                        <a:latin typeface="Cambria Math" panose="02040503050406030204" pitchFamily="18" charset="0"/>
                      </a:rPr>
                      <m:t>∗</m:t>
                    </m:r>
                    <m:sSub>
                      <m:sSubPr>
                        <m:ctrlPr>
                          <a:rPr lang="ar-AE" sz="1400" i="1">
                            <a:solidFill>
                              <a:srgbClr val="C00000"/>
                            </a:solidFill>
                            <a:latin typeface="Cambria Math" panose="02040503050406030204" pitchFamily="18" charset="0"/>
                            <a:ea typeface="Cambria Math"/>
                            <a:cs typeface="Cambria Math"/>
                          </a:rPr>
                        </m:ctrlPr>
                      </m:sSubPr>
                      <m:e>
                        <m:r>
                          <a:rPr lang="ar-AE" sz="1400" b="0" i="1">
                            <a:solidFill>
                              <a:srgbClr val="C00000"/>
                            </a:solidFill>
                            <a:latin typeface="Cambria Math"/>
                          </a:rPr>
                          <m:t>𝑎</m:t>
                        </m:r>
                      </m:e>
                      <m:sub>
                        <m:r>
                          <a:rPr lang="ar-AE" sz="1400" b="0" i="1">
                            <a:solidFill>
                              <a:srgbClr val="C00000"/>
                            </a:solidFill>
                            <a:latin typeface="Cambria Math"/>
                          </a:rPr>
                          <m:t>11</m:t>
                        </m:r>
                      </m:sub>
                    </m:sSub>
                  </m:oMath>
                </a14:m>
                <a:endParaRPr lang="ar-AE" sz="1400" dirty="0">
                  <a:solidFill>
                    <a:srgbClr val="C00000"/>
                  </a:solidFill>
                </a:endParaRPr>
              </a:p>
              <a:p>
                <a:pPr>
                  <a:defRPr/>
                </a:pPr>
                <a:r>
                  <a:rPr lang="de-DE" sz="1400" dirty="0">
                    <a:solidFill>
                      <a:schemeClr val="tx2"/>
                    </a:solidFill>
                  </a:rPr>
                  <a:t>Path 2: </a:t>
                </a:r>
                <a14:m>
                  <m:oMath xmlns:m="http://schemas.openxmlformats.org/officeDocument/2006/math">
                    <m:sSub>
                      <m:sSubPr>
                        <m:ctrlPr>
                          <a:rPr lang="ar-AE" sz="140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𝑐</m:t>
                        </m:r>
                      </m:e>
                      <m:sub>
                        <m:r>
                          <a:rPr lang="ar-AE" sz="1400" b="0" i="1">
                            <a:solidFill>
                              <a:schemeClr val="tx2"/>
                            </a:solidFill>
                            <a:latin typeface="Cambria Math"/>
                          </a:rPr>
                          <m:t>11</m:t>
                        </m:r>
                      </m:sub>
                    </m:sSub>
                    <m:r>
                      <a:rPr lang="ar-AE" sz="1400" b="0" i="1">
                        <a:solidFill>
                          <a:schemeClr val="tx2"/>
                        </a:solidFill>
                        <a:latin typeface="Cambria Math"/>
                      </a:rPr>
                      <m:t>∗</m:t>
                    </m:r>
                    <m:r>
                      <a:rPr lang="ar-AE" sz="1400" i="1" smtClean="0">
                        <a:solidFill>
                          <a:schemeClr val="accent1"/>
                        </a:solidFill>
                        <a:latin typeface="Cambria Math" panose="02040503050406030204" pitchFamily="18" charset="0"/>
                      </a:rPr>
                      <m:t>1</m:t>
                    </m:r>
                    <m:r>
                      <a:rPr lang="de-DE" sz="1400" i="1">
                        <a:solidFill>
                          <a:schemeClr val="accent1"/>
                        </a:solidFill>
                        <a:latin typeface="Cambria Math" panose="02040503050406030204" pitchFamily="18" charset="0"/>
                      </a:rPr>
                      <m:t>∗</m:t>
                    </m:r>
                    <m:sSub>
                      <m:sSubPr>
                        <m:ctrlPr>
                          <a:rPr lang="ar-AE" sz="140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𝑐</m:t>
                        </m:r>
                      </m:e>
                      <m:sub>
                        <m:r>
                          <a:rPr lang="ar-AE" sz="1400" b="0" i="1">
                            <a:solidFill>
                              <a:schemeClr val="tx2"/>
                            </a:solidFill>
                            <a:latin typeface="Cambria Math"/>
                          </a:rPr>
                          <m:t>11</m:t>
                        </m:r>
                      </m:sub>
                    </m:sSub>
                  </m:oMath>
                </a14:m>
                <a:endParaRPr lang="ar-AE" sz="1400" dirty="0"/>
              </a:p>
              <a:p>
                <a:pPr>
                  <a:defRPr/>
                </a:pPr>
                <a:r>
                  <a:rPr lang="de-DE" sz="1400" dirty="0">
                    <a:solidFill>
                      <a:schemeClr val="accent3">
                        <a:lumMod val="50000"/>
                      </a:schemeClr>
                    </a:solidFill>
                  </a:rPr>
                  <a:t>Path 3: </a:t>
                </a:r>
                <a14:m>
                  <m:oMath xmlns:m="http://schemas.openxmlformats.org/officeDocument/2006/math">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𝑒</m:t>
                        </m:r>
                      </m:e>
                      <m:sub>
                        <m:r>
                          <a:rPr lang="ar-AE" sz="1400" b="0" i="1">
                            <a:solidFill>
                              <a:schemeClr val="accent3">
                                <a:lumMod val="50000"/>
                              </a:schemeClr>
                            </a:solidFill>
                            <a:latin typeface="Cambria Math"/>
                          </a:rPr>
                          <m:t>11</m:t>
                        </m:r>
                      </m:sub>
                    </m:sSub>
                    <m:r>
                      <a:rPr lang="ar-AE" sz="1400" b="0" i="1">
                        <a:solidFill>
                          <a:schemeClr val="accent3">
                            <a:lumMod val="50000"/>
                          </a:schemeClr>
                        </a:solidFill>
                        <a:latin typeface="Cambria Math"/>
                      </a:rPr>
                      <m:t>∗</m:t>
                    </m:r>
                    <m:r>
                      <a:rPr lang="ar-AE" sz="1400" i="1" smtClean="0">
                        <a:solidFill>
                          <a:schemeClr val="accent3">
                            <a:lumMod val="75000"/>
                          </a:schemeClr>
                        </a:solidFill>
                        <a:latin typeface="Cambria Math" panose="02040503050406030204" pitchFamily="18" charset="0"/>
                      </a:rPr>
                      <m:t>1</m:t>
                    </m:r>
                    <m:r>
                      <a:rPr lang="de-DE" sz="1400" i="1">
                        <a:solidFill>
                          <a:schemeClr val="accent3">
                            <a:lumMod val="75000"/>
                          </a:schemeClr>
                        </a:solidFill>
                        <a:latin typeface="Cambria Math" panose="02040503050406030204" pitchFamily="18" charset="0"/>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𝑒</m:t>
                        </m:r>
                      </m:e>
                      <m:sub>
                        <m:r>
                          <a:rPr lang="ar-AE" sz="1400" b="0" i="1">
                            <a:solidFill>
                              <a:schemeClr val="accent3">
                                <a:lumMod val="50000"/>
                              </a:schemeClr>
                            </a:solidFill>
                            <a:latin typeface="Cambria Math"/>
                          </a:rPr>
                          <m:t>11</m:t>
                        </m:r>
                      </m:sub>
                    </m:sSub>
                  </m:oMath>
                </a14:m>
                <a:endParaRPr lang="ar-AE" sz="1400" dirty="0"/>
              </a:p>
              <a:p>
                <a:pPr>
                  <a:defRPr/>
                </a:pPr>
                <a:endParaRPr lang="ar-AE" sz="1400" dirty="0"/>
              </a:p>
              <a:p>
                <a:pPr>
                  <a:defRPr/>
                </a:pPr>
                <a:r>
                  <a:rPr lang="de-DE" sz="1400" b="1" dirty="0"/>
                  <a:t>3. </a:t>
                </a:r>
                <a:r>
                  <a:rPr lang="de-DE" sz="1400" b="1" dirty="0" err="1"/>
                  <a:t>Sum</a:t>
                </a:r>
                <a:r>
                  <a:rPr lang="de-DE" sz="1400" b="1" dirty="0"/>
                  <a:t> </a:t>
                </a:r>
                <a:r>
                  <a:rPr lang="de-DE" sz="1400" b="1" dirty="0" err="1"/>
                  <a:t>over</a:t>
                </a:r>
                <a:r>
                  <a:rPr lang="de-DE" sz="1400" b="1" dirty="0"/>
                  <a:t> all different compound </a:t>
                </a:r>
                <a:r>
                  <a:rPr lang="de-DE" sz="1400" b="1" dirty="0" err="1"/>
                  <a:t>paths</a:t>
                </a:r>
                <a:r>
                  <a:rPr lang="de-DE" sz="1400" b="1" dirty="0"/>
                  <a:t>. </a:t>
                </a:r>
                <a:r>
                  <a:rPr lang="de-DE" sz="1400" b="1" dirty="0" err="1"/>
                  <a:t>Compound</a:t>
                </a:r>
                <a:r>
                  <a:rPr lang="de-DE" sz="1400" b="1" dirty="0"/>
                  <a:t> </a:t>
                </a:r>
                <a:r>
                  <a:rPr lang="de-DE" sz="1400" b="1" dirty="0" err="1"/>
                  <a:t>paths</a:t>
                </a:r>
                <a:r>
                  <a:rPr lang="de-DE" sz="1400" b="1" dirty="0"/>
                  <a:t> </a:t>
                </a:r>
                <a:r>
                  <a:rPr lang="de-DE" sz="1400" b="1" dirty="0" err="1"/>
                  <a:t>are</a:t>
                </a:r>
                <a:r>
                  <a:rPr lang="de-DE" sz="1400" b="1" dirty="0"/>
                  <a:t> </a:t>
                </a:r>
                <a:r>
                  <a:rPr lang="de-DE" sz="1400" b="1" dirty="0" err="1"/>
                  <a:t>considered</a:t>
                </a:r>
                <a:r>
                  <a:rPr lang="de-DE" sz="1400" b="1" dirty="0"/>
                  <a:t> different </a:t>
                </a:r>
                <a:r>
                  <a:rPr lang="de-DE" sz="1400" b="1" dirty="0" err="1"/>
                  <a:t>if</a:t>
                </a:r>
                <a:r>
                  <a:rPr lang="de-DE" sz="1400" b="1" dirty="0"/>
                  <a:t> </a:t>
                </a:r>
                <a:r>
                  <a:rPr lang="de-DE" sz="1400" b="1" dirty="0" err="1"/>
                  <a:t>they</a:t>
                </a:r>
                <a:r>
                  <a:rPr lang="de-DE" sz="1400" b="1" dirty="0"/>
                  <a:t> </a:t>
                </a:r>
                <a:r>
                  <a:rPr lang="de-DE" sz="1400" b="1" dirty="0" err="1"/>
                  <a:t>contain</a:t>
                </a:r>
                <a:r>
                  <a:rPr lang="de-DE" sz="1400" b="1" dirty="0"/>
                  <a:t> a) different </a:t>
                </a:r>
                <a:r>
                  <a:rPr lang="de-DE" sz="1400" b="1" dirty="0" err="1"/>
                  <a:t>parameters</a:t>
                </a:r>
                <a:r>
                  <a:rPr lang="de-DE" sz="1400" b="1" dirty="0"/>
                  <a:t> </a:t>
                </a:r>
                <a:r>
                  <a:rPr lang="de-DE" sz="1400" b="1" dirty="0" err="1"/>
                  <a:t>or</a:t>
                </a:r>
                <a:r>
                  <a:rPr lang="de-DE" sz="1400" b="1" dirty="0"/>
                  <a:t> b) same </a:t>
                </a:r>
                <a:r>
                  <a:rPr lang="de-DE" sz="1400" b="1" dirty="0" err="1"/>
                  <a:t>parameters</a:t>
                </a:r>
                <a:r>
                  <a:rPr lang="de-DE" sz="1400" b="1" dirty="0"/>
                  <a:t> in a different </a:t>
                </a:r>
                <a:r>
                  <a:rPr lang="de-DE" sz="1400" b="1" dirty="0" err="1"/>
                  <a:t>order</a:t>
                </a:r>
                <a:r>
                  <a:rPr lang="de-DE" sz="1400" b="1" dirty="0"/>
                  <a:t>!</a:t>
                </a:r>
                <a:endParaRPr lang="de-DE" dirty="0"/>
              </a:p>
              <a:p>
                <a:pPr>
                  <a:defRPr/>
                </a:pPr>
                <a:r>
                  <a:rPr lang="de-DE" sz="1400" b="0" dirty="0" err="1"/>
                  <a:t>Sum</a:t>
                </a:r>
                <a:r>
                  <a:rPr lang="de-DE" sz="1400" b="0" dirty="0"/>
                  <a:t> </a:t>
                </a:r>
                <a:r>
                  <a:rPr lang="de-DE" sz="1400" b="0" dirty="0" err="1"/>
                  <a:t>over</a:t>
                </a:r>
                <a:r>
                  <a:rPr lang="de-DE" sz="1400" b="0" dirty="0"/>
                  <a:t> all </a:t>
                </a:r>
                <a:r>
                  <a:rPr lang="de-DE" sz="1400" b="0" dirty="0" err="1"/>
                  <a:t>paths</a:t>
                </a:r>
                <a:r>
                  <a:rPr lang="de-DE" sz="1400" b="0" dirty="0"/>
                  <a:t>: </a:t>
                </a:r>
                <a14:m>
                  <m:oMath xmlns:m="http://schemas.openxmlformats.org/officeDocument/2006/math">
                    <m:r>
                      <a:rPr lang="de-DE" sz="1400" b="0" i="1">
                        <a:latin typeface="Cambria Math"/>
                      </a:rPr>
                      <m:t>𝑉𝑎𝑟</m:t>
                    </m:r>
                    <m:d>
                      <m:dPr>
                        <m:ctrlPr>
                          <a:rPr lang="ar-AE" sz="1400" i="1">
                            <a:latin typeface="Cambria Math" panose="02040503050406030204" pitchFamily="18" charset="0"/>
                            <a:ea typeface="Cambria Math"/>
                            <a:cs typeface="Cambria Math"/>
                          </a:rPr>
                        </m:ctrlPr>
                      </m:dPr>
                      <m:e>
                        <m:r>
                          <a:rPr lang="ar-AE" sz="1400" b="0" i="1">
                            <a:latin typeface="Cambria Math"/>
                          </a:rPr>
                          <m:t>𝑋</m:t>
                        </m:r>
                      </m:e>
                    </m:d>
                    <m:r>
                      <a:rPr lang="ar-AE" sz="1400" b="0" i="1">
                        <a:latin typeface="Cambria Math"/>
                      </a:rPr>
                      <m:t>=</m:t>
                    </m:r>
                    <m:sSubSup>
                      <m:sSubSupPr>
                        <m:ctrlPr>
                          <a:rPr lang="ar-AE" sz="1400" i="1">
                            <a:solidFill>
                              <a:srgbClr val="C00000"/>
                            </a:solidFill>
                            <a:latin typeface="Cambria Math" panose="02040503050406030204" pitchFamily="18" charset="0"/>
                            <a:ea typeface="Cambria Math"/>
                          </a:rPr>
                        </m:ctrlPr>
                      </m:sSubSupPr>
                      <m:e>
                        <m:r>
                          <a:rPr lang="de-DE" sz="1400" i="1">
                            <a:solidFill>
                              <a:srgbClr val="C00000"/>
                            </a:solidFill>
                            <a:latin typeface="Cambria Math" panose="02040503050406030204" pitchFamily="18" charset="0"/>
                            <a:ea typeface="Cambria Math"/>
                          </a:rPr>
                          <m:t>𝑎</m:t>
                        </m:r>
                      </m:e>
                      <m:sub>
                        <m:r>
                          <a:rPr lang="de-DE" sz="1400" i="1">
                            <a:solidFill>
                              <a:srgbClr val="C00000"/>
                            </a:solidFill>
                            <a:latin typeface="Cambria Math" panose="02040503050406030204" pitchFamily="18" charset="0"/>
                            <a:ea typeface="Cambria Math"/>
                          </a:rPr>
                          <m:t>11</m:t>
                        </m:r>
                      </m:sub>
                      <m:sup>
                        <m:r>
                          <a:rPr lang="de-DE" sz="1400" i="1">
                            <a:solidFill>
                              <a:srgbClr val="C00000"/>
                            </a:solidFill>
                            <a:latin typeface="Cambria Math" panose="02040503050406030204" pitchFamily="18" charset="0"/>
                            <a:ea typeface="Cambria Math"/>
                          </a:rPr>
                          <m:t>2</m:t>
                        </m:r>
                      </m:sup>
                    </m:sSubSup>
                    <m:r>
                      <a:rPr lang="ar-AE" sz="1400" b="0" i="1">
                        <a:solidFill>
                          <a:schemeClr val="tx2"/>
                        </a:solidFill>
                        <a:latin typeface="Cambria Math"/>
                      </a:rPr>
                      <m:t>+</m:t>
                    </m:r>
                    <m:sSubSup>
                      <m:sSubSupPr>
                        <m:ctrlPr>
                          <a:rPr lang="ar-AE" sz="1400" b="0" i="1" smtClean="0">
                            <a:solidFill>
                              <a:schemeClr val="tx2"/>
                            </a:solidFill>
                            <a:latin typeface="Cambria Math" panose="02040503050406030204" pitchFamily="18" charset="0"/>
                          </a:rPr>
                        </m:ctrlPr>
                      </m:sSubSupPr>
                      <m:e>
                        <m:r>
                          <a:rPr lang="de-DE" sz="1400" b="0" i="1" smtClean="0">
                            <a:solidFill>
                              <a:schemeClr val="tx2"/>
                            </a:solidFill>
                            <a:latin typeface="Cambria Math" panose="02040503050406030204" pitchFamily="18" charset="0"/>
                          </a:rPr>
                          <m:t>𝑐</m:t>
                        </m:r>
                      </m:e>
                      <m:sub>
                        <m:r>
                          <a:rPr lang="de-DE" sz="1400" b="0" i="1" smtClean="0">
                            <a:solidFill>
                              <a:schemeClr val="tx2"/>
                            </a:solidFill>
                            <a:latin typeface="Cambria Math" panose="02040503050406030204" pitchFamily="18" charset="0"/>
                          </a:rPr>
                          <m:t>11</m:t>
                        </m:r>
                      </m:sub>
                      <m:sup>
                        <m:r>
                          <a:rPr lang="de-DE" sz="1400" b="0" i="1" smtClean="0">
                            <a:solidFill>
                              <a:schemeClr val="tx2"/>
                            </a:solidFill>
                            <a:latin typeface="Cambria Math" panose="02040503050406030204" pitchFamily="18" charset="0"/>
                          </a:rPr>
                          <m:t>2</m:t>
                        </m:r>
                      </m:sup>
                    </m:sSubSup>
                    <m:r>
                      <a:rPr lang="ar-AE" sz="1400" b="0" i="1">
                        <a:solidFill>
                          <a:schemeClr val="accent3">
                            <a:lumMod val="50000"/>
                          </a:schemeClr>
                        </a:solidFill>
                        <a:latin typeface="Cambria Math"/>
                      </a:rPr>
                      <m:t>+</m:t>
                    </m:r>
                    <m:sSubSup>
                      <m:sSubSupPr>
                        <m:ctrlPr>
                          <a:rPr lang="ar-AE" sz="1400" b="0" i="1" smtClean="0">
                            <a:solidFill>
                              <a:schemeClr val="accent3">
                                <a:lumMod val="50000"/>
                              </a:schemeClr>
                            </a:solidFill>
                            <a:latin typeface="Cambria Math" panose="02040503050406030204" pitchFamily="18" charset="0"/>
                          </a:rPr>
                        </m:ctrlPr>
                      </m:sSubSupPr>
                      <m:e>
                        <m:r>
                          <a:rPr lang="de-DE" sz="1400" b="0" i="1" smtClean="0">
                            <a:solidFill>
                              <a:schemeClr val="accent3">
                                <a:lumMod val="50000"/>
                              </a:schemeClr>
                            </a:solidFill>
                            <a:latin typeface="Cambria Math" panose="02040503050406030204" pitchFamily="18" charset="0"/>
                          </a:rPr>
                          <m:t>𝑒</m:t>
                        </m:r>
                      </m:e>
                      <m:sub>
                        <m:r>
                          <a:rPr lang="de-DE" sz="1400" b="0" i="1" smtClean="0">
                            <a:solidFill>
                              <a:schemeClr val="accent3">
                                <a:lumMod val="50000"/>
                              </a:schemeClr>
                            </a:solidFill>
                            <a:latin typeface="Cambria Math" panose="02040503050406030204" pitchFamily="18" charset="0"/>
                          </a:rPr>
                          <m:t>11</m:t>
                        </m:r>
                      </m:sub>
                      <m:sup>
                        <m:r>
                          <a:rPr lang="de-DE" sz="1400" b="0" i="1" smtClean="0">
                            <a:solidFill>
                              <a:schemeClr val="accent3">
                                <a:lumMod val="50000"/>
                              </a:schemeClr>
                            </a:solidFill>
                            <a:latin typeface="Cambria Math" panose="02040503050406030204" pitchFamily="18" charset="0"/>
                          </a:rPr>
                          <m:t>2</m:t>
                        </m:r>
                      </m:sup>
                    </m:sSubSup>
                  </m:oMath>
                </a14:m>
                <a:endParaRPr lang="de-DE" sz="1400" i="1" dirty="0"/>
              </a:p>
            </p:txBody>
          </p:sp>
        </mc:Choice>
        <mc:Fallback xmlns="">
          <p:sp>
            <p:nvSpPr>
              <p:cNvPr id="5" name="Textfeld 4"/>
              <p:cNvSpPr txBox="1">
                <a:spLocks noRot="1" noChangeAspect="1" noMove="1" noResize="1" noEditPoints="1" noAdjustHandles="1" noChangeArrowheads="1" noChangeShapeType="1" noTextEdit="1"/>
              </p:cNvSpPr>
              <p:nvPr/>
            </p:nvSpPr>
            <p:spPr bwMode="auto">
              <a:xfrm>
                <a:off x="495299" y="1074502"/>
                <a:ext cx="8915938" cy="4683846"/>
              </a:xfrm>
              <a:prstGeom prst="rect">
                <a:avLst/>
              </a:prstGeom>
              <a:blipFill>
                <a:blip r:embed="rId2"/>
                <a:stretch>
                  <a:fillRect l="-205" t="-130"/>
                </a:stretch>
              </a:blipFill>
            </p:spPr>
            <p:txBody>
              <a:bodyPr/>
              <a:lstStyle/>
              <a:p>
                <a:r>
                  <a:rPr lang="de-DE">
                    <a:noFill/>
                  </a:rPr>
                  <a:t> </a:t>
                </a:r>
              </a:p>
            </p:txBody>
          </p:sp>
        </mc:Fallback>
      </mc:AlternateContent>
      <p:grpSp>
        <p:nvGrpSpPr>
          <p:cNvPr id="8" name="Group 4"/>
          <p:cNvGrpSpPr>
            <a:grpSpLocks noChangeAspect="1"/>
          </p:cNvGrpSpPr>
          <p:nvPr/>
        </p:nvGrpSpPr>
        <p:grpSpPr bwMode="auto">
          <a:xfrm>
            <a:off x="6366832" y="1074503"/>
            <a:ext cx="3002592" cy="1562409"/>
            <a:chOff x="0" y="273"/>
            <a:chExt cx="6903" cy="3592"/>
          </a:xfrm>
          <a:solidFill>
            <a:schemeClr val="bg1"/>
          </a:solidFill>
        </p:grpSpPr>
        <p:sp>
          <p:nvSpPr>
            <p:cNvPr id="9" name="AutoShape 3"/>
            <p:cNvSpPr>
              <a:spLocks noChangeAspect="1" noChangeArrowheads="1" noTextEdit="1"/>
            </p:cNvSpPr>
            <p:nvPr/>
          </p:nvSpPr>
          <p:spPr bwMode="auto">
            <a:xfrm>
              <a:off x="0" y="551"/>
              <a:ext cx="6240" cy="3218"/>
            </a:xfrm>
            <a:prstGeom prst="rect">
              <a:avLst/>
            </a:prstGeom>
            <a:grp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0" name="Picture 5"/>
            <p:cNvPicPr>
              <a:picLocks noChangeAspect="1" noChangeArrowheads="1"/>
            </p:cNvPicPr>
            <p:nvPr/>
          </p:nvPicPr>
          <p:blipFill>
            <a:blip r:embed="rId3"/>
            <a:srcRect t="43774" r="49602" b="-1"/>
            <a:stretch/>
          </p:blipFill>
          <p:spPr bwMode="auto">
            <a:xfrm>
              <a:off x="663" y="273"/>
              <a:ext cx="6240" cy="3592"/>
            </a:xfrm>
            <a:prstGeom prst="rect">
              <a:avLst/>
            </a:prstGeom>
            <a:grpFill/>
            <a:ln>
              <a:noFill/>
            </a:ln>
          </p:spPr>
        </p:pic>
      </p:grpSp>
      <p:cxnSp>
        <p:nvCxnSpPr>
          <p:cNvPr id="3" name="Gerade Verbindung mit Pfeil 2"/>
          <p:cNvCxnSpPr>
            <a:cxnSpLocks/>
          </p:cNvCxnSpPr>
          <p:nvPr/>
        </p:nvCxnSpPr>
        <p:spPr bwMode="auto">
          <a:xfrm flipH="1" flipV="1">
            <a:off x="6897216" y="1412776"/>
            <a:ext cx="288032" cy="72008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 name="Gerade Verbindung mit Pfeil 10"/>
          <p:cNvCxnSpPr>
            <a:cxnSpLocks/>
          </p:cNvCxnSpPr>
          <p:nvPr/>
        </p:nvCxnSpPr>
        <p:spPr bwMode="auto">
          <a:xfrm>
            <a:off x="6886847" y="1412776"/>
            <a:ext cx="370409" cy="72008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4" name="Gerade Verbindung mit Pfeil 13"/>
          <p:cNvCxnSpPr>
            <a:cxnSpLocks/>
          </p:cNvCxnSpPr>
          <p:nvPr/>
        </p:nvCxnSpPr>
        <p:spPr bwMode="auto">
          <a:xfrm flipV="1">
            <a:off x="7257256" y="1412776"/>
            <a:ext cx="72008"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a:cxnSpLocks/>
          </p:cNvCxnSpPr>
          <p:nvPr/>
        </p:nvCxnSpPr>
        <p:spPr bwMode="auto">
          <a:xfrm flipH="1">
            <a:off x="7305682" y="1412776"/>
            <a:ext cx="95590"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p:cNvCxnSpPr>
            <a:cxnSpLocks/>
          </p:cNvCxnSpPr>
          <p:nvPr/>
        </p:nvCxnSpPr>
        <p:spPr bwMode="auto">
          <a:xfrm flipV="1">
            <a:off x="7329264" y="1412776"/>
            <a:ext cx="353829" cy="72008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31" name="Gerade Verbindung mit Pfeil 30"/>
          <p:cNvCxnSpPr>
            <a:cxnSpLocks/>
          </p:cNvCxnSpPr>
          <p:nvPr/>
        </p:nvCxnSpPr>
        <p:spPr bwMode="auto">
          <a:xfrm flipH="1">
            <a:off x="7449698" y="1412776"/>
            <a:ext cx="274238" cy="72008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670816794"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562074"/>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33</a:t>
            </a:fld>
            <a:endParaRPr lang="de-DE"/>
          </a:p>
        </p:txBody>
      </p:sp>
      <mc:AlternateContent xmlns:mc="http://schemas.openxmlformats.org/markup-compatibility/2006" xmlns:a14="http://schemas.microsoft.com/office/drawing/2010/main">
        <mc:Choice Requires="a14">
          <p:sp>
            <p:nvSpPr>
              <p:cNvPr id="5" name="Textfeld 4"/>
              <p:cNvSpPr txBox="1"/>
              <p:nvPr/>
            </p:nvSpPr>
            <p:spPr bwMode="auto">
              <a:xfrm>
                <a:off x="495299" y="1074502"/>
                <a:ext cx="8915938" cy="4634667"/>
              </a:xfrm>
              <a:prstGeom prst="rect">
                <a:avLst/>
              </a:prstGeom>
              <a:noFill/>
            </p:spPr>
            <p:txBody>
              <a:bodyPr wrap="square" rtlCol="0">
                <a:spAutoFit/>
              </a:bodyPr>
              <a:lstStyle/>
              <a:p>
                <a:pPr>
                  <a:defRPr/>
                </a:pPr>
                <a:r>
                  <a:rPr lang="de-DE" sz="1400" b="1" dirty="0" err="1"/>
                  <a:t>Variance</a:t>
                </a:r>
                <a:r>
                  <a:rPr lang="de-DE" sz="1400" b="1" dirty="0"/>
                  <a:t> </a:t>
                </a:r>
                <a:r>
                  <a:rPr lang="de-DE" sz="1400" b="1" dirty="0" err="1"/>
                  <a:t>of</a:t>
                </a:r>
                <a:r>
                  <a:rPr lang="de-DE" sz="1400" b="1" dirty="0"/>
                  <a:t> Y</a:t>
                </a:r>
                <a:endParaRPr lang="de-DE" dirty="0"/>
              </a:p>
              <a:p>
                <a:pPr>
                  <a:defRPr/>
                </a:pPr>
                <a:endParaRPr lang="de-DE" sz="1400" b="1" dirty="0"/>
              </a:p>
              <a:p>
                <a:pPr>
                  <a:defRPr/>
                </a:pPr>
                <a:r>
                  <a:rPr lang="de-DE" sz="1400" b="1" dirty="0"/>
                  <a:t>1. </a:t>
                </a:r>
                <a:r>
                  <a:rPr lang="de-DE" sz="1400" b="1" dirty="0" err="1"/>
                  <a:t>Obtain</a:t>
                </a:r>
                <a:r>
                  <a:rPr lang="de-DE" sz="1400" b="1" dirty="0"/>
                  <a:t> a </a:t>
                </a:r>
                <a:r>
                  <a:rPr lang="de-DE" sz="1400" b="1" dirty="0" err="1"/>
                  <a:t>compound</a:t>
                </a:r>
                <a:r>
                  <a:rPr lang="de-DE" sz="1400" b="1" dirty="0"/>
                  <a:t> </a:t>
                </a:r>
                <a:r>
                  <a:rPr lang="de-DE" sz="1400" b="1" dirty="0" err="1"/>
                  <a:t>path</a:t>
                </a:r>
                <a:r>
                  <a:rPr lang="de-DE" sz="1400" b="1" dirty="0"/>
                  <a:t>:</a:t>
                </a:r>
                <a:endParaRPr lang="de-DE" dirty="0"/>
              </a:p>
              <a:p>
                <a:pPr marL="285750" indent="-285750">
                  <a:buFontTx/>
                  <a:buChar char="-"/>
                  <a:defRPr/>
                </a:pPr>
                <a:r>
                  <a:rPr lang="de-DE" sz="1400" dirty="0"/>
                  <a:t>Trace </a:t>
                </a:r>
                <a:r>
                  <a:rPr lang="de-DE" sz="1400" dirty="0" err="1"/>
                  <a:t>backwards</a:t>
                </a:r>
                <a:r>
                  <a:rPr lang="de-DE" sz="1400" dirty="0"/>
                  <a:t>, </a:t>
                </a:r>
                <a:r>
                  <a:rPr lang="de-DE" sz="1400" dirty="0" err="1"/>
                  <a:t>change</a:t>
                </a:r>
                <a:r>
                  <a:rPr lang="de-DE" sz="1400" dirty="0"/>
                  <a:t> at a </a:t>
                </a:r>
                <a:r>
                  <a:rPr lang="de-DE" sz="1400" dirty="0" err="1"/>
                  <a:t>two-headed</a:t>
                </a:r>
                <a:r>
                  <a:rPr lang="de-DE" sz="1400" dirty="0"/>
                  <a:t> </a:t>
                </a:r>
                <a:r>
                  <a:rPr lang="de-DE" sz="1400" dirty="0" err="1"/>
                  <a:t>arrow</a:t>
                </a:r>
                <a:r>
                  <a:rPr lang="de-DE" sz="1400" dirty="0"/>
                  <a:t>, </a:t>
                </a:r>
                <a:r>
                  <a:rPr lang="de-DE" sz="1400" dirty="0" err="1"/>
                  <a:t>then</a:t>
                </a:r>
                <a:r>
                  <a:rPr lang="de-DE" sz="1400" dirty="0"/>
                  <a:t> trace</a:t>
                </a:r>
                <a:r>
                  <a:rPr lang="de-DE" dirty="0"/>
                  <a:t> </a:t>
                </a:r>
                <a:r>
                  <a:rPr lang="de-DE" sz="1400" dirty="0" err="1"/>
                  <a:t>backwards</a:t>
                </a:r>
                <a:endParaRPr lang="de-DE" sz="1400" dirty="0"/>
              </a:p>
              <a:p>
                <a:pPr marL="285750" indent="-285750">
                  <a:buFontTx/>
                  <a:buChar char="-"/>
                  <a:defRPr/>
                </a:pPr>
                <a:r>
                  <a:rPr lang="de-DE" sz="1400" dirty="0"/>
                  <a:t>Never </a:t>
                </a:r>
                <a:r>
                  <a:rPr lang="de-DE" sz="1400" dirty="0" err="1"/>
                  <a:t>go</a:t>
                </a:r>
                <a:r>
                  <a:rPr lang="de-DE" sz="1400" dirty="0"/>
                  <a:t> </a:t>
                </a:r>
                <a:r>
                  <a:rPr lang="de-DE" sz="1400" dirty="0" err="1"/>
                  <a:t>forward</a:t>
                </a:r>
                <a:r>
                  <a:rPr lang="de-DE" sz="1400" dirty="0"/>
                  <a:t> and </a:t>
                </a:r>
                <a:r>
                  <a:rPr lang="de-DE" sz="1400" dirty="0" err="1"/>
                  <a:t>then</a:t>
                </a:r>
                <a:r>
                  <a:rPr lang="de-DE" sz="1400" dirty="0"/>
                  <a:t> </a:t>
                </a:r>
                <a:r>
                  <a:rPr lang="de-DE" sz="1400" dirty="0" err="1"/>
                  <a:t>backward</a:t>
                </a:r>
                <a:endParaRPr lang="de-DE" sz="1400" dirty="0"/>
              </a:p>
              <a:p>
                <a:pPr marL="285750" indent="-285750">
                  <a:buFontTx/>
                  <a:buChar char="-"/>
                  <a:defRPr/>
                </a:pPr>
                <a:r>
                  <a:rPr lang="de-DE" sz="1400" dirty="0"/>
                  <a:t>Never pass out </a:t>
                </a:r>
                <a:r>
                  <a:rPr lang="de-DE" sz="1400" dirty="0" err="1"/>
                  <a:t>of</a:t>
                </a:r>
                <a:r>
                  <a:rPr lang="de-DE" sz="1400" dirty="0"/>
                  <a:t> </a:t>
                </a:r>
                <a:r>
                  <a:rPr lang="de-DE" sz="1400" dirty="0" err="1"/>
                  <a:t>one</a:t>
                </a:r>
                <a:r>
                  <a:rPr lang="de-DE" sz="1400" dirty="0"/>
                  <a:t> </a:t>
                </a:r>
                <a:r>
                  <a:rPr lang="de-DE" sz="1400" dirty="0" err="1"/>
                  <a:t>arrow</a:t>
                </a:r>
                <a:r>
                  <a:rPr lang="de-DE" sz="1400" dirty="0"/>
                  <a:t> </a:t>
                </a:r>
                <a:r>
                  <a:rPr lang="de-DE" sz="1400" dirty="0" err="1"/>
                  <a:t>head</a:t>
                </a:r>
                <a:r>
                  <a:rPr lang="de-DE" sz="1400" dirty="0"/>
                  <a:t> </a:t>
                </a:r>
                <a:r>
                  <a:rPr lang="de-DE" sz="1400" dirty="0" err="1"/>
                  <a:t>into</a:t>
                </a:r>
                <a:r>
                  <a:rPr lang="de-DE" sz="1400" dirty="0"/>
                  <a:t> </a:t>
                </a:r>
                <a:r>
                  <a:rPr lang="de-DE" sz="1400" dirty="0" err="1"/>
                  <a:t>another</a:t>
                </a:r>
                <a:r>
                  <a:rPr lang="de-DE" sz="1400" dirty="0"/>
                  <a:t> </a:t>
                </a:r>
                <a:r>
                  <a:rPr lang="de-DE" sz="1400" dirty="0" err="1"/>
                  <a:t>arrowhead</a:t>
                </a:r>
                <a:endParaRPr lang="de-DE" sz="1400" dirty="0"/>
              </a:p>
              <a:p>
                <a:pPr marL="285750" indent="-285750">
                  <a:buFontTx/>
                  <a:buChar char="-"/>
                  <a:defRPr/>
                </a:pPr>
                <a:r>
                  <a:rPr lang="de-DE" sz="1400" dirty="0"/>
                  <a:t>Every </a:t>
                </a:r>
                <a:r>
                  <a:rPr lang="de-DE" sz="1400" dirty="0" err="1"/>
                  <a:t>compund</a:t>
                </a:r>
                <a:r>
                  <a:rPr lang="de-DE" sz="1400" dirty="0"/>
                  <a:t> </a:t>
                </a:r>
                <a:r>
                  <a:rPr lang="de-DE" sz="1400" dirty="0" err="1"/>
                  <a:t>path</a:t>
                </a:r>
                <a:r>
                  <a:rPr lang="de-DE" sz="1400" dirty="0"/>
                  <a:t> must </a:t>
                </a:r>
                <a:r>
                  <a:rPr lang="de-DE" sz="1400" dirty="0" err="1"/>
                  <a:t>contain</a:t>
                </a:r>
                <a:r>
                  <a:rPr lang="de-DE" sz="1400" dirty="0"/>
                  <a:t> </a:t>
                </a:r>
                <a:r>
                  <a:rPr lang="de-DE" sz="1400" dirty="0" err="1"/>
                  <a:t>only</a:t>
                </a:r>
                <a:r>
                  <a:rPr lang="de-DE" sz="1400" dirty="0"/>
                  <a:t> </a:t>
                </a:r>
                <a:r>
                  <a:rPr lang="de-DE" sz="1400" dirty="0" err="1"/>
                  <a:t>one</a:t>
                </a:r>
                <a:r>
                  <a:rPr lang="de-DE" sz="1400" dirty="0"/>
                  <a:t> </a:t>
                </a:r>
                <a:r>
                  <a:rPr lang="de-DE" sz="1400" dirty="0" err="1"/>
                  <a:t>variance</a:t>
                </a:r>
                <a:r>
                  <a:rPr lang="de-DE" sz="1400" dirty="0"/>
                  <a:t> </a:t>
                </a:r>
                <a:r>
                  <a:rPr lang="de-DE" sz="1400" dirty="0" err="1"/>
                  <a:t>or</a:t>
                </a:r>
                <a:r>
                  <a:rPr lang="de-DE" sz="1400" dirty="0"/>
                  <a:t> </a:t>
                </a:r>
                <a:r>
                  <a:rPr lang="de-DE" sz="1400" dirty="0" err="1"/>
                  <a:t>covariance</a:t>
                </a:r>
                <a:endParaRPr lang="de-DE" sz="1400" dirty="0"/>
              </a:p>
              <a:p>
                <a:pPr>
                  <a:defRPr/>
                </a:pPr>
                <a:endParaRPr lang="de-DE" sz="1400" dirty="0"/>
              </a:p>
              <a:p>
                <a:pPr>
                  <a:defRPr/>
                </a:pPr>
                <a:r>
                  <a:rPr lang="de-DE" sz="1400" b="0" dirty="0">
                    <a:solidFill>
                      <a:srgbClr val="C00000"/>
                    </a:solidFill>
                  </a:rPr>
                  <a:t>Path 1a: </a:t>
                </a:r>
                <a14:m>
                  <m:oMath xmlns:m="http://schemas.openxmlformats.org/officeDocument/2006/math">
                    <m:r>
                      <m:rPr>
                        <m:sty m:val="p"/>
                      </m:rPr>
                      <a:rPr lang="de-DE" sz="1400" b="0" i="0" smtClean="0">
                        <a:solidFill>
                          <a:srgbClr val="C00000"/>
                        </a:solidFill>
                        <a:latin typeface="Cambria Math" panose="02040503050406030204" pitchFamily="18" charset="0"/>
                        <a:ea typeface="Cambria Math"/>
                        <a:cs typeface="Cambria Math"/>
                      </a:rPr>
                      <m:t>Y</m:t>
                    </m:r>
                    <m:groupChr>
                      <m:groupChrPr>
                        <m:chr m:val="→"/>
                        <m:vertJc m:val="bot"/>
                        <m:ctrlPr>
                          <a:rPr lang="ar-AE" sz="1400" b="0" i="1">
                            <a:solidFill>
                              <a:srgbClr val="C00000"/>
                            </a:solidFill>
                            <a:latin typeface="Cambria Math" panose="02040503050406030204" pitchFamily="18" charset="0"/>
                            <a:ea typeface="Cambria Math"/>
                            <a:cs typeface="Cambria Math"/>
                          </a:rPr>
                        </m:ctrlPr>
                      </m:groupChrPr>
                      <m:e>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de-DE" sz="1400" b="0" i="1" smtClean="0">
                                <a:solidFill>
                                  <a:srgbClr val="C00000"/>
                                </a:solidFill>
                                <a:latin typeface="Cambria Math" panose="02040503050406030204" pitchFamily="18" charset="0"/>
                              </a:rPr>
                              <m:t>2</m:t>
                            </m:r>
                            <m:r>
                              <a:rPr lang="ar-AE" sz="1400" i="1">
                                <a:solidFill>
                                  <a:srgbClr val="C00000"/>
                                </a:solidFill>
                                <a:latin typeface="Cambria Math"/>
                              </a:rPr>
                              <m:t>1</m:t>
                            </m:r>
                          </m:sub>
                        </m:sSub>
                      </m:e>
                    </m:groupChr>
                    <m:sSub>
                      <m:sSubPr>
                        <m:ctrlPr>
                          <a:rPr lang="ar-AE" sz="1400" b="0" i="1">
                            <a:solidFill>
                              <a:srgbClr val="C00000"/>
                            </a:solidFill>
                            <a:latin typeface="Cambria Math" panose="02040503050406030204" pitchFamily="18" charset="0"/>
                            <a:ea typeface="Cambria Math"/>
                            <a:cs typeface="Cambria Math"/>
                          </a:rPr>
                        </m:ctrlPr>
                      </m:sSubPr>
                      <m:e>
                        <m:r>
                          <a:rPr lang="ar-AE" sz="1400" b="0" i="1">
                            <a:solidFill>
                              <a:srgbClr val="C00000"/>
                            </a:solidFill>
                            <a:latin typeface="Cambria Math"/>
                          </a:rPr>
                          <m:t>𝐴</m:t>
                        </m:r>
                      </m:e>
                      <m:sub>
                        <m:r>
                          <a:rPr lang="ar-AE" sz="1400" b="0" i="1">
                            <a:solidFill>
                              <a:srgbClr val="C00000"/>
                            </a:solidFill>
                            <a:latin typeface="Cambria Math"/>
                          </a:rPr>
                          <m:t>1</m:t>
                        </m:r>
                      </m:sub>
                    </m:sSub>
                    <m:groupChr>
                      <m:groupChrPr>
                        <m:chr m:val="→"/>
                        <m:vertJc m:val="bot"/>
                        <m:ctrlPr>
                          <a:rPr lang="ar-AE" sz="1400" b="0" i="1">
                            <a:solidFill>
                              <a:srgbClr val="C00000"/>
                            </a:solidFill>
                            <a:latin typeface="Cambria Math" panose="02040503050406030204" pitchFamily="18" charset="0"/>
                            <a:ea typeface="Cambria Math"/>
                            <a:cs typeface="Cambria Math"/>
                          </a:rPr>
                        </m:ctrlPr>
                      </m:groupChrPr>
                      <m:e>
                        <m:sSub>
                          <m:sSubPr>
                            <m:ctrlPr>
                              <a:rPr lang="ar-AE" sz="1400" b="0" i="1">
                                <a:solidFill>
                                  <a:srgbClr val="C00000"/>
                                </a:solidFill>
                                <a:latin typeface="Cambria Math" panose="02040503050406030204" pitchFamily="18" charset="0"/>
                                <a:ea typeface="Cambria Math"/>
                                <a:cs typeface="Cambria Math"/>
                              </a:rPr>
                            </m:ctrlPr>
                          </m:sSubPr>
                          <m:e>
                            <m:r>
                              <a:rPr lang="ar-AE" sz="1400" b="0" i="1">
                                <a:solidFill>
                                  <a:srgbClr val="C00000"/>
                                </a:solidFill>
                                <a:latin typeface="Cambria Math"/>
                              </a:rPr>
                              <m:t>𝑎</m:t>
                            </m:r>
                          </m:e>
                          <m:sub>
                            <m:r>
                              <a:rPr lang="de-DE" sz="1400" b="0" i="1" smtClean="0">
                                <a:solidFill>
                                  <a:srgbClr val="C00000"/>
                                </a:solidFill>
                                <a:latin typeface="Cambria Math" panose="02040503050406030204" pitchFamily="18" charset="0"/>
                              </a:rPr>
                              <m:t>2</m:t>
                            </m:r>
                            <m:r>
                              <a:rPr lang="ar-AE" sz="1400" b="0" i="1">
                                <a:solidFill>
                                  <a:srgbClr val="C00000"/>
                                </a:solidFill>
                                <a:latin typeface="Cambria Math"/>
                              </a:rPr>
                              <m:t>1</m:t>
                            </m:r>
                          </m:sub>
                        </m:sSub>
                      </m:e>
                    </m:groupChr>
                    <m:r>
                      <a:rPr lang="de-DE" sz="1400" b="0" i="1" smtClean="0">
                        <a:solidFill>
                          <a:srgbClr val="C00000"/>
                        </a:solidFill>
                        <a:latin typeface="Cambria Math" panose="02040503050406030204" pitchFamily="18" charset="0"/>
                      </a:rPr>
                      <m:t>𝑌</m:t>
                    </m:r>
                  </m:oMath>
                </a14:m>
                <a:r>
                  <a:rPr lang="ar-AE" sz="1400" b="0" dirty="0">
                    <a:solidFill>
                      <a:srgbClr val="C00000"/>
                    </a:solidFill>
                  </a:rPr>
                  <a:t> </a:t>
                </a:r>
                <a:r>
                  <a:rPr lang="de-DE" sz="1400" dirty="0">
                    <a:solidFill>
                      <a:srgbClr val="C00000"/>
                    </a:solidFill>
                  </a:rPr>
                  <a:t>; Path 1b: </a:t>
                </a:r>
                <a14:m>
                  <m:oMath xmlns:m="http://schemas.openxmlformats.org/officeDocument/2006/math">
                    <m:r>
                      <m:rPr>
                        <m:sty m:val="p"/>
                      </m:rPr>
                      <a:rPr lang="de-DE" sz="1400">
                        <a:solidFill>
                          <a:srgbClr val="C00000"/>
                        </a:solidFill>
                        <a:latin typeface="Cambria Math" panose="02040503050406030204" pitchFamily="18" charset="0"/>
                        <a:ea typeface="Cambria Math"/>
                        <a:cs typeface="Cambria Math"/>
                      </a:rPr>
                      <m:t>Y</m:t>
                    </m:r>
                    <m:groupChr>
                      <m:groupChrPr>
                        <m:chr m:val="→"/>
                        <m:vertJc m:val="bot"/>
                        <m:ctrlPr>
                          <a:rPr lang="ar-AE" sz="1400" i="1">
                            <a:solidFill>
                              <a:srgbClr val="C00000"/>
                            </a:solidFill>
                            <a:latin typeface="Cambria Math" panose="02040503050406030204" pitchFamily="18" charset="0"/>
                            <a:ea typeface="Cambria Math"/>
                            <a:cs typeface="Cambria Math"/>
                          </a:rPr>
                        </m:ctrlPr>
                      </m:groupChrPr>
                      <m:e>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de-DE" sz="1400" i="1">
                                <a:solidFill>
                                  <a:srgbClr val="C00000"/>
                                </a:solidFill>
                                <a:latin typeface="Cambria Math" panose="02040503050406030204" pitchFamily="18" charset="0"/>
                              </a:rPr>
                              <m:t>2</m:t>
                            </m:r>
                            <m:r>
                              <a:rPr lang="de-DE" sz="1400" b="0" i="1" smtClean="0">
                                <a:solidFill>
                                  <a:srgbClr val="C00000"/>
                                </a:solidFill>
                                <a:latin typeface="Cambria Math" panose="02040503050406030204" pitchFamily="18" charset="0"/>
                              </a:rPr>
                              <m:t>2</m:t>
                            </m:r>
                          </m:sub>
                        </m:sSub>
                      </m:e>
                    </m:groupCh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de-DE" sz="1400" b="0" i="1" smtClean="0">
                            <a:solidFill>
                              <a:srgbClr val="C00000"/>
                            </a:solidFill>
                            <a:latin typeface="Cambria Math" panose="02040503050406030204" pitchFamily="18" charset="0"/>
                          </a:rPr>
                          <m:t>2</m:t>
                        </m:r>
                      </m:sub>
                    </m:sSub>
                    <m:groupChr>
                      <m:groupChrPr>
                        <m:chr m:val="→"/>
                        <m:vertJc m:val="bot"/>
                        <m:ctrlPr>
                          <a:rPr lang="ar-AE" sz="1400" i="1">
                            <a:solidFill>
                              <a:srgbClr val="C00000"/>
                            </a:solidFill>
                            <a:latin typeface="Cambria Math" panose="02040503050406030204" pitchFamily="18" charset="0"/>
                            <a:ea typeface="Cambria Math"/>
                            <a:cs typeface="Cambria Math"/>
                          </a:rPr>
                        </m:ctrlPr>
                      </m:groupChrPr>
                      <m:e>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de-DE" sz="1400" i="1">
                                <a:solidFill>
                                  <a:srgbClr val="C00000"/>
                                </a:solidFill>
                                <a:latin typeface="Cambria Math" panose="02040503050406030204" pitchFamily="18" charset="0"/>
                              </a:rPr>
                              <m:t>2</m:t>
                            </m:r>
                            <m:r>
                              <a:rPr lang="de-DE" sz="1400" b="0" i="1" smtClean="0">
                                <a:solidFill>
                                  <a:srgbClr val="C00000"/>
                                </a:solidFill>
                                <a:latin typeface="Cambria Math" panose="02040503050406030204" pitchFamily="18" charset="0"/>
                              </a:rPr>
                              <m:t>2</m:t>
                            </m:r>
                          </m:sub>
                        </m:sSub>
                      </m:e>
                    </m:groupChr>
                    <m:r>
                      <a:rPr lang="de-DE" sz="1400" b="0" i="1" smtClean="0">
                        <a:solidFill>
                          <a:srgbClr val="C00000"/>
                        </a:solidFill>
                        <a:latin typeface="Cambria Math" panose="02040503050406030204" pitchFamily="18" charset="0"/>
                      </a:rPr>
                      <m:t>𝑌</m:t>
                    </m:r>
                  </m:oMath>
                </a14:m>
                <a:r>
                  <a:rPr lang="ar-AE" sz="1400" dirty="0">
                    <a:solidFill>
                      <a:srgbClr val="C00000"/>
                    </a:solidFill>
                  </a:rPr>
                  <a:t> </a:t>
                </a:r>
                <a:endParaRPr lang="ar-AE" sz="1400" b="0" dirty="0">
                  <a:solidFill>
                    <a:srgbClr val="C00000"/>
                  </a:solidFill>
                </a:endParaRPr>
              </a:p>
              <a:p>
                <a:pPr>
                  <a:defRPr/>
                </a:pPr>
                <a:r>
                  <a:rPr lang="de-DE" sz="1400" b="0" dirty="0">
                    <a:solidFill>
                      <a:schemeClr val="tx2"/>
                    </a:solidFill>
                  </a:rPr>
                  <a:t>Path 2b: </a:t>
                </a:r>
                <a14:m>
                  <m:oMath xmlns:m="http://schemas.openxmlformats.org/officeDocument/2006/math">
                    <m:r>
                      <m:rPr>
                        <m:sty m:val="p"/>
                      </m:rPr>
                      <a:rPr lang="de-DE" sz="1400" b="0" i="0" smtClean="0">
                        <a:solidFill>
                          <a:schemeClr val="tx2"/>
                        </a:solidFill>
                        <a:latin typeface="Cambria Math" panose="02040503050406030204" pitchFamily="18" charset="0"/>
                        <a:ea typeface="Cambria Math"/>
                        <a:cs typeface="Cambria Math"/>
                      </a:rPr>
                      <m:t>Y</m:t>
                    </m:r>
                    <m:groupChr>
                      <m:groupChrPr>
                        <m:chr m:val="→"/>
                        <m:vertJc m:val="bot"/>
                        <m:ctrlPr>
                          <a:rPr lang="ar-AE" sz="1400" b="0" i="1">
                            <a:solidFill>
                              <a:schemeClr val="tx2"/>
                            </a:solidFill>
                            <a:latin typeface="Cambria Math" panose="02040503050406030204" pitchFamily="18" charset="0"/>
                            <a:ea typeface="Cambria Math"/>
                            <a:cs typeface="Cambria Math"/>
                          </a:rPr>
                        </m:ctrlPr>
                      </m:groupChrPr>
                      <m:e>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de-DE" sz="1400" b="0" i="1" smtClean="0">
                                <a:solidFill>
                                  <a:schemeClr val="tx2"/>
                                </a:solidFill>
                                <a:latin typeface="Cambria Math" panose="02040503050406030204" pitchFamily="18" charset="0"/>
                              </a:rPr>
                              <m:t>2</m:t>
                            </m:r>
                            <m:r>
                              <a:rPr lang="ar-AE" sz="1400" i="1">
                                <a:solidFill>
                                  <a:schemeClr val="tx2"/>
                                </a:solidFill>
                                <a:latin typeface="Cambria Math"/>
                              </a:rPr>
                              <m:t>1</m:t>
                            </m:r>
                          </m:sub>
                        </m:sSub>
                      </m:e>
                    </m:groupChr>
                    <m:sSub>
                      <m:sSubPr>
                        <m:ctrlPr>
                          <a:rPr lang="ar-AE" sz="1400" b="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𝐶</m:t>
                        </m:r>
                      </m:e>
                      <m:sub>
                        <m:r>
                          <a:rPr lang="ar-AE" sz="1400" b="0" i="1">
                            <a:solidFill>
                              <a:schemeClr val="tx2"/>
                            </a:solidFill>
                            <a:latin typeface="Cambria Math"/>
                          </a:rPr>
                          <m:t>1</m:t>
                        </m:r>
                      </m:sub>
                    </m:sSub>
                    <m:groupChr>
                      <m:groupChrPr>
                        <m:chr m:val="→"/>
                        <m:vertJc m:val="bot"/>
                        <m:ctrlPr>
                          <a:rPr lang="ar-AE" sz="1400" b="0" i="1">
                            <a:solidFill>
                              <a:schemeClr val="tx2"/>
                            </a:solidFill>
                            <a:latin typeface="Cambria Math" panose="02040503050406030204" pitchFamily="18" charset="0"/>
                            <a:ea typeface="Cambria Math"/>
                            <a:cs typeface="Cambria Math"/>
                          </a:rPr>
                        </m:ctrlPr>
                      </m:groupChrPr>
                      <m:e>
                        <m:sSub>
                          <m:sSubPr>
                            <m:ctrlPr>
                              <a:rPr lang="ar-AE" sz="1400" b="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𝑐</m:t>
                            </m:r>
                          </m:e>
                          <m:sub>
                            <m:r>
                              <a:rPr lang="de-DE" sz="1400" b="0" i="1" smtClean="0">
                                <a:solidFill>
                                  <a:schemeClr val="tx2"/>
                                </a:solidFill>
                                <a:latin typeface="Cambria Math" panose="02040503050406030204" pitchFamily="18" charset="0"/>
                              </a:rPr>
                              <m:t>2</m:t>
                            </m:r>
                            <m:r>
                              <a:rPr lang="ar-AE" sz="1400" b="0" i="1">
                                <a:solidFill>
                                  <a:schemeClr val="tx2"/>
                                </a:solidFill>
                                <a:latin typeface="Cambria Math"/>
                              </a:rPr>
                              <m:t>1</m:t>
                            </m:r>
                          </m:sub>
                        </m:sSub>
                      </m:e>
                    </m:groupChr>
                    <m:r>
                      <a:rPr lang="de-DE" sz="1400" b="0" i="1" smtClean="0">
                        <a:solidFill>
                          <a:schemeClr val="tx2"/>
                        </a:solidFill>
                        <a:latin typeface="Cambria Math" panose="02040503050406030204" pitchFamily="18" charset="0"/>
                      </a:rPr>
                      <m:t>𝑌</m:t>
                    </m:r>
                  </m:oMath>
                </a14:m>
                <a:r>
                  <a:rPr lang="de-DE" sz="1400" dirty="0">
                    <a:solidFill>
                      <a:schemeClr val="tx2"/>
                    </a:solidFill>
                  </a:rPr>
                  <a:t>; Path 2b: </a:t>
                </a:r>
                <a14:m>
                  <m:oMath xmlns:m="http://schemas.openxmlformats.org/officeDocument/2006/math">
                    <m:r>
                      <m:rPr>
                        <m:sty m:val="p"/>
                      </m:rPr>
                      <a:rPr lang="de-DE" sz="1400">
                        <a:solidFill>
                          <a:schemeClr val="tx2"/>
                        </a:solidFill>
                        <a:latin typeface="Cambria Math" panose="02040503050406030204" pitchFamily="18" charset="0"/>
                        <a:ea typeface="Cambria Math"/>
                        <a:cs typeface="Cambria Math"/>
                      </a:rPr>
                      <m:t>Y</m:t>
                    </m:r>
                    <m:groupChr>
                      <m:groupChrPr>
                        <m:chr m:val="→"/>
                        <m:vertJc m:val="bot"/>
                        <m:ctrlPr>
                          <a:rPr lang="ar-AE" sz="1400" i="1">
                            <a:solidFill>
                              <a:schemeClr val="tx2"/>
                            </a:solidFill>
                            <a:latin typeface="Cambria Math" panose="02040503050406030204" pitchFamily="18" charset="0"/>
                            <a:ea typeface="Cambria Math"/>
                            <a:cs typeface="Cambria Math"/>
                          </a:rPr>
                        </m:ctrlPr>
                      </m:groupChrPr>
                      <m:e>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de-DE" sz="1400" b="0" i="1" smtClean="0">
                                <a:solidFill>
                                  <a:schemeClr val="tx2"/>
                                </a:solidFill>
                                <a:latin typeface="Cambria Math" panose="02040503050406030204" pitchFamily="18" charset="0"/>
                              </a:rPr>
                              <m:t>22</m:t>
                            </m:r>
                          </m:sub>
                        </m:sSub>
                      </m:e>
                    </m:groupCh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de-DE" sz="1400" b="0" i="1" smtClean="0">
                            <a:solidFill>
                              <a:schemeClr val="tx2"/>
                            </a:solidFill>
                            <a:latin typeface="Cambria Math" panose="02040503050406030204" pitchFamily="18" charset="0"/>
                          </a:rPr>
                          <m:t>2</m:t>
                        </m:r>
                      </m:sub>
                    </m:sSub>
                    <m:groupChr>
                      <m:groupChrPr>
                        <m:chr m:val="→"/>
                        <m:vertJc m:val="bot"/>
                        <m:ctrlPr>
                          <a:rPr lang="ar-AE" sz="1400" i="1">
                            <a:solidFill>
                              <a:schemeClr val="tx2"/>
                            </a:solidFill>
                            <a:latin typeface="Cambria Math" panose="02040503050406030204" pitchFamily="18" charset="0"/>
                            <a:ea typeface="Cambria Math"/>
                            <a:cs typeface="Cambria Math"/>
                          </a:rPr>
                        </m:ctrlPr>
                      </m:groupChrPr>
                      <m:e>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de-DE" sz="1400" i="1">
                                <a:solidFill>
                                  <a:schemeClr val="tx2"/>
                                </a:solidFill>
                                <a:latin typeface="Cambria Math" panose="02040503050406030204" pitchFamily="18" charset="0"/>
                              </a:rPr>
                              <m:t>2</m:t>
                            </m:r>
                            <m:r>
                              <a:rPr lang="de-DE" sz="1400" b="0" i="1" smtClean="0">
                                <a:solidFill>
                                  <a:schemeClr val="tx2"/>
                                </a:solidFill>
                                <a:latin typeface="Cambria Math" panose="02040503050406030204" pitchFamily="18" charset="0"/>
                              </a:rPr>
                              <m:t>2</m:t>
                            </m:r>
                          </m:sub>
                        </m:sSub>
                      </m:e>
                    </m:groupChr>
                    <m:r>
                      <a:rPr lang="de-DE" sz="1400" i="1">
                        <a:solidFill>
                          <a:schemeClr val="tx2"/>
                        </a:solidFill>
                        <a:latin typeface="Cambria Math" panose="02040503050406030204" pitchFamily="18" charset="0"/>
                      </a:rPr>
                      <m:t>𝑌</m:t>
                    </m:r>
                  </m:oMath>
                </a14:m>
                <a:endParaRPr lang="de-DE" sz="1400" b="0" dirty="0">
                  <a:solidFill>
                    <a:schemeClr val="tx2"/>
                  </a:solidFill>
                </a:endParaRPr>
              </a:p>
              <a:p>
                <a:pPr>
                  <a:defRPr/>
                </a:pPr>
                <a:r>
                  <a:rPr lang="de-DE" sz="1400" b="0" dirty="0">
                    <a:solidFill>
                      <a:schemeClr val="accent3">
                        <a:lumMod val="50000"/>
                      </a:schemeClr>
                    </a:solidFill>
                  </a:rPr>
                  <a:t>Path 3a: </a:t>
                </a:r>
                <a14:m>
                  <m:oMath xmlns:m="http://schemas.openxmlformats.org/officeDocument/2006/math">
                    <m:r>
                      <a:rPr lang="de-DE" sz="1400" b="0" i="1" smtClean="0">
                        <a:solidFill>
                          <a:schemeClr val="accent3">
                            <a:lumMod val="50000"/>
                          </a:schemeClr>
                        </a:solidFill>
                        <a:latin typeface="Cambria Math" panose="02040503050406030204" pitchFamily="18" charset="0"/>
                      </a:rPr>
                      <m:t>𝑌</m:t>
                    </m:r>
                    <m:groupChr>
                      <m:groupChrPr>
                        <m:chr m:val="→"/>
                        <m:vertJc m:val="bot"/>
                        <m:ctrlPr>
                          <a:rPr lang="ar-AE" sz="1400" b="0" i="1">
                            <a:solidFill>
                              <a:schemeClr val="accent3">
                                <a:lumMod val="50000"/>
                              </a:schemeClr>
                            </a:solidFill>
                            <a:latin typeface="Cambria Math" panose="02040503050406030204" pitchFamily="18" charset="0"/>
                            <a:ea typeface="Cambria Math"/>
                            <a:cs typeface="Cambria Math"/>
                          </a:rPr>
                        </m:ctrlPr>
                      </m:groupChrPr>
                      <m:e>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de-DE" sz="1400" b="0" i="1" smtClean="0">
                                <a:solidFill>
                                  <a:schemeClr val="accent3">
                                    <a:lumMod val="50000"/>
                                  </a:schemeClr>
                                </a:solidFill>
                                <a:latin typeface="Cambria Math" panose="02040503050406030204" pitchFamily="18" charset="0"/>
                              </a:rPr>
                              <m:t>2</m:t>
                            </m:r>
                            <m:r>
                              <a:rPr lang="ar-AE" sz="1400" i="1">
                                <a:solidFill>
                                  <a:schemeClr val="accent3">
                                    <a:lumMod val="50000"/>
                                  </a:schemeClr>
                                </a:solidFill>
                                <a:latin typeface="Cambria Math"/>
                              </a:rPr>
                              <m:t>1</m:t>
                            </m:r>
                          </m:sub>
                        </m:sSub>
                      </m:e>
                    </m:groupChr>
                    <m:sSub>
                      <m:sSubPr>
                        <m:ctrlPr>
                          <a:rPr lang="ar-AE" sz="1400" b="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𝐸</m:t>
                        </m:r>
                      </m:e>
                      <m:sub>
                        <m:r>
                          <a:rPr lang="ar-AE" sz="1400" b="0" i="1">
                            <a:solidFill>
                              <a:schemeClr val="accent3">
                                <a:lumMod val="50000"/>
                              </a:schemeClr>
                            </a:solidFill>
                            <a:latin typeface="Cambria Math"/>
                          </a:rPr>
                          <m:t>1</m:t>
                        </m:r>
                      </m:sub>
                    </m:sSub>
                    <m:groupChr>
                      <m:groupChrPr>
                        <m:chr m:val="→"/>
                        <m:vertJc m:val="bot"/>
                        <m:ctrlPr>
                          <a:rPr lang="ar-AE" sz="1400" b="0" i="1">
                            <a:solidFill>
                              <a:schemeClr val="accent3">
                                <a:lumMod val="50000"/>
                              </a:schemeClr>
                            </a:solidFill>
                            <a:latin typeface="Cambria Math" panose="02040503050406030204" pitchFamily="18" charset="0"/>
                            <a:ea typeface="Cambria Math"/>
                            <a:cs typeface="Cambria Math"/>
                          </a:rPr>
                        </m:ctrlPr>
                      </m:groupChrPr>
                      <m:e>
                        <m:sSub>
                          <m:sSubPr>
                            <m:ctrlPr>
                              <a:rPr lang="ar-AE" sz="1400" b="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𝑒</m:t>
                            </m:r>
                          </m:e>
                          <m:sub>
                            <m:r>
                              <a:rPr lang="de-DE" sz="1400" b="0" i="1" smtClean="0">
                                <a:solidFill>
                                  <a:schemeClr val="accent3">
                                    <a:lumMod val="50000"/>
                                  </a:schemeClr>
                                </a:solidFill>
                                <a:latin typeface="Cambria Math" panose="02040503050406030204" pitchFamily="18" charset="0"/>
                              </a:rPr>
                              <m:t>2</m:t>
                            </m:r>
                            <m:r>
                              <a:rPr lang="ar-AE" sz="1400" b="0" i="1">
                                <a:solidFill>
                                  <a:schemeClr val="accent3">
                                    <a:lumMod val="50000"/>
                                  </a:schemeClr>
                                </a:solidFill>
                                <a:latin typeface="Cambria Math"/>
                              </a:rPr>
                              <m:t>1</m:t>
                            </m:r>
                          </m:sub>
                        </m:sSub>
                      </m:e>
                    </m:groupChr>
                    <m:r>
                      <a:rPr lang="de-DE" sz="1400" b="0" i="1" smtClean="0">
                        <a:solidFill>
                          <a:schemeClr val="accent3">
                            <a:lumMod val="50000"/>
                          </a:schemeClr>
                        </a:solidFill>
                        <a:latin typeface="Cambria Math" panose="02040503050406030204" pitchFamily="18" charset="0"/>
                      </a:rPr>
                      <m:t>𝑌</m:t>
                    </m:r>
                  </m:oMath>
                </a14:m>
                <a:r>
                  <a:rPr lang="de-DE" sz="1400" dirty="0"/>
                  <a:t>; </a:t>
                </a:r>
                <a:r>
                  <a:rPr lang="de-DE" sz="1400" dirty="0">
                    <a:solidFill>
                      <a:schemeClr val="accent3">
                        <a:lumMod val="50000"/>
                      </a:schemeClr>
                    </a:solidFill>
                  </a:rPr>
                  <a:t>Path 3b: </a:t>
                </a:r>
                <a14:m>
                  <m:oMath xmlns:m="http://schemas.openxmlformats.org/officeDocument/2006/math">
                    <m:r>
                      <a:rPr lang="de-DE" sz="1400" i="1">
                        <a:solidFill>
                          <a:schemeClr val="accent3">
                            <a:lumMod val="50000"/>
                          </a:schemeClr>
                        </a:solidFill>
                        <a:latin typeface="Cambria Math" panose="02040503050406030204" pitchFamily="18" charset="0"/>
                      </a:rPr>
                      <m:t>𝑌</m:t>
                    </m:r>
                    <m:groupChr>
                      <m:groupChrPr>
                        <m:chr m:val="→"/>
                        <m:vertJc m:val="bot"/>
                        <m:ctrlPr>
                          <a:rPr lang="ar-AE" sz="1400" i="1">
                            <a:solidFill>
                              <a:schemeClr val="accent3">
                                <a:lumMod val="50000"/>
                              </a:schemeClr>
                            </a:solidFill>
                            <a:latin typeface="Cambria Math" panose="02040503050406030204" pitchFamily="18" charset="0"/>
                            <a:ea typeface="Cambria Math"/>
                            <a:cs typeface="Cambria Math"/>
                          </a:rPr>
                        </m:ctrlPr>
                      </m:groupChrPr>
                      <m:e>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de-DE" sz="1400" i="1">
                                <a:solidFill>
                                  <a:schemeClr val="accent3">
                                    <a:lumMod val="50000"/>
                                  </a:schemeClr>
                                </a:solidFill>
                                <a:latin typeface="Cambria Math" panose="02040503050406030204" pitchFamily="18" charset="0"/>
                              </a:rPr>
                              <m:t>2</m:t>
                            </m:r>
                            <m:r>
                              <a:rPr lang="de-DE" sz="1400" b="0" i="1" smtClean="0">
                                <a:solidFill>
                                  <a:schemeClr val="accent3">
                                    <a:lumMod val="50000"/>
                                  </a:schemeClr>
                                </a:solidFill>
                                <a:latin typeface="Cambria Math" panose="02040503050406030204" pitchFamily="18" charset="0"/>
                              </a:rPr>
                              <m:t>2</m:t>
                            </m:r>
                          </m:sub>
                        </m:sSub>
                      </m:e>
                    </m:groupCh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de-DE" sz="1400" b="0" i="1" smtClean="0">
                            <a:solidFill>
                              <a:schemeClr val="accent3">
                                <a:lumMod val="50000"/>
                              </a:schemeClr>
                            </a:solidFill>
                            <a:latin typeface="Cambria Math" panose="02040503050406030204" pitchFamily="18" charset="0"/>
                          </a:rPr>
                          <m:t>2</m:t>
                        </m:r>
                      </m:sub>
                    </m:sSub>
                    <m:groupChr>
                      <m:groupChrPr>
                        <m:chr m:val="→"/>
                        <m:vertJc m:val="bot"/>
                        <m:ctrlPr>
                          <a:rPr lang="ar-AE" sz="1400" i="1">
                            <a:solidFill>
                              <a:schemeClr val="accent3">
                                <a:lumMod val="50000"/>
                              </a:schemeClr>
                            </a:solidFill>
                            <a:latin typeface="Cambria Math" panose="02040503050406030204" pitchFamily="18" charset="0"/>
                            <a:ea typeface="Cambria Math"/>
                            <a:cs typeface="Cambria Math"/>
                          </a:rPr>
                        </m:ctrlPr>
                      </m:groupChrPr>
                      <m:e>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de-DE" sz="1400" i="1">
                                <a:solidFill>
                                  <a:schemeClr val="accent3">
                                    <a:lumMod val="50000"/>
                                  </a:schemeClr>
                                </a:solidFill>
                                <a:latin typeface="Cambria Math" panose="02040503050406030204" pitchFamily="18" charset="0"/>
                              </a:rPr>
                              <m:t>2</m:t>
                            </m:r>
                            <m:r>
                              <a:rPr lang="de-DE" sz="1400" b="0" i="1" smtClean="0">
                                <a:solidFill>
                                  <a:schemeClr val="accent3">
                                    <a:lumMod val="50000"/>
                                  </a:schemeClr>
                                </a:solidFill>
                                <a:latin typeface="Cambria Math" panose="02040503050406030204" pitchFamily="18" charset="0"/>
                              </a:rPr>
                              <m:t>2</m:t>
                            </m:r>
                          </m:sub>
                        </m:sSub>
                      </m:e>
                    </m:groupChr>
                    <m:r>
                      <a:rPr lang="de-DE" sz="1400" i="1">
                        <a:solidFill>
                          <a:schemeClr val="accent3">
                            <a:lumMod val="50000"/>
                          </a:schemeClr>
                        </a:solidFill>
                        <a:latin typeface="Cambria Math" panose="02040503050406030204" pitchFamily="18" charset="0"/>
                      </a:rPr>
                      <m:t>𝑌</m:t>
                    </m:r>
                  </m:oMath>
                </a14:m>
                <a:endParaRPr lang="ar-AE" sz="1400" dirty="0"/>
              </a:p>
              <a:p>
                <a:pPr>
                  <a:defRPr/>
                </a:pPr>
                <a:endParaRPr lang="de-DE" sz="1400" b="1" dirty="0"/>
              </a:p>
              <a:p>
                <a:pPr>
                  <a:defRPr/>
                </a:pPr>
                <a:r>
                  <a:rPr lang="de-DE" sz="1400" b="1" dirty="0"/>
                  <a:t>2. </a:t>
                </a:r>
                <a:r>
                  <a:rPr lang="de-DE" sz="1400" b="1" dirty="0" err="1"/>
                  <a:t>Compute</a:t>
                </a:r>
                <a:r>
                  <a:rPr lang="de-DE" sz="1400" b="1" dirty="0"/>
                  <a:t> </a:t>
                </a:r>
                <a:r>
                  <a:rPr lang="de-DE" sz="1400" b="1" dirty="0" err="1"/>
                  <a:t>the</a:t>
                </a:r>
                <a:r>
                  <a:rPr lang="de-DE" sz="1400" b="1" dirty="0"/>
                  <a:t> </a:t>
                </a:r>
                <a:r>
                  <a:rPr lang="de-DE" sz="1400" b="1" dirty="0" err="1"/>
                  <a:t>product</a:t>
                </a:r>
                <a:r>
                  <a:rPr lang="de-DE" sz="1400" b="1" dirty="0"/>
                  <a:t> </a:t>
                </a:r>
                <a:r>
                  <a:rPr lang="de-DE" sz="1400" b="1" dirty="0" err="1"/>
                  <a:t>of</a:t>
                </a:r>
                <a:r>
                  <a:rPr lang="de-DE" sz="1400" b="1" dirty="0"/>
                  <a:t> </a:t>
                </a:r>
                <a:r>
                  <a:rPr lang="de-DE" sz="1400" b="1" dirty="0" err="1"/>
                  <a:t>the</a:t>
                </a:r>
                <a:r>
                  <a:rPr lang="de-DE" sz="1400" b="1" dirty="0"/>
                  <a:t> </a:t>
                </a:r>
                <a:r>
                  <a:rPr lang="de-DE" sz="1400" b="1" dirty="0" err="1"/>
                  <a:t>parameters</a:t>
                </a:r>
                <a:r>
                  <a:rPr lang="de-DE" sz="1400" b="1" dirty="0"/>
                  <a:t> </a:t>
                </a:r>
                <a:r>
                  <a:rPr lang="de-DE" sz="1400" b="1" dirty="0" err="1"/>
                  <a:t>belonging</a:t>
                </a:r>
                <a:r>
                  <a:rPr lang="de-DE" sz="1400" b="1" dirty="0"/>
                  <a:t> </a:t>
                </a:r>
                <a:r>
                  <a:rPr lang="de-DE" sz="1400" b="1" dirty="0" err="1"/>
                  <a:t>to</a:t>
                </a:r>
                <a:r>
                  <a:rPr lang="de-DE" sz="1400" b="1" dirty="0"/>
                  <a:t> </a:t>
                </a:r>
                <a:r>
                  <a:rPr lang="de-DE" sz="1400" b="1" dirty="0" err="1"/>
                  <a:t>one</a:t>
                </a:r>
                <a:r>
                  <a:rPr lang="de-DE" sz="1400" b="1" dirty="0"/>
                  <a:t> </a:t>
                </a:r>
                <a:r>
                  <a:rPr lang="de-DE" sz="1400" b="1" dirty="0" err="1"/>
                  <a:t>compound</a:t>
                </a:r>
                <a:r>
                  <a:rPr lang="de-DE" sz="1400" b="1" dirty="0"/>
                  <a:t> </a:t>
                </a:r>
                <a:r>
                  <a:rPr lang="de-DE" sz="1400" b="1" dirty="0" err="1"/>
                  <a:t>path</a:t>
                </a:r>
                <a:endParaRPr lang="de-DE" sz="1400" b="1" dirty="0"/>
              </a:p>
              <a:p>
                <a:pPr>
                  <a:defRPr/>
                </a:pPr>
                <a:r>
                  <a:rPr lang="de-DE" sz="1400" dirty="0">
                    <a:solidFill>
                      <a:srgbClr val="C00000"/>
                    </a:solidFill>
                  </a:rPr>
                  <a:t>Path 1a: </a:t>
                </a:r>
                <a14:m>
                  <m:oMath xmlns:m="http://schemas.openxmlformats.org/officeDocument/2006/math">
                    <m:sSub>
                      <m:sSubPr>
                        <m:ctrlPr>
                          <a:rPr lang="ar-AE" sz="1400" i="1">
                            <a:solidFill>
                              <a:srgbClr val="C00000"/>
                            </a:solidFill>
                            <a:latin typeface="Cambria Math" panose="02040503050406030204" pitchFamily="18" charset="0"/>
                            <a:ea typeface="Cambria Math"/>
                            <a:cs typeface="Cambria Math"/>
                          </a:rPr>
                        </m:ctrlPr>
                      </m:sSubPr>
                      <m:e>
                        <m:r>
                          <a:rPr lang="ar-AE" sz="1400" b="0" i="1">
                            <a:solidFill>
                              <a:srgbClr val="C00000"/>
                            </a:solidFill>
                            <a:latin typeface="Cambria Math"/>
                          </a:rPr>
                          <m:t>𝑎</m:t>
                        </m:r>
                      </m:e>
                      <m:sub>
                        <m:r>
                          <a:rPr lang="de-DE" sz="1400" b="0" i="1" smtClean="0">
                            <a:solidFill>
                              <a:srgbClr val="C00000"/>
                            </a:solidFill>
                            <a:latin typeface="Cambria Math" panose="02040503050406030204" pitchFamily="18" charset="0"/>
                          </a:rPr>
                          <m:t>2</m:t>
                        </m:r>
                        <m:r>
                          <a:rPr lang="ar-AE" sz="1400" b="0" i="1">
                            <a:solidFill>
                              <a:srgbClr val="C00000"/>
                            </a:solidFill>
                            <a:latin typeface="Cambria Math"/>
                          </a:rPr>
                          <m:t>1</m:t>
                        </m:r>
                      </m:sub>
                    </m:sSub>
                    <m:r>
                      <a:rPr lang="ar-AE" sz="1400" b="0" i="1">
                        <a:solidFill>
                          <a:srgbClr val="C00000"/>
                        </a:solidFill>
                        <a:latin typeface="Cambria Math"/>
                      </a:rPr>
                      <m:t>∗</m:t>
                    </m:r>
                    <m:r>
                      <a:rPr lang="de-DE" sz="1400" b="0" i="1" smtClean="0">
                        <a:solidFill>
                          <a:srgbClr val="C00000"/>
                        </a:solidFill>
                        <a:latin typeface="Cambria Math" panose="02040503050406030204" pitchFamily="18" charset="0"/>
                      </a:rPr>
                      <m:t>1</m:t>
                    </m:r>
                    <m:r>
                      <a:rPr lang="de-DE" sz="1400" b="0" i="1" smtClean="0">
                        <a:solidFill>
                          <a:srgbClr val="C00000"/>
                        </a:solidFill>
                        <a:latin typeface="Cambria Math" panose="02040503050406030204" pitchFamily="18" charset="0"/>
                      </a:rPr>
                      <m:t>∗</m:t>
                    </m:r>
                    <m:sSub>
                      <m:sSubPr>
                        <m:ctrlPr>
                          <a:rPr lang="ar-AE" sz="1400" i="1">
                            <a:solidFill>
                              <a:srgbClr val="C00000"/>
                            </a:solidFill>
                            <a:latin typeface="Cambria Math" panose="02040503050406030204" pitchFamily="18" charset="0"/>
                            <a:ea typeface="Cambria Math"/>
                            <a:cs typeface="Cambria Math"/>
                          </a:rPr>
                        </m:ctrlPr>
                      </m:sSubPr>
                      <m:e>
                        <m:r>
                          <a:rPr lang="ar-AE" sz="1400" b="0" i="1">
                            <a:solidFill>
                              <a:srgbClr val="C00000"/>
                            </a:solidFill>
                            <a:latin typeface="Cambria Math"/>
                          </a:rPr>
                          <m:t>𝑎</m:t>
                        </m:r>
                      </m:e>
                      <m:sub>
                        <m:r>
                          <a:rPr lang="de-DE" sz="1400" b="0" i="1" smtClean="0">
                            <a:solidFill>
                              <a:srgbClr val="C00000"/>
                            </a:solidFill>
                            <a:latin typeface="Cambria Math" panose="02040503050406030204" pitchFamily="18" charset="0"/>
                          </a:rPr>
                          <m:t>2</m:t>
                        </m:r>
                        <m:r>
                          <a:rPr lang="ar-AE" sz="1400" b="0" i="1">
                            <a:solidFill>
                              <a:srgbClr val="C00000"/>
                            </a:solidFill>
                            <a:latin typeface="Cambria Math"/>
                          </a:rPr>
                          <m:t>1</m:t>
                        </m:r>
                      </m:sub>
                    </m:sSub>
                  </m:oMath>
                </a14:m>
                <a:r>
                  <a:rPr lang="de-DE" sz="1400" dirty="0">
                    <a:solidFill>
                      <a:srgbClr val="C00000"/>
                    </a:solidFill>
                  </a:rPr>
                  <a:t>; Path 1b: </a:t>
                </a:r>
                <a14:m>
                  <m:oMath xmlns:m="http://schemas.openxmlformats.org/officeDocument/2006/math">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de-DE" sz="1400" i="1">
                            <a:solidFill>
                              <a:srgbClr val="C00000"/>
                            </a:solidFill>
                            <a:latin typeface="Cambria Math" panose="02040503050406030204" pitchFamily="18" charset="0"/>
                          </a:rPr>
                          <m:t>2</m:t>
                        </m:r>
                        <m:r>
                          <a:rPr lang="de-DE" sz="1400" b="0" i="1" smtClean="0">
                            <a:solidFill>
                              <a:srgbClr val="C00000"/>
                            </a:solidFill>
                            <a:latin typeface="Cambria Math" panose="02040503050406030204" pitchFamily="18" charset="0"/>
                          </a:rPr>
                          <m:t>2</m:t>
                        </m:r>
                      </m:sub>
                    </m:sSub>
                    <m:r>
                      <a:rPr lang="ar-AE" sz="1400" i="1">
                        <a:solidFill>
                          <a:srgbClr val="C00000"/>
                        </a:solidFill>
                        <a:latin typeface="Cambria Math"/>
                      </a:rPr>
                      <m:t>∗</m:t>
                    </m:r>
                    <m:r>
                      <a:rPr lang="de-DE" sz="1400" i="1">
                        <a:solidFill>
                          <a:srgbClr val="C00000"/>
                        </a:solidFill>
                        <a:latin typeface="Cambria Math" panose="02040503050406030204" pitchFamily="18" charset="0"/>
                      </a:rPr>
                      <m:t>1</m:t>
                    </m:r>
                    <m:r>
                      <a:rPr lang="de-DE" sz="1400" i="1">
                        <a:solidFill>
                          <a:srgbClr val="C00000"/>
                        </a:solidFill>
                        <a:latin typeface="Cambria Math" panose="02040503050406030204" pitchFamily="18" charset="0"/>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de-DE" sz="1400" i="1">
                            <a:solidFill>
                              <a:srgbClr val="C00000"/>
                            </a:solidFill>
                            <a:latin typeface="Cambria Math" panose="02040503050406030204" pitchFamily="18" charset="0"/>
                          </a:rPr>
                          <m:t>2</m:t>
                        </m:r>
                        <m:r>
                          <a:rPr lang="de-DE" sz="1400" b="0" i="1" smtClean="0">
                            <a:solidFill>
                              <a:srgbClr val="C00000"/>
                            </a:solidFill>
                            <a:latin typeface="Cambria Math" panose="02040503050406030204" pitchFamily="18" charset="0"/>
                          </a:rPr>
                          <m:t>2</m:t>
                        </m:r>
                      </m:sub>
                    </m:sSub>
                  </m:oMath>
                </a14:m>
                <a:endParaRPr lang="ar-AE" sz="1400" dirty="0">
                  <a:solidFill>
                    <a:srgbClr val="C00000"/>
                  </a:solidFill>
                </a:endParaRPr>
              </a:p>
              <a:p>
                <a:pPr>
                  <a:defRPr/>
                </a:pPr>
                <a:r>
                  <a:rPr lang="de-DE" sz="1400" dirty="0">
                    <a:solidFill>
                      <a:schemeClr val="tx2"/>
                    </a:solidFill>
                  </a:rPr>
                  <a:t>Path 2a: </a:t>
                </a:r>
                <a14:m>
                  <m:oMath xmlns:m="http://schemas.openxmlformats.org/officeDocument/2006/math">
                    <m:sSub>
                      <m:sSubPr>
                        <m:ctrlPr>
                          <a:rPr lang="ar-AE" sz="140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𝑐</m:t>
                        </m:r>
                      </m:e>
                      <m:sub>
                        <m:r>
                          <a:rPr lang="de-DE" sz="1400" b="0" i="1" smtClean="0">
                            <a:solidFill>
                              <a:schemeClr val="tx2"/>
                            </a:solidFill>
                            <a:latin typeface="Cambria Math" panose="02040503050406030204" pitchFamily="18" charset="0"/>
                          </a:rPr>
                          <m:t>2</m:t>
                        </m:r>
                        <m:r>
                          <a:rPr lang="ar-AE" sz="1400" b="0" i="1">
                            <a:solidFill>
                              <a:schemeClr val="tx2"/>
                            </a:solidFill>
                            <a:latin typeface="Cambria Math"/>
                          </a:rPr>
                          <m:t>1</m:t>
                        </m:r>
                      </m:sub>
                    </m:sSub>
                    <m:r>
                      <a:rPr lang="ar-AE" sz="1400" b="0" i="1">
                        <a:solidFill>
                          <a:schemeClr val="tx2"/>
                        </a:solidFill>
                        <a:latin typeface="Cambria Math"/>
                      </a:rPr>
                      <m:t>∗</m:t>
                    </m:r>
                    <m:r>
                      <a:rPr lang="de-DE" sz="1400" b="0" i="1" smtClean="0">
                        <a:solidFill>
                          <a:schemeClr val="tx2"/>
                        </a:solidFill>
                        <a:latin typeface="Cambria Math" panose="02040503050406030204" pitchFamily="18" charset="0"/>
                      </a:rPr>
                      <m:t>1</m:t>
                    </m:r>
                    <m:r>
                      <a:rPr lang="de-DE" sz="1400" b="0" i="1" smtClean="0">
                        <a:solidFill>
                          <a:schemeClr val="tx2"/>
                        </a:solidFill>
                        <a:latin typeface="Cambria Math" panose="02040503050406030204" pitchFamily="18" charset="0"/>
                      </a:rPr>
                      <m:t>∗</m:t>
                    </m:r>
                    <m:sSub>
                      <m:sSubPr>
                        <m:ctrlPr>
                          <a:rPr lang="ar-AE" sz="140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𝑐</m:t>
                        </m:r>
                      </m:e>
                      <m:sub>
                        <m:r>
                          <a:rPr lang="de-DE" sz="1400" b="0" i="1" smtClean="0">
                            <a:solidFill>
                              <a:schemeClr val="tx2"/>
                            </a:solidFill>
                            <a:latin typeface="Cambria Math" panose="02040503050406030204" pitchFamily="18" charset="0"/>
                          </a:rPr>
                          <m:t>2</m:t>
                        </m:r>
                        <m:r>
                          <a:rPr lang="ar-AE" sz="1400" b="0" i="1">
                            <a:solidFill>
                              <a:schemeClr val="tx2"/>
                            </a:solidFill>
                            <a:latin typeface="Cambria Math"/>
                          </a:rPr>
                          <m:t>1</m:t>
                        </m:r>
                      </m:sub>
                    </m:sSub>
                  </m:oMath>
                </a14:m>
                <a:r>
                  <a:rPr lang="de-DE" sz="1400" dirty="0"/>
                  <a:t>; </a:t>
                </a:r>
                <a:r>
                  <a:rPr lang="de-DE" sz="1400" dirty="0">
                    <a:solidFill>
                      <a:schemeClr val="tx2"/>
                    </a:solidFill>
                  </a:rPr>
                  <a:t>Path 2b: </a:t>
                </a:r>
                <a14:m>
                  <m:oMath xmlns:m="http://schemas.openxmlformats.org/officeDocument/2006/math">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de-DE" sz="1400" i="1">
                            <a:solidFill>
                              <a:schemeClr val="tx2"/>
                            </a:solidFill>
                            <a:latin typeface="Cambria Math" panose="02040503050406030204" pitchFamily="18" charset="0"/>
                          </a:rPr>
                          <m:t>2</m:t>
                        </m:r>
                        <m:r>
                          <a:rPr lang="de-DE" sz="1400" b="0" i="1" smtClean="0">
                            <a:solidFill>
                              <a:schemeClr val="tx2"/>
                            </a:solidFill>
                            <a:latin typeface="Cambria Math" panose="02040503050406030204" pitchFamily="18" charset="0"/>
                          </a:rPr>
                          <m:t>2</m:t>
                        </m:r>
                      </m:sub>
                    </m:sSub>
                    <m:r>
                      <a:rPr lang="ar-AE" sz="1400" i="1">
                        <a:solidFill>
                          <a:schemeClr val="tx2"/>
                        </a:solidFill>
                        <a:latin typeface="Cambria Math"/>
                      </a:rPr>
                      <m:t>∗</m:t>
                    </m:r>
                    <m:r>
                      <a:rPr lang="de-DE" sz="1400" i="1">
                        <a:solidFill>
                          <a:schemeClr val="tx2"/>
                        </a:solidFill>
                        <a:latin typeface="Cambria Math" panose="02040503050406030204" pitchFamily="18" charset="0"/>
                      </a:rPr>
                      <m:t>1</m:t>
                    </m:r>
                    <m:r>
                      <a:rPr lang="de-DE" sz="1400" i="1">
                        <a:solidFill>
                          <a:schemeClr val="tx2"/>
                        </a:solidFill>
                        <a:latin typeface="Cambria Math" panose="02040503050406030204" pitchFamily="18" charset="0"/>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de-DE" sz="1400" i="1">
                            <a:solidFill>
                              <a:schemeClr val="tx2"/>
                            </a:solidFill>
                            <a:latin typeface="Cambria Math" panose="02040503050406030204" pitchFamily="18" charset="0"/>
                          </a:rPr>
                          <m:t>2</m:t>
                        </m:r>
                        <m:r>
                          <a:rPr lang="de-DE" sz="1400" b="0" i="1" smtClean="0">
                            <a:solidFill>
                              <a:schemeClr val="tx2"/>
                            </a:solidFill>
                            <a:latin typeface="Cambria Math" panose="02040503050406030204" pitchFamily="18" charset="0"/>
                          </a:rPr>
                          <m:t>2</m:t>
                        </m:r>
                      </m:sub>
                    </m:sSub>
                  </m:oMath>
                </a14:m>
                <a:endParaRPr lang="ar-AE" sz="1400" dirty="0"/>
              </a:p>
              <a:p>
                <a:pPr>
                  <a:defRPr/>
                </a:pPr>
                <a:r>
                  <a:rPr lang="de-DE" sz="1400" dirty="0">
                    <a:solidFill>
                      <a:schemeClr val="accent3">
                        <a:lumMod val="50000"/>
                      </a:schemeClr>
                    </a:solidFill>
                  </a:rPr>
                  <a:t>Path 3a: </a:t>
                </a:r>
                <a14:m>
                  <m:oMath xmlns:m="http://schemas.openxmlformats.org/officeDocument/2006/math">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𝑒</m:t>
                        </m:r>
                      </m:e>
                      <m:sub>
                        <m:r>
                          <a:rPr lang="de-DE" sz="1400" b="0" i="1" smtClean="0">
                            <a:solidFill>
                              <a:schemeClr val="accent3">
                                <a:lumMod val="50000"/>
                              </a:schemeClr>
                            </a:solidFill>
                            <a:latin typeface="Cambria Math" panose="02040503050406030204" pitchFamily="18" charset="0"/>
                          </a:rPr>
                          <m:t>2</m:t>
                        </m:r>
                        <m:r>
                          <a:rPr lang="ar-AE" sz="1400" b="0" i="1">
                            <a:solidFill>
                              <a:schemeClr val="accent3">
                                <a:lumMod val="50000"/>
                              </a:schemeClr>
                            </a:solidFill>
                            <a:latin typeface="Cambria Math"/>
                          </a:rPr>
                          <m:t>1</m:t>
                        </m:r>
                      </m:sub>
                    </m:sSub>
                    <m:r>
                      <a:rPr lang="ar-AE" sz="1400" b="0" i="1">
                        <a:solidFill>
                          <a:schemeClr val="accent3">
                            <a:lumMod val="50000"/>
                          </a:schemeClr>
                        </a:solidFill>
                        <a:latin typeface="Cambria Math"/>
                      </a:rPr>
                      <m:t>∗</m:t>
                    </m:r>
                    <m:r>
                      <a:rPr lang="de-DE" sz="1400" b="0" i="1" smtClean="0">
                        <a:solidFill>
                          <a:schemeClr val="accent3">
                            <a:lumMod val="50000"/>
                          </a:schemeClr>
                        </a:solidFill>
                        <a:latin typeface="Cambria Math" panose="02040503050406030204" pitchFamily="18" charset="0"/>
                      </a:rPr>
                      <m:t>1</m:t>
                    </m:r>
                    <m:r>
                      <a:rPr lang="de-DE" sz="1400" b="0" i="1" smtClean="0">
                        <a:solidFill>
                          <a:schemeClr val="accent3">
                            <a:lumMod val="50000"/>
                          </a:schemeClr>
                        </a:solidFill>
                        <a:latin typeface="Cambria Math" panose="02040503050406030204" pitchFamily="18" charset="0"/>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𝑒</m:t>
                        </m:r>
                      </m:e>
                      <m:sub>
                        <m:r>
                          <a:rPr lang="de-DE" sz="1400" b="0" i="1" smtClean="0">
                            <a:solidFill>
                              <a:schemeClr val="accent3">
                                <a:lumMod val="50000"/>
                              </a:schemeClr>
                            </a:solidFill>
                            <a:latin typeface="Cambria Math" panose="02040503050406030204" pitchFamily="18" charset="0"/>
                          </a:rPr>
                          <m:t>2</m:t>
                        </m:r>
                        <m:r>
                          <a:rPr lang="ar-AE" sz="1400" b="0" i="1">
                            <a:solidFill>
                              <a:schemeClr val="accent3">
                                <a:lumMod val="50000"/>
                              </a:schemeClr>
                            </a:solidFill>
                            <a:latin typeface="Cambria Math"/>
                          </a:rPr>
                          <m:t>1</m:t>
                        </m:r>
                      </m:sub>
                    </m:sSub>
                  </m:oMath>
                </a14:m>
                <a:r>
                  <a:rPr lang="de-DE" sz="1400" dirty="0"/>
                  <a:t>; </a:t>
                </a:r>
                <a:r>
                  <a:rPr lang="de-DE" sz="1400" dirty="0">
                    <a:solidFill>
                      <a:schemeClr val="accent3">
                        <a:lumMod val="50000"/>
                      </a:schemeClr>
                    </a:solidFill>
                  </a:rPr>
                  <a:t>Path 3b: </a:t>
                </a:r>
                <a14:m>
                  <m:oMath xmlns:m="http://schemas.openxmlformats.org/officeDocument/2006/math">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de-DE" sz="1400" i="1">
                            <a:solidFill>
                              <a:schemeClr val="accent3">
                                <a:lumMod val="50000"/>
                              </a:schemeClr>
                            </a:solidFill>
                            <a:latin typeface="Cambria Math" panose="02040503050406030204" pitchFamily="18" charset="0"/>
                          </a:rPr>
                          <m:t>2</m:t>
                        </m:r>
                        <m:r>
                          <a:rPr lang="de-DE" sz="1400" b="0" i="1" smtClean="0">
                            <a:solidFill>
                              <a:schemeClr val="accent3">
                                <a:lumMod val="50000"/>
                              </a:schemeClr>
                            </a:solidFill>
                            <a:latin typeface="Cambria Math" panose="02040503050406030204" pitchFamily="18" charset="0"/>
                          </a:rPr>
                          <m:t>2</m:t>
                        </m:r>
                      </m:sub>
                    </m:sSub>
                    <m:r>
                      <a:rPr lang="ar-AE" sz="1400" i="1">
                        <a:solidFill>
                          <a:schemeClr val="accent3">
                            <a:lumMod val="50000"/>
                          </a:schemeClr>
                        </a:solidFill>
                        <a:latin typeface="Cambria Math"/>
                      </a:rPr>
                      <m:t>∗</m:t>
                    </m:r>
                    <m:r>
                      <a:rPr lang="de-DE" sz="1400" i="1">
                        <a:solidFill>
                          <a:schemeClr val="accent3">
                            <a:lumMod val="50000"/>
                          </a:schemeClr>
                        </a:solidFill>
                        <a:latin typeface="Cambria Math" panose="02040503050406030204" pitchFamily="18" charset="0"/>
                      </a:rPr>
                      <m:t>1</m:t>
                    </m:r>
                    <m:r>
                      <a:rPr lang="de-DE" sz="1400" i="1">
                        <a:solidFill>
                          <a:schemeClr val="accent3">
                            <a:lumMod val="50000"/>
                          </a:schemeClr>
                        </a:solidFill>
                        <a:latin typeface="Cambria Math" panose="02040503050406030204" pitchFamily="18" charset="0"/>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de-DE" sz="1400" i="1">
                            <a:solidFill>
                              <a:schemeClr val="accent3">
                                <a:lumMod val="50000"/>
                              </a:schemeClr>
                            </a:solidFill>
                            <a:latin typeface="Cambria Math" panose="02040503050406030204" pitchFamily="18" charset="0"/>
                          </a:rPr>
                          <m:t>2</m:t>
                        </m:r>
                        <m:r>
                          <a:rPr lang="de-DE" sz="1400" b="0" i="1" smtClean="0">
                            <a:solidFill>
                              <a:schemeClr val="accent3">
                                <a:lumMod val="50000"/>
                              </a:schemeClr>
                            </a:solidFill>
                            <a:latin typeface="Cambria Math" panose="02040503050406030204" pitchFamily="18" charset="0"/>
                          </a:rPr>
                          <m:t>2</m:t>
                        </m:r>
                      </m:sub>
                    </m:sSub>
                  </m:oMath>
                </a14:m>
                <a:endParaRPr lang="ar-AE" sz="1400" dirty="0"/>
              </a:p>
              <a:p>
                <a:pPr>
                  <a:defRPr/>
                </a:pPr>
                <a:endParaRPr lang="ar-AE" sz="1400" dirty="0"/>
              </a:p>
              <a:p>
                <a:pPr>
                  <a:defRPr/>
                </a:pPr>
                <a:r>
                  <a:rPr lang="de-DE" sz="1400" b="1" dirty="0"/>
                  <a:t>3. </a:t>
                </a:r>
                <a:r>
                  <a:rPr lang="de-DE" sz="1400" b="1" dirty="0" err="1"/>
                  <a:t>Sum</a:t>
                </a:r>
                <a:r>
                  <a:rPr lang="de-DE" sz="1400" b="1" dirty="0"/>
                  <a:t> </a:t>
                </a:r>
                <a:r>
                  <a:rPr lang="de-DE" sz="1400" b="1" dirty="0" err="1"/>
                  <a:t>over</a:t>
                </a:r>
                <a:r>
                  <a:rPr lang="de-DE" sz="1400" b="1" dirty="0"/>
                  <a:t> all different </a:t>
                </a:r>
                <a:r>
                  <a:rPr lang="de-DE" sz="1400" b="1" dirty="0" err="1"/>
                  <a:t>compound</a:t>
                </a:r>
                <a:r>
                  <a:rPr lang="de-DE" sz="1400" b="1" dirty="0"/>
                  <a:t> </a:t>
                </a:r>
                <a:r>
                  <a:rPr lang="de-DE" sz="1400" b="1" dirty="0" err="1"/>
                  <a:t>paths</a:t>
                </a:r>
                <a:r>
                  <a:rPr lang="de-DE" sz="1400" b="1" dirty="0"/>
                  <a:t>. </a:t>
                </a:r>
                <a:r>
                  <a:rPr lang="de-DE" sz="1400" b="1" dirty="0" err="1"/>
                  <a:t>Compound</a:t>
                </a:r>
                <a:r>
                  <a:rPr lang="de-DE" sz="1400" b="1" dirty="0"/>
                  <a:t> </a:t>
                </a:r>
                <a:r>
                  <a:rPr lang="de-DE" sz="1400" b="1" dirty="0" err="1"/>
                  <a:t>paths</a:t>
                </a:r>
                <a:r>
                  <a:rPr lang="de-DE" sz="1400" b="1" dirty="0"/>
                  <a:t> </a:t>
                </a:r>
                <a:r>
                  <a:rPr lang="de-DE" sz="1400" b="1" dirty="0" err="1"/>
                  <a:t>are</a:t>
                </a:r>
                <a:r>
                  <a:rPr lang="de-DE" sz="1400" b="1" dirty="0"/>
                  <a:t> </a:t>
                </a:r>
                <a:r>
                  <a:rPr lang="de-DE" sz="1400" b="1" dirty="0" err="1"/>
                  <a:t>considered</a:t>
                </a:r>
                <a:r>
                  <a:rPr lang="de-DE" sz="1400" b="1" dirty="0"/>
                  <a:t> different </a:t>
                </a:r>
                <a:r>
                  <a:rPr lang="de-DE" sz="1400" b="1" dirty="0" err="1"/>
                  <a:t>if</a:t>
                </a:r>
                <a:r>
                  <a:rPr lang="de-DE" sz="1400" b="1" dirty="0"/>
                  <a:t> </a:t>
                </a:r>
                <a:r>
                  <a:rPr lang="de-DE" sz="1400" b="1" dirty="0" err="1"/>
                  <a:t>they</a:t>
                </a:r>
                <a:r>
                  <a:rPr lang="de-DE" sz="1400" b="1" dirty="0"/>
                  <a:t> </a:t>
                </a:r>
                <a:r>
                  <a:rPr lang="de-DE" sz="1400" b="1" dirty="0" err="1"/>
                  <a:t>contain</a:t>
                </a:r>
                <a:r>
                  <a:rPr lang="de-DE" sz="1400" b="1" dirty="0"/>
                  <a:t> a) different </a:t>
                </a:r>
                <a:r>
                  <a:rPr lang="de-DE" sz="1400" b="1" dirty="0" err="1"/>
                  <a:t>parameters</a:t>
                </a:r>
                <a:r>
                  <a:rPr lang="de-DE" sz="1400" b="1" dirty="0"/>
                  <a:t> </a:t>
                </a:r>
                <a:r>
                  <a:rPr lang="de-DE" sz="1400" b="1" dirty="0" err="1"/>
                  <a:t>or</a:t>
                </a:r>
                <a:r>
                  <a:rPr lang="de-DE" sz="1400" b="1" dirty="0"/>
                  <a:t> b) same </a:t>
                </a:r>
                <a:r>
                  <a:rPr lang="de-DE" sz="1400" b="1" dirty="0" err="1"/>
                  <a:t>parameters</a:t>
                </a:r>
                <a:r>
                  <a:rPr lang="de-DE" sz="1400" b="1" dirty="0"/>
                  <a:t> in a different </a:t>
                </a:r>
                <a:r>
                  <a:rPr lang="de-DE" sz="1400" b="1" dirty="0" err="1"/>
                  <a:t>order</a:t>
                </a:r>
                <a:r>
                  <a:rPr lang="de-DE" sz="1400" b="1" dirty="0"/>
                  <a:t>!</a:t>
                </a:r>
                <a:endParaRPr lang="de-DE" dirty="0"/>
              </a:p>
              <a:p>
                <a:pPr>
                  <a:defRPr/>
                </a:pPr>
                <a:r>
                  <a:rPr lang="de-DE" sz="1400" b="0" dirty="0" err="1"/>
                  <a:t>Sum</a:t>
                </a:r>
                <a:r>
                  <a:rPr lang="de-DE" sz="1400" b="0" dirty="0"/>
                  <a:t> </a:t>
                </a:r>
                <a:r>
                  <a:rPr lang="de-DE" sz="1400" b="0" dirty="0" err="1"/>
                  <a:t>over</a:t>
                </a:r>
                <a:r>
                  <a:rPr lang="de-DE" sz="1400" b="0" dirty="0"/>
                  <a:t> all </a:t>
                </a:r>
                <a:r>
                  <a:rPr lang="de-DE" sz="1400" b="0" dirty="0" err="1"/>
                  <a:t>paths</a:t>
                </a:r>
                <a:r>
                  <a:rPr lang="de-DE" sz="1400" b="0" dirty="0"/>
                  <a:t>: </a:t>
                </a:r>
                <a14:m>
                  <m:oMath xmlns:m="http://schemas.openxmlformats.org/officeDocument/2006/math">
                    <m:r>
                      <a:rPr lang="de-DE" sz="1400" b="0" i="1">
                        <a:latin typeface="Cambria Math"/>
                      </a:rPr>
                      <m:t>𝑉𝑎𝑟</m:t>
                    </m:r>
                    <m:d>
                      <m:dPr>
                        <m:ctrlPr>
                          <a:rPr lang="ar-AE" sz="1400" i="1">
                            <a:latin typeface="Cambria Math" panose="02040503050406030204" pitchFamily="18" charset="0"/>
                            <a:ea typeface="Cambria Math"/>
                            <a:cs typeface="Cambria Math"/>
                          </a:rPr>
                        </m:ctrlPr>
                      </m:dPr>
                      <m:e>
                        <m:r>
                          <a:rPr lang="de-DE" sz="1400" b="0" i="1" smtClean="0">
                            <a:latin typeface="Cambria Math" panose="02040503050406030204" pitchFamily="18" charset="0"/>
                            <a:ea typeface="Cambria Math"/>
                            <a:cs typeface="Cambria Math"/>
                          </a:rPr>
                          <m:t>𝑌</m:t>
                        </m:r>
                      </m:e>
                    </m:d>
                    <m:r>
                      <a:rPr lang="ar-AE" sz="1400" b="0" i="1">
                        <a:latin typeface="Cambria Math"/>
                      </a:rPr>
                      <m:t>=</m:t>
                    </m:r>
                    <m:sSubSup>
                      <m:sSubSupPr>
                        <m:ctrlPr>
                          <a:rPr lang="ar-AE" sz="1400" i="1">
                            <a:solidFill>
                              <a:srgbClr val="C00000"/>
                            </a:solidFill>
                            <a:latin typeface="Cambria Math" panose="02040503050406030204" pitchFamily="18" charset="0"/>
                          </a:rPr>
                        </m:ctrlPr>
                      </m:sSubSupPr>
                      <m:e>
                        <m:r>
                          <a:rPr lang="de-DE" sz="1400" b="0" i="1" smtClean="0">
                            <a:solidFill>
                              <a:srgbClr val="C00000"/>
                            </a:solidFill>
                            <a:latin typeface="Cambria Math" panose="02040503050406030204" pitchFamily="18" charset="0"/>
                          </a:rPr>
                          <m:t>𝑎</m:t>
                        </m:r>
                      </m:e>
                      <m:sub>
                        <m:r>
                          <a:rPr lang="de-DE" sz="1400" b="0" i="1" smtClean="0">
                            <a:solidFill>
                              <a:srgbClr val="C00000"/>
                            </a:solidFill>
                            <a:latin typeface="Cambria Math" panose="02040503050406030204" pitchFamily="18" charset="0"/>
                          </a:rPr>
                          <m:t>12</m:t>
                        </m:r>
                      </m:sub>
                      <m:sup>
                        <m:r>
                          <a:rPr lang="de-DE" sz="1400" b="0" i="1" smtClean="0">
                            <a:solidFill>
                              <a:srgbClr val="C00000"/>
                            </a:solidFill>
                            <a:latin typeface="Cambria Math" panose="02040503050406030204" pitchFamily="18" charset="0"/>
                          </a:rPr>
                          <m:t>2</m:t>
                        </m:r>
                      </m:sup>
                    </m:sSubSup>
                    <m:r>
                      <a:rPr lang="ar-AE" sz="1400" b="0" i="1">
                        <a:solidFill>
                          <a:schemeClr val="tx2"/>
                        </a:solidFill>
                        <a:latin typeface="Cambria Math"/>
                      </a:rPr>
                      <m:t>+</m:t>
                    </m:r>
                    <m:sSubSup>
                      <m:sSubSupPr>
                        <m:ctrlPr>
                          <a:rPr lang="ar-AE" sz="1400" i="1" smtClean="0">
                            <a:solidFill>
                              <a:schemeClr val="accent1"/>
                            </a:solidFill>
                            <a:latin typeface="Cambria Math" panose="02040503050406030204" pitchFamily="18" charset="0"/>
                          </a:rPr>
                        </m:ctrlPr>
                      </m:sSubSupPr>
                      <m:e>
                        <m:r>
                          <a:rPr lang="de-DE" sz="1400" b="0" i="1" smtClean="0">
                            <a:solidFill>
                              <a:schemeClr val="accent1"/>
                            </a:solidFill>
                            <a:latin typeface="Cambria Math" panose="02040503050406030204" pitchFamily="18" charset="0"/>
                          </a:rPr>
                          <m:t>𝑐</m:t>
                        </m:r>
                      </m:e>
                      <m:sub>
                        <m:r>
                          <a:rPr lang="de-DE" sz="1400" b="0" i="1" smtClean="0">
                            <a:solidFill>
                              <a:schemeClr val="accent1"/>
                            </a:solidFill>
                            <a:latin typeface="Cambria Math" panose="02040503050406030204" pitchFamily="18" charset="0"/>
                          </a:rPr>
                          <m:t>12</m:t>
                        </m:r>
                      </m:sub>
                      <m:sup>
                        <m:r>
                          <a:rPr lang="de-DE" sz="1400" b="0" i="1" smtClean="0">
                            <a:solidFill>
                              <a:schemeClr val="accent1"/>
                            </a:solidFill>
                            <a:latin typeface="Cambria Math" panose="02040503050406030204" pitchFamily="18" charset="0"/>
                          </a:rPr>
                          <m:t>2</m:t>
                        </m:r>
                      </m:sup>
                    </m:sSubSup>
                    <m:r>
                      <a:rPr lang="ar-AE" sz="1400" b="0" i="1" smtClean="0">
                        <a:solidFill>
                          <a:schemeClr val="accent3">
                            <a:lumMod val="75000"/>
                          </a:schemeClr>
                        </a:solidFill>
                        <a:latin typeface="Cambria Math"/>
                      </a:rPr>
                      <m:t>+</m:t>
                    </m:r>
                    <m:sSubSup>
                      <m:sSubSupPr>
                        <m:ctrlPr>
                          <a:rPr lang="ar-AE" sz="1400" i="1">
                            <a:solidFill>
                              <a:schemeClr val="accent3">
                                <a:lumMod val="75000"/>
                              </a:schemeClr>
                            </a:solidFill>
                            <a:latin typeface="Cambria Math" panose="02040503050406030204" pitchFamily="18" charset="0"/>
                          </a:rPr>
                        </m:ctrlPr>
                      </m:sSubSupPr>
                      <m:e>
                        <m:r>
                          <a:rPr lang="de-DE" sz="1400" b="0" i="1" smtClean="0">
                            <a:solidFill>
                              <a:schemeClr val="accent3">
                                <a:lumMod val="75000"/>
                              </a:schemeClr>
                            </a:solidFill>
                            <a:latin typeface="Cambria Math" panose="02040503050406030204" pitchFamily="18" charset="0"/>
                          </a:rPr>
                          <m:t>𝑒</m:t>
                        </m:r>
                      </m:e>
                      <m:sub>
                        <m:r>
                          <a:rPr lang="de-DE" sz="1400" b="0" i="1" smtClean="0">
                            <a:solidFill>
                              <a:schemeClr val="accent3">
                                <a:lumMod val="75000"/>
                              </a:schemeClr>
                            </a:solidFill>
                            <a:latin typeface="Cambria Math" panose="02040503050406030204" pitchFamily="18" charset="0"/>
                          </a:rPr>
                          <m:t>12</m:t>
                        </m:r>
                      </m:sub>
                      <m:sup>
                        <m:r>
                          <a:rPr lang="de-DE" sz="1400" b="0" i="1" smtClean="0">
                            <a:solidFill>
                              <a:schemeClr val="accent3">
                                <a:lumMod val="75000"/>
                              </a:schemeClr>
                            </a:solidFill>
                            <a:latin typeface="Cambria Math" panose="02040503050406030204" pitchFamily="18" charset="0"/>
                          </a:rPr>
                          <m:t>2</m:t>
                        </m:r>
                      </m:sup>
                    </m:sSubSup>
                    <m:r>
                      <a:rPr lang="de-DE" sz="1400" b="0" i="1" smtClean="0">
                        <a:solidFill>
                          <a:srgbClr val="C00000"/>
                        </a:solidFill>
                        <a:latin typeface="Cambria Math" panose="02040503050406030204" pitchFamily="18" charset="0"/>
                      </a:rPr>
                      <m:t>+</m:t>
                    </m:r>
                    <m:sSubSup>
                      <m:sSubSupPr>
                        <m:ctrlPr>
                          <a:rPr lang="ar-AE" sz="1400" i="1">
                            <a:solidFill>
                              <a:srgbClr val="C00000"/>
                            </a:solidFill>
                            <a:latin typeface="Cambria Math" panose="02040503050406030204" pitchFamily="18" charset="0"/>
                          </a:rPr>
                        </m:ctrlPr>
                      </m:sSubSupPr>
                      <m:e>
                        <m:r>
                          <a:rPr lang="de-DE" sz="1400" b="0" i="1" smtClean="0">
                            <a:solidFill>
                              <a:srgbClr val="C00000"/>
                            </a:solidFill>
                            <a:latin typeface="Cambria Math" panose="02040503050406030204" pitchFamily="18" charset="0"/>
                          </a:rPr>
                          <m:t>𝑎</m:t>
                        </m:r>
                      </m:e>
                      <m:sub>
                        <m:r>
                          <a:rPr lang="de-DE" sz="1400" b="0" i="1" smtClean="0">
                            <a:solidFill>
                              <a:srgbClr val="C00000"/>
                            </a:solidFill>
                            <a:latin typeface="Cambria Math" panose="02040503050406030204" pitchFamily="18" charset="0"/>
                          </a:rPr>
                          <m:t>22</m:t>
                        </m:r>
                      </m:sub>
                      <m:sup>
                        <m:r>
                          <a:rPr lang="de-DE" sz="1400" b="0" i="1" smtClean="0">
                            <a:solidFill>
                              <a:srgbClr val="C00000"/>
                            </a:solidFill>
                            <a:latin typeface="Cambria Math" panose="02040503050406030204" pitchFamily="18" charset="0"/>
                          </a:rPr>
                          <m:t>2</m:t>
                        </m:r>
                      </m:sup>
                    </m:sSubSup>
                    <m:r>
                      <a:rPr lang="de-DE" sz="1400" b="0" i="1" smtClean="0">
                        <a:solidFill>
                          <a:schemeClr val="accent1"/>
                        </a:solidFill>
                        <a:latin typeface="Cambria Math" panose="02040503050406030204" pitchFamily="18" charset="0"/>
                      </a:rPr>
                      <m:t>+</m:t>
                    </m:r>
                    <m:sSubSup>
                      <m:sSubSupPr>
                        <m:ctrlPr>
                          <a:rPr lang="ar-AE" sz="1400" i="1">
                            <a:solidFill>
                              <a:schemeClr val="accent1"/>
                            </a:solidFill>
                            <a:latin typeface="Cambria Math" panose="02040503050406030204" pitchFamily="18" charset="0"/>
                          </a:rPr>
                        </m:ctrlPr>
                      </m:sSubSupPr>
                      <m:e>
                        <m:r>
                          <a:rPr lang="de-DE" sz="1400" b="0" i="1" smtClean="0">
                            <a:solidFill>
                              <a:schemeClr val="accent1"/>
                            </a:solidFill>
                            <a:latin typeface="Cambria Math" panose="02040503050406030204" pitchFamily="18" charset="0"/>
                          </a:rPr>
                          <m:t>𝑐</m:t>
                        </m:r>
                      </m:e>
                      <m:sub>
                        <m:r>
                          <a:rPr lang="de-DE" sz="1400" b="0" i="1" smtClean="0">
                            <a:solidFill>
                              <a:schemeClr val="accent1"/>
                            </a:solidFill>
                            <a:latin typeface="Cambria Math" panose="02040503050406030204" pitchFamily="18" charset="0"/>
                          </a:rPr>
                          <m:t>22</m:t>
                        </m:r>
                      </m:sub>
                      <m:sup>
                        <m:r>
                          <a:rPr lang="de-DE" sz="1400" b="0" i="1" smtClean="0">
                            <a:solidFill>
                              <a:schemeClr val="accent1"/>
                            </a:solidFill>
                            <a:latin typeface="Cambria Math" panose="02040503050406030204" pitchFamily="18" charset="0"/>
                          </a:rPr>
                          <m:t>2</m:t>
                        </m:r>
                      </m:sup>
                    </m:sSubSup>
                    <m:r>
                      <a:rPr lang="de-DE" sz="1400" b="0" i="1" smtClean="0">
                        <a:solidFill>
                          <a:schemeClr val="accent3">
                            <a:lumMod val="75000"/>
                          </a:schemeClr>
                        </a:solidFill>
                        <a:latin typeface="Cambria Math" panose="02040503050406030204" pitchFamily="18" charset="0"/>
                      </a:rPr>
                      <m:t>+</m:t>
                    </m:r>
                    <m:sSubSup>
                      <m:sSubSupPr>
                        <m:ctrlPr>
                          <a:rPr lang="ar-AE" sz="1400" i="1">
                            <a:solidFill>
                              <a:schemeClr val="accent3">
                                <a:lumMod val="75000"/>
                              </a:schemeClr>
                            </a:solidFill>
                            <a:latin typeface="Cambria Math" panose="02040503050406030204" pitchFamily="18" charset="0"/>
                          </a:rPr>
                        </m:ctrlPr>
                      </m:sSubSupPr>
                      <m:e>
                        <m:r>
                          <a:rPr lang="de-DE" sz="1400" b="0" i="1" smtClean="0">
                            <a:solidFill>
                              <a:schemeClr val="accent3">
                                <a:lumMod val="75000"/>
                              </a:schemeClr>
                            </a:solidFill>
                            <a:latin typeface="Cambria Math" panose="02040503050406030204" pitchFamily="18" charset="0"/>
                          </a:rPr>
                          <m:t>𝑒</m:t>
                        </m:r>
                      </m:e>
                      <m:sub>
                        <m:r>
                          <a:rPr lang="de-DE" sz="1400" b="0" i="1" smtClean="0">
                            <a:solidFill>
                              <a:schemeClr val="accent3">
                                <a:lumMod val="75000"/>
                              </a:schemeClr>
                            </a:solidFill>
                            <a:latin typeface="Cambria Math" panose="02040503050406030204" pitchFamily="18" charset="0"/>
                          </a:rPr>
                          <m:t>22</m:t>
                        </m:r>
                      </m:sub>
                      <m:sup>
                        <m:r>
                          <a:rPr lang="de-DE" sz="1400" b="0" i="1" smtClean="0">
                            <a:solidFill>
                              <a:schemeClr val="accent3">
                                <a:lumMod val="75000"/>
                              </a:schemeClr>
                            </a:solidFill>
                            <a:latin typeface="Cambria Math" panose="02040503050406030204" pitchFamily="18" charset="0"/>
                          </a:rPr>
                          <m:t>2</m:t>
                        </m:r>
                      </m:sup>
                    </m:sSubSup>
                  </m:oMath>
                </a14:m>
                <a:endParaRPr lang="de-DE" sz="1400" i="1" dirty="0"/>
              </a:p>
            </p:txBody>
          </p:sp>
        </mc:Choice>
        <mc:Fallback xmlns="">
          <p:sp>
            <p:nvSpPr>
              <p:cNvPr id="5" name="Textfeld 4"/>
              <p:cNvSpPr txBox="1">
                <a:spLocks noRot="1" noChangeAspect="1" noMove="1" noResize="1" noEditPoints="1" noAdjustHandles="1" noChangeArrowheads="1" noChangeShapeType="1" noTextEdit="1"/>
              </p:cNvSpPr>
              <p:nvPr/>
            </p:nvSpPr>
            <p:spPr bwMode="auto">
              <a:xfrm>
                <a:off x="495299" y="1074502"/>
                <a:ext cx="8915938" cy="4634667"/>
              </a:xfrm>
              <a:prstGeom prst="rect">
                <a:avLst/>
              </a:prstGeom>
              <a:blipFill>
                <a:blip r:embed="rId2"/>
                <a:stretch>
                  <a:fillRect l="-205" t="-131" b="-394"/>
                </a:stretch>
              </a:blipFill>
            </p:spPr>
            <p:txBody>
              <a:bodyPr/>
              <a:lstStyle/>
              <a:p>
                <a:r>
                  <a:rPr lang="de-DE">
                    <a:noFill/>
                  </a:rPr>
                  <a:t> </a:t>
                </a:r>
              </a:p>
            </p:txBody>
          </p:sp>
        </mc:Fallback>
      </mc:AlternateContent>
      <p:grpSp>
        <p:nvGrpSpPr>
          <p:cNvPr id="8" name="Group 4"/>
          <p:cNvGrpSpPr>
            <a:grpSpLocks noChangeAspect="1"/>
          </p:cNvGrpSpPr>
          <p:nvPr/>
        </p:nvGrpSpPr>
        <p:grpSpPr bwMode="auto">
          <a:xfrm>
            <a:off x="6366832" y="1074503"/>
            <a:ext cx="3002592" cy="1562409"/>
            <a:chOff x="0" y="273"/>
            <a:chExt cx="6903" cy="3592"/>
          </a:xfrm>
          <a:solidFill>
            <a:schemeClr val="bg1"/>
          </a:solidFill>
        </p:grpSpPr>
        <p:sp>
          <p:nvSpPr>
            <p:cNvPr id="9" name="AutoShape 3"/>
            <p:cNvSpPr>
              <a:spLocks noChangeAspect="1" noChangeArrowheads="1" noTextEdit="1"/>
            </p:cNvSpPr>
            <p:nvPr/>
          </p:nvSpPr>
          <p:spPr bwMode="auto">
            <a:xfrm>
              <a:off x="0" y="551"/>
              <a:ext cx="6240" cy="3218"/>
            </a:xfrm>
            <a:prstGeom prst="rect">
              <a:avLst/>
            </a:prstGeom>
            <a:grp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0" name="Picture 5"/>
            <p:cNvPicPr>
              <a:picLocks noChangeAspect="1" noChangeArrowheads="1"/>
            </p:cNvPicPr>
            <p:nvPr/>
          </p:nvPicPr>
          <p:blipFill>
            <a:blip r:embed="rId3"/>
            <a:srcRect t="43774" r="49602" b="-1"/>
            <a:stretch/>
          </p:blipFill>
          <p:spPr bwMode="auto">
            <a:xfrm>
              <a:off x="663" y="273"/>
              <a:ext cx="6240" cy="3592"/>
            </a:xfrm>
            <a:prstGeom prst="rect">
              <a:avLst/>
            </a:prstGeom>
            <a:grpFill/>
            <a:ln>
              <a:noFill/>
            </a:ln>
          </p:spPr>
        </p:pic>
      </p:grpSp>
      <p:cxnSp>
        <p:nvCxnSpPr>
          <p:cNvPr id="3" name="Gerade Verbindung mit Pfeil 2"/>
          <p:cNvCxnSpPr>
            <a:cxnSpLocks/>
          </p:cNvCxnSpPr>
          <p:nvPr/>
        </p:nvCxnSpPr>
        <p:spPr bwMode="auto">
          <a:xfrm flipH="1" flipV="1">
            <a:off x="8301787" y="1412776"/>
            <a:ext cx="246606" cy="72835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 name="Gerade Verbindung mit Pfeil 10"/>
          <p:cNvCxnSpPr>
            <a:cxnSpLocks/>
          </p:cNvCxnSpPr>
          <p:nvPr/>
        </p:nvCxnSpPr>
        <p:spPr bwMode="auto">
          <a:xfrm>
            <a:off x="8256940" y="1443026"/>
            <a:ext cx="254084" cy="73520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4" name="Gerade Verbindung mit Pfeil 13"/>
          <p:cNvCxnSpPr>
            <a:cxnSpLocks/>
          </p:cNvCxnSpPr>
          <p:nvPr/>
        </p:nvCxnSpPr>
        <p:spPr bwMode="auto">
          <a:xfrm flipV="1">
            <a:off x="8552057" y="1427901"/>
            <a:ext cx="144016" cy="7189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a:cxnSpLocks/>
          </p:cNvCxnSpPr>
          <p:nvPr/>
        </p:nvCxnSpPr>
        <p:spPr bwMode="auto">
          <a:xfrm flipH="1">
            <a:off x="8552057" y="1443026"/>
            <a:ext cx="95590"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p:cNvCxnSpPr>
            <a:cxnSpLocks/>
          </p:cNvCxnSpPr>
          <p:nvPr/>
        </p:nvCxnSpPr>
        <p:spPr bwMode="auto">
          <a:xfrm flipH="1" flipV="1">
            <a:off x="7806002" y="1340768"/>
            <a:ext cx="747399" cy="785236"/>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31" name="Gerade Verbindung mit Pfeil 30"/>
          <p:cNvCxnSpPr>
            <a:cxnSpLocks/>
          </p:cNvCxnSpPr>
          <p:nvPr/>
        </p:nvCxnSpPr>
        <p:spPr bwMode="auto">
          <a:xfrm>
            <a:off x="7723936" y="1412776"/>
            <a:ext cx="757456" cy="71322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670816794"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cxnSp>
        <p:nvCxnSpPr>
          <p:cNvPr id="18" name="Gerade Verbindung mit Pfeil 17">
            <a:extLst>
              <a:ext uri="{FF2B5EF4-FFF2-40B4-BE49-F238E27FC236}">
                <a16:creationId xmlns:a16="http://schemas.microsoft.com/office/drawing/2014/main" id="{CD0FBCC3-EA6F-4BBC-800F-A50E29E44321}"/>
              </a:ext>
            </a:extLst>
          </p:cNvPr>
          <p:cNvCxnSpPr>
            <a:cxnSpLocks/>
          </p:cNvCxnSpPr>
          <p:nvPr/>
        </p:nvCxnSpPr>
        <p:spPr bwMode="auto">
          <a:xfrm flipV="1">
            <a:off x="8624417" y="1484784"/>
            <a:ext cx="466991" cy="648072"/>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1" name="Gerade Verbindung mit Pfeil 20">
            <a:extLst>
              <a:ext uri="{FF2B5EF4-FFF2-40B4-BE49-F238E27FC236}">
                <a16:creationId xmlns:a16="http://schemas.microsoft.com/office/drawing/2014/main" id="{ECA72BAA-932A-4219-9695-D849CB73056B}"/>
              </a:ext>
            </a:extLst>
          </p:cNvPr>
          <p:cNvCxnSpPr>
            <a:cxnSpLocks/>
          </p:cNvCxnSpPr>
          <p:nvPr/>
        </p:nvCxnSpPr>
        <p:spPr bwMode="auto">
          <a:xfrm flipH="1">
            <a:off x="8552057" y="1443027"/>
            <a:ext cx="459547" cy="689829"/>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7" name="Gerade Verbindung mit Pfeil 26">
            <a:extLst>
              <a:ext uri="{FF2B5EF4-FFF2-40B4-BE49-F238E27FC236}">
                <a16:creationId xmlns:a16="http://schemas.microsoft.com/office/drawing/2014/main" id="{A0D3E391-9667-4C42-88DB-513FD2E1C3CD}"/>
              </a:ext>
            </a:extLst>
          </p:cNvPr>
          <p:cNvCxnSpPr>
            <a:cxnSpLocks/>
          </p:cNvCxnSpPr>
          <p:nvPr/>
        </p:nvCxnSpPr>
        <p:spPr bwMode="auto">
          <a:xfrm flipH="1" flipV="1">
            <a:off x="6969225" y="1360548"/>
            <a:ext cx="1512167" cy="802558"/>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0" name="Gerade Verbindung mit Pfeil 29">
            <a:extLst>
              <a:ext uri="{FF2B5EF4-FFF2-40B4-BE49-F238E27FC236}">
                <a16:creationId xmlns:a16="http://schemas.microsoft.com/office/drawing/2014/main" id="{3DF37843-07A1-42FE-BAC1-771C9F826035}"/>
              </a:ext>
            </a:extLst>
          </p:cNvPr>
          <p:cNvCxnSpPr>
            <a:cxnSpLocks/>
          </p:cNvCxnSpPr>
          <p:nvPr/>
        </p:nvCxnSpPr>
        <p:spPr bwMode="auto">
          <a:xfrm>
            <a:off x="6964217" y="1419629"/>
            <a:ext cx="1459702" cy="758603"/>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3" name="Gerade Verbindung mit Pfeil 32">
            <a:extLst>
              <a:ext uri="{FF2B5EF4-FFF2-40B4-BE49-F238E27FC236}">
                <a16:creationId xmlns:a16="http://schemas.microsoft.com/office/drawing/2014/main" id="{2E32AA1F-5D44-4FB0-A494-42D0AFEE17F2}"/>
              </a:ext>
            </a:extLst>
          </p:cNvPr>
          <p:cNvCxnSpPr>
            <a:cxnSpLocks/>
          </p:cNvCxnSpPr>
          <p:nvPr/>
        </p:nvCxnSpPr>
        <p:spPr bwMode="auto">
          <a:xfrm>
            <a:off x="7408405" y="1401270"/>
            <a:ext cx="1068161" cy="7472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Gerade Verbindung mit Pfeil 35">
            <a:extLst>
              <a:ext uri="{FF2B5EF4-FFF2-40B4-BE49-F238E27FC236}">
                <a16:creationId xmlns:a16="http://schemas.microsoft.com/office/drawing/2014/main" id="{CBE4BE47-5D44-4165-8C23-75FCBB0784DA}"/>
              </a:ext>
            </a:extLst>
          </p:cNvPr>
          <p:cNvCxnSpPr>
            <a:cxnSpLocks/>
          </p:cNvCxnSpPr>
          <p:nvPr/>
        </p:nvCxnSpPr>
        <p:spPr bwMode="auto">
          <a:xfrm flipH="1" flipV="1">
            <a:off x="7453131" y="1340769"/>
            <a:ext cx="1071818" cy="8003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507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562074"/>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34</a:t>
            </a:fld>
            <a:endParaRPr lang="de-DE"/>
          </a:p>
        </p:txBody>
      </p:sp>
      <mc:AlternateContent xmlns:mc="http://schemas.openxmlformats.org/markup-compatibility/2006" xmlns:a14="http://schemas.microsoft.com/office/drawing/2010/main">
        <mc:Choice Requires="a14">
          <p:sp>
            <p:nvSpPr>
              <p:cNvPr id="5" name="Textfeld 4"/>
              <p:cNvSpPr txBox="1"/>
              <p:nvPr/>
            </p:nvSpPr>
            <p:spPr bwMode="auto">
              <a:xfrm>
                <a:off x="495298" y="1074501"/>
                <a:ext cx="8916333" cy="4631845"/>
              </a:xfrm>
              <a:prstGeom prst="rect">
                <a:avLst/>
              </a:prstGeom>
              <a:noFill/>
            </p:spPr>
            <p:txBody>
              <a:bodyPr wrap="square" rtlCol="0">
                <a:spAutoFit/>
              </a:bodyPr>
              <a:lstStyle/>
              <a:p>
                <a:pPr>
                  <a:defRPr/>
                </a:pPr>
                <a:r>
                  <a:rPr lang="de-DE" sz="1400" b="1" dirty="0" err="1"/>
                  <a:t>Covariance</a:t>
                </a:r>
                <a:r>
                  <a:rPr lang="de-DE" sz="1400" b="1" dirty="0"/>
                  <a:t> </a:t>
                </a:r>
                <a:r>
                  <a:rPr lang="de-DE" sz="1400" b="1" dirty="0" err="1"/>
                  <a:t>of</a:t>
                </a:r>
                <a:r>
                  <a:rPr lang="de-DE" sz="1400" b="1" dirty="0"/>
                  <a:t> X and Y</a:t>
                </a:r>
                <a:endParaRPr dirty="0"/>
              </a:p>
              <a:p>
                <a:pPr>
                  <a:defRPr/>
                </a:pPr>
                <a:endParaRPr lang="de-DE" sz="1400" b="1" dirty="0"/>
              </a:p>
              <a:p>
                <a:pPr>
                  <a:defRPr/>
                </a:pPr>
                <a:r>
                  <a:rPr lang="de-DE" sz="1400" b="1" dirty="0"/>
                  <a:t>1. </a:t>
                </a:r>
                <a:r>
                  <a:rPr lang="de-DE" sz="1400" b="1" dirty="0" err="1"/>
                  <a:t>Obtain</a:t>
                </a:r>
                <a:r>
                  <a:rPr lang="de-DE" sz="1400" b="1" dirty="0"/>
                  <a:t> a </a:t>
                </a:r>
                <a:r>
                  <a:rPr lang="de-DE" sz="1400" b="1" dirty="0" err="1"/>
                  <a:t>compound</a:t>
                </a:r>
                <a:r>
                  <a:rPr lang="de-DE" sz="1400" b="1" dirty="0"/>
                  <a:t> </a:t>
                </a:r>
                <a:r>
                  <a:rPr lang="de-DE" sz="1400" b="1" dirty="0" err="1"/>
                  <a:t>path</a:t>
                </a:r>
                <a:r>
                  <a:rPr lang="de-DE" sz="1400" b="1" dirty="0"/>
                  <a:t>:</a:t>
                </a:r>
                <a:endParaRPr dirty="0"/>
              </a:p>
              <a:p>
                <a:pPr marL="285750" indent="-285750">
                  <a:buFontTx/>
                  <a:buChar char="-"/>
                  <a:defRPr/>
                </a:pPr>
                <a:r>
                  <a:rPr lang="de-DE" sz="1400" dirty="0"/>
                  <a:t>Trace </a:t>
                </a:r>
                <a:r>
                  <a:rPr lang="de-DE" sz="1400" dirty="0" err="1"/>
                  <a:t>backwards</a:t>
                </a:r>
                <a:r>
                  <a:rPr lang="de-DE" sz="1400" dirty="0"/>
                  <a:t>, </a:t>
                </a:r>
                <a:r>
                  <a:rPr lang="de-DE" sz="1400" dirty="0" err="1"/>
                  <a:t>change</a:t>
                </a:r>
                <a:r>
                  <a:rPr lang="de-DE" sz="1400" dirty="0"/>
                  <a:t> at a </a:t>
                </a:r>
                <a:r>
                  <a:rPr lang="de-DE" sz="1400" dirty="0" err="1"/>
                  <a:t>two-headed</a:t>
                </a:r>
                <a:r>
                  <a:rPr lang="de-DE" sz="1400" dirty="0"/>
                  <a:t> </a:t>
                </a:r>
                <a:r>
                  <a:rPr lang="de-DE" sz="1400" dirty="0" err="1"/>
                  <a:t>arrow</a:t>
                </a:r>
                <a:r>
                  <a:rPr lang="de-DE" sz="1400" dirty="0"/>
                  <a:t>, </a:t>
                </a:r>
                <a:r>
                  <a:rPr lang="de-DE" sz="1400" dirty="0" err="1"/>
                  <a:t>then</a:t>
                </a:r>
                <a:r>
                  <a:rPr lang="de-DE" sz="1400" dirty="0"/>
                  <a:t> trace </a:t>
                </a:r>
                <a:r>
                  <a:rPr lang="de-DE" sz="1400" dirty="0" err="1"/>
                  <a:t>forwards</a:t>
                </a:r>
                <a:endParaRPr lang="de-DE" sz="1400" dirty="0"/>
              </a:p>
              <a:p>
                <a:pPr marL="285750" indent="-285750">
                  <a:buFontTx/>
                  <a:buChar char="-"/>
                  <a:defRPr/>
                </a:pPr>
                <a:r>
                  <a:rPr lang="de-DE" sz="1400" dirty="0"/>
                  <a:t>Never </a:t>
                </a:r>
                <a:r>
                  <a:rPr lang="de-DE" sz="1400" dirty="0" err="1"/>
                  <a:t>go</a:t>
                </a:r>
                <a:r>
                  <a:rPr lang="de-DE" sz="1400" dirty="0"/>
                  <a:t> </a:t>
                </a:r>
                <a:r>
                  <a:rPr lang="de-DE" sz="1400" dirty="0" err="1"/>
                  <a:t>forward</a:t>
                </a:r>
                <a:r>
                  <a:rPr lang="de-DE" sz="1400" dirty="0"/>
                  <a:t> and </a:t>
                </a:r>
                <a:r>
                  <a:rPr lang="de-DE" sz="1400" dirty="0" err="1"/>
                  <a:t>then</a:t>
                </a:r>
                <a:r>
                  <a:rPr lang="de-DE" sz="1400" dirty="0"/>
                  <a:t> </a:t>
                </a:r>
                <a:r>
                  <a:rPr lang="de-DE" sz="1400" dirty="0" err="1"/>
                  <a:t>backward</a:t>
                </a:r>
                <a:endParaRPr lang="de-DE" sz="1400" dirty="0"/>
              </a:p>
              <a:p>
                <a:pPr marL="285750" indent="-285750">
                  <a:buFontTx/>
                  <a:buChar char="-"/>
                  <a:defRPr/>
                </a:pPr>
                <a:r>
                  <a:rPr lang="de-DE" sz="1400" dirty="0"/>
                  <a:t>Never pass out </a:t>
                </a:r>
                <a:r>
                  <a:rPr lang="de-DE" sz="1400" dirty="0" err="1"/>
                  <a:t>of</a:t>
                </a:r>
                <a:r>
                  <a:rPr lang="de-DE" sz="1400" dirty="0"/>
                  <a:t> </a:t>
                </a:r>
                <a:r>
                  <a:rPr lang="de-DE" sz="1400" dirty="0" err="1"/>
                  <a:t>one</a:t>
                </a:r>
                <a:r>
                  <a:rPr lang="de-DE" sz="1400" dirty="0"/>
                  <a:t> </a:t>
                </a:r>
                <a:r>
                  <a:rPr lang="de-DE" sz="1400" dirty="0" err="1"/>
                  <a:t>arrow</a:t>
                </a:r>
                <a:r>
                  <a:rPr lang="de-DE" sz="1400" dirty="0"/>
                  <a:t> </a:t>
                </a:r>
                <a:r>
                  <a:rPr lang="de-DE" sz="1400" dirty="0" err="1"/>
                  <a:t>head</a:t>
                </a:r>
                <a:r>
                  <a:rPr lang="de-DE" sz="1400" dirty="0"/>
                  <a:t> </a:t>
                </a:r>
                <a:r>
                  <a:rPr lang="de-DE" sz="1400" dirty="0" err="1"/>
                  <a:t>into</a:t>
                </a:r>
                <a:r>
                  <a:rPr lang="de-DE" sz="1400" dirty="0"/>
                  <a:t> </a:t>
                </a:r>
                <a:r>
                  <a:rPr lang="de-DE" sz="1400" dirty="0" err="1"/>
                  <a:t>another</a:t>
                </a:r>
                <a:r>
                  <a:rPr lang="de-DE" sz="1400" dirty="0"/>
                  <a:t> </a:t>
                </a:r>
                <a:r>
                  <a:rPr lang="de-DE" sz="1400" dirty="0" err="1"/>
                  <a:t>arrowhead</a:t>
                </a:r>
                <a:endParaRPr lang="de-DE" sz="1400" dirty="0"/>
              </a:p>
              <a:p>
                <a:pPr marL="285750" indent="-285750">
                  <a:buFontTx/>
                  <a:buChar char="-"/>
                  <a:defRPr/>
                </a:pPr>
                <a:r>
                  <a:rPr lang="de-DE" sz="1400" dirty="0"/>
                  <a:t>Every </a:t>
                </a:r>
                <a:r>
                  <a:rPr lang="de-DE" sz="1400" dirty="0" err="1"/>
                  <a:t>compund</a:t>
                </a:r>
                <a:r>
                  <a:rPr lang="de-DE" sz="1400" dirty="0"/>
                  <a:t> </a:t>
                </a:r>
                <a:r>
                  <a:rPr lang="de-DE" sz="1400" dirty="0" err="1"/>
                  <a:t>path</a:t>
                </a:r>
                <a:r>
                  <a:rPr lang="de-DE" sz="1400" dirty="0"/>
                  <a:t> must </a:t>
                </a:r>
                <a:r>
                  <a:rPr lang="de-DE" sz="1400" dirty="0" err="1"/>
                  <a:t>contain</a:t>
                </a:r>
                <a:r>
                  <a:rPr lang="de-DE" sz="1400" dirty="0"/>
                  <a:t> </a:t>
                </a:r>
                <a:r>
                  <a:rPr lang="de-DE" sz="1400" dirty="0" err="1"/>
                  <a:t>only</a:t>
                </a:r>
                <a:r>
                  <a:rPr lang="de-DE" sz="1400" dirty="0"/>
                  <a:t> </a:t>
                </a:r>
                <a:r>
                  <a:rPr lang="de-DE" sz="1400" dirty="0" err="1"/>
                  <a:t>one</a:t>
                </a:r>
                <a:r>
                  <a:rPr lang="de-DE" sz="1400" dirty="0"/>
                  <a:t> </a:t>
                </a:r>
                <a:r>
                  <a:rPr lang="de-DE" sz="1400" dirty="0" err="1"/>
                  <a:t>variance</a:t>
                </a:r>
                <a:r>
                  <a:rPr lang="de-DE" sz="1400" dirty="0"/>
                  <a:t> </a:t>
                </a:r>
                <a:r>
                  <a:rPr lang="de-DE" sz="1400" dirty="0" err="1"/>
                  <a:t>or</a:t>
                </a:r>
                <a:r>
                  <a:rPr lang="de-DE" sz="1400" dirty="0"/>
                  <a:t> </a:t>
                </a:r>
                <a:r>
                  <a:rPr lang="de-DE" sz="1400" dirty="0" err="1"/>
                  <a:t>covariance</a:t>
                </a:r>
                <a:endParaRPr lang="de-DE" sz="1400" dirty="0"/>
              </a:p>
              <a:p>
                <a:pPr>
                  <a:defRPr/>
                </a:pPr>
                <a:endParaRPr lang="de-DE" sz="1400" dirty="0"/>
              </a:p>
              <a:p>
                <a:pPr>
                  <a:defRPr/>
                </a:pPr>
                <a:r>
                  <a:rPr lang="de-DE" sz="1400" b="0" dirty="0">
                    <a:solidFill>
                      <a:srgbClr val="C00000"/>
                    </a:solidFill>
                  </a:rPr>
                  <a:t>Path 1: </a:t>
                </a:r>
                <a14:m>
                  <m:oMath xmlns:m="http://schemas.openxmlformats.org/officeDocument/2006/math">
                    <m:r>
                      <a:rPr lang="de-DE" sz="1400" b="0" i="1">
                        <a:solidFill>
                          <a:srgbClr val="C00000"/>
                        </a:solidFill>
                        <a:latin typeface="Cambria Math"/>
                      </a:rPr>
                      <m:t>𝑋</m:t>
                    </m:r>
                    <m:groupChr>
                      <m:groupChrPr>
                        <m:chr m:val="→"/>
                        <m:vertJc m:val="bot"/>
                        <m:ctrlPr>
                          <a:rPr lang="de-DE" sz="1400" b="0" i="1">
                            <a:solidFill>
                              <a:srgbClr val="C00000"/>
                            </a:solidFill>
                            <a:latin typeface="Cambria Math" panose="02040503050406030204" pitchFamily="18" charset="0"/>
                            <a:ea typeface="Cambria Math"/>
                            <a:cs typeface="Cambria Math"/>
                          </a:rPr>
                        </m:ctrlPr>
                      </m:groupChrPr>
                      <m:e>
                        <m:sSub>
                          <m:sSubPr>
                            <m:ctrlPr>
                              <a:rPr lang="de-DE" sz="1400" b="0" i="1">
                                <a:solidFill>
                                  <a:srgbClr val="C00000"/>
                                </a:solidFill>
                                <a:latin typeface="Cambria Math" panose="02040503050406030204" pitchFamily="18" charset="0"/>
                                <a:ea typeface="Cambria Math"/>
                                <a:cs typeface="Cambria Math"/>
                              </a:rPr>
                            </m:ctrlPr>
                          </m:sSubPr>
                          <m:e>
                            <m:r>
                              <a:rPr lang="de-DE" sz="1400" b="0" i="1">
                                <a:solidFill>
                                  <a:srgbClr val="C00000"/>
                                </a:solidFill>
                                <a:latin typeface="Cambria Math"/>
                              </a:rPr>
                              <m:t>𝑎</m:t>
                            </m:r>
                          </m:e>
                          <m:sub>
                            <m:r>
                              <a:rPr lang="de-DE" sz="1400" b="0" i="1">
                                <a:solidFill>
                                  <a:srgbClr val="C00000"/>
                                </a:solidFill>
                                <a:latin typeface="Cambria Math"/>
                              </a:rPr>
                              <m:t>11</m:t>
                            </m:r>
                          </m:sub>
                        </m:sSub>
                      </m:e>
                    </m:groupChr>
                    <m:sSub>
                      <m:sSubPr>
                        <m:ctrlPr>
                          <a:rPr lang="de-DE" sz="1400" b="0" i="1">
                            <a:solidFill>
                              <a:srgbClr val="C00000"/>
                            </a:solidFill>
                            <a:latin typeface="Cambria Math" panose="02040503050406030204" pitchFamily="18" charset="0"/>
                            <a:ea typeface="Cambria Math"/>
                            <a:cs typeface="Cambria Math"/>
                          </a:rPr>
                        </m:ctrlPr>
                      </m:sSubPr>
                      <m:e>
                        <m:r>
                          <a:rPr lang="de-DE" sz="1400" b="0" i="1">
                            <a:solidFill>
                              <a:srgbClr val="C00000"/>
                            </a:solidFill>
                            <a:latin typeface="Cambria Math"/>
                          </a:rPr>
                          <m:t>𝐴</m:t>
                        </m:r>
                      </m:e>
                      <m:sub>
                        <m:r>
                          <a:rPr lang="de-DE" sz="1400" b="0" i="1">
                            <a:solidFill>
                              <a:srgbClr val="C00000"/>
                            </a:solidFill>
                            <a:latin typeface="Cambria Math"/>
                          </a:rPr>
                          <m:t>1</m:t>
                        </m:r>
                      </m:sub>
                    </m:sSub>
                    <m:groupChr>
                      <m:groupChrPr>
                        <m:chr m:val="→"/>
                        <m:vertJc m:val="bot"/>
                        <m:ctrlPr>
                          <a:rPr lang="de-DE" sz="1400" b="0" i="1">
                            <a:solidFill>
                              <a:srgbClr val="C00000"/>
                            </a:solidFill>
                            <a:latin typeface="Cambria Math" panose="02040503050406030204" pitchFamily="18" charset="0"/>
                            <a:ea typeface="Cambria Math"/>
                            <a:cs typeface="Cambria Math"/>
                          </a:rPr>
                        </m:ctrlPr>
                      </m:groupChrPr>
                      <m:e>
                        <m:sSub>
                          <m:sSubPr>
                            <m:ctrlPr>
                              <a:rPr lang="de-DE" sz="1400" b="0" i="1">
                                <a:solidFill>
                                  <a:srgbClr val="C00000"/>
                                </a:solidFill>
                                <a:latin typeface="Cambria Math" panose="02040503050406030204" pitchFamily="18" charset="0"/>
                                <a:ea typeface="Cambria Math"/>
                                <a:cs typeface="Cambria Math"/>
                              </a:rPr>
                            </m:ctrlPr>
                          </m:sSubPr>
                          <m:e>
                            <m:r>
                              <a:rPr lang="de-DE" sz="1400" b="0" i="1">
                                <a:solidFill>
                                  <a:srgbClr val="C00000"/>
                                </a:solidFill>
                                <a:latin typeface="Cambria Math"/>
                              </a:rPr>
                              <m:t>𝑎</m:t>
                            </m:r>
                          </m:e>
                          <m:sub>
                            <m:r>
                              <a:rPr lang="de-DE" sz="1400" b="0" i="1">
                                <a:solidFill>
                                  <a:srgbClr val="C00000"/>
                                </a:solidFill>
                                <a:latin typeface="Cambria Math"/>
                              </a:rPr>
                              <m:t>21</m:t>
                            </m:r>
                          </m:sub>
                        </m:sSub>
                      </m:e>
                    </m:groupChr>
                    <m:r>
                      <a:rPr lang="de-DE" sz="1400" b="0" i="1">
                        <a:solidFill>
                          <a:srgbClr val="C00000"/>
                        </a:solidFill>
                        <a:latin typeface="Cambria Math"/>
                      </a:rPr>
                      <m:t>𝑌</m:t>
                    </m:r>
                  </m:oMath>
                </a14:m>
                <a:r>
                  <a:rPr lang="de-DE" sz="1400" b="0" dirty="0">
                    <a:solidFill>
                      <a:srgbClr val="C00000"/>
                    </a:solidFill>
                  </a:rPr>
                  <a:t> </a:t>
                </a:r>
                <a:r>
                  <a:rPr lang="de-DE" sz="1400" dirty="0">
                    <a:solidFill>
                      <a:srgbClr val="C00000"/>
                    </a:solidFill>
                  </a:rPr>
                  <a:t>(</a:t>
                </a:r>
                <a:r>
                  <a:rPr lang="de-DE" sz="1400" dirty="0" err="1">
                    <a:solidFill>
                      <a:srgbClr val="C00000"/>
                    </a:solidFill>
                  </a:rPr>
                  <a:t>note</a:t>
                </a:r>
                <a:r>
                  <a:rPr lang="de-DE" sz="1400" dirty="0">
                    <a:solidFill>
                      <a:srgbClr val="C00000"/>
                    </a:solidFill>
                  </a:rPr>
                  <a:t>: </a:t>
                </a:r>
                <a14:m>
                  <m:oMath xmlns:m="http://schemas.openxmlformats.org/officeDocument/2006/math">
                    <m:r>
                      <m:rPr>
                        <m:sty m:val="p"/>
                      </m:rPr>
                      <a:rPr lang="de-DE" sz="1400">
                        <a:solidFill>
                          <a:srgbClr val="C00000"/>
                        </a:solidFill>
                        <a:latin typeface="Cambria Math"/>
                      </a:rPr>
                      <m:t>Var</m:t>
                    </m:r>
                    <m:r>
                      <a:rPr lang="de-DE" sz="1400">
                        <a:solidFill>
                          <a:srgbClr val="C00000"/>
                        </a:solidFill>
                        <a:latin typeface="Cambria Math"/>
                      </a:rPr>
                      <m:t>(</m:t>
                    </m:r>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𝐴</m:t>
                        </m:r>
                      </m:e>
                      <m:sub>
                        <m:r>
                          <a:rPr lang="de-DE" sz="1400" i="1">
                            <a:solidFill>
                              <a:srgbClr val="C00000"/>
                            </a:solidFill>
                            <a:latin typeface="Cambria Math"/>
                          </a:rPr>
                          <m:t>1</m:t>
                        </m:r>
                      </m:sub>
                    </m:sSub>
                    <m:r>
                      <a:rPr lang="de-DE" sz="1400" i="1">
                        <a:solidFill>
                          <a:srgbClr val="C00000"/>
                        </a:solidFill>
                        <a:latin typeface="Cambria Math"/>
                      </a:rPr>
                      <m:t>)=</m:t>
                    </m:r>
                    <m:r>
                      <a:rPr lang="de-DE" sz="1400" i="1">
                        <a:solidFill>
                          <a:srgbClr val="C00000"/>
                        </a:solidFill>
                        <a:latin typeface="Cambria Math"/>
                      </a:rPr>
                      <m:t>1</m:t>
                    </m:r>
                  </m:oMath>
                </a14:m>
                <a:r>
                  <a:rPr lang="de-DE" sz="1400" dirty="0">
                    <a:solidFill>
                      <a:srgbClr val="C00000"/>
                    </a:solidFill>
                  </a:rPr>
                  <a:t>)</a:t>
                </a:r>
                <a:endParaRPr lang="de-DE" sz="1400" b="0" dirty="0">
                  <a:solidFill>
                    <a:srgbClr val="C00000"/>
                  </a:solidFill>
                </a:endParaRPr>
              </a:p>
              <a:p>
                <a:pPr>
                  <a:defRPr/>
                </a:pPr>
                <a:r>
                  <a:rPr lang="de-DE" sz="1400" b="0" dirty="0">
                    <a:solidFill>
                      <a:schemeClr val="tx2"/>
                    </a:solidFill>
                  </a:rPr>
                  <a:t>Path 2: </a:t>
                </a:r>
                <a14:m>
                  <m:oMath xmlns:m="http://schemas.openxmlformats.org/officeDocument/2006/math">
                    <m:r>
                      <a:rPr lang="de-DE" sz="1400" b="0" i="1">
                        <a:solidFill>
                          <a:schemeClr val="tx2"/>
                        </a:solidFill>
                        <a:latin typeface="Cambria Math"/>
                      </a:rPr>
                      <m:t>𝑋</m:t>
                    </m:r>
                    <m:groupChr>
                      <m:groupChrPr>
                        <m:chr m:val="→"/>
                        <m:vertJc m:val="bot"/>
                        <m:ctrlPr>
                          <a:rPr lang="de-DE" sz="1400" b="0" i="1">
                            <a:solidFill>
                              <a:schemeClr val="tx2"/>
                            </a:solidFill>
                            <a:latin typeface="Cambria Math" panose="02040503050406030204" pitchFamily="18" charset="0"/>
                            <a:ea typeface="Cambria Math"/>
                            <a:cs typeface="Cambria Math"/>
                          </a:rPr>
                        </m:ctrlPr>
                      </m:groupChrPr>
                      <m:e>
                        <m:sSub>
                          <m:sSubPr>
                            <m:ctrlPr>
                              <a:rPr lang="de-DE" sz="1400" b="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𝑐</m:t>
                            </m:r>
                          </m:e>
                          <m:sub>
                            <m:r>
                              <a:rPr lang="de-DE" sz="1400" b="0" i="1">
                                <a:solidFill>
                                  <a:schemeClr val="tx2"/>
                                </a:solidFill>
                                <a:latin typeface="Cambria Math"/>
                              </a:rPr>
                              <m:t>11</m:t>
                            </m:r>
                          </m:sub>
                        </m:sSub>
                      </m:e>
                    </m:groupChr>
                    <m:sSub>
                      <m:sSubPr>
                        <m:ctrlPr>
                          <a:rPr lang="de-DE" sz="1400" b="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𝐶</m:t>
                        </m:r>
                      </m:e>
                      <m:sub>
                        <m:r>
                          <a:rPr lang="de-DE" sz="1400" b="0" i="1">
                            <a:solidFill>
                              <a:schemeClr val="tx2"/>
                            </a:solidFill>
                            <a:latin typeface="Cambria Math"/>
                          </a:rPr>
                          <m:t>1</m:t>
                        </m:r>
                      </m:sub>
                    </m:sSub>
                    <m:groupChr>
                      <m:groupChrPr>
                        <m:chr m:val="→"/>
                        <m:vertJc m:val="bot"/>
                        <m:ctrlPr>
                          <a:rPr lang="de-DE" sz="1400" b="0" i="1">
                            <a:solidFill>
                              <a:schemeClr val="tx2"/>
                            </a:solidFill>
                            <a:latin typeface="Cambria Math" panose="02040503050406030204" pitchFamily="18" charset="0"/>
                            <a:ea typeface="Cambria Math"/>
                            <a:cs typeface="Cambria Math"/>
                          </a:rPr>
                        </m:ctrlPr>
                      </m:groupChrPr>
                      <m:e>
                        <m:sSub>
                          <m:sSubPr>
                            <m:ctrlPr>
                              <a:rPr lang="de-DE" sz="1400" b="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𝑐</m:t>
                            </m:r>
                          </m:e>
                          <m:sub>
                            <m:r>
                              <a:rPr lang="de-DE" sz="1400" b="0" i="1">
                                <a:solidFill>
                                  <a:schemeClr val="tx2"/>
                                </a:solidFill>
                                <a:latin typeface="Cambria Math"/>
                              </a:rPr>
                              <m:t>21</m:t>
                            </m:r>
                          </m:sub>
                        </m:sSub>
                      </m:e>
                    </m:groupChr>
                    <m:r>
                      <a:rPr lang="de-DE" sz="1400" b="0" i="1">
                        <a:solidFill>
                          <a:schemeClr val="tx2"/>
                        </a:solidFill>
                        <a:latin typeface="Cambria Math"/>
                      </a:rPr>
                      <m:t>𝑌</m:t>
                    </m:r>
                  </m:oMath>
                </a14:m>
                <a:r>
                  <a:rPr lang="de-DE" sz="1400" dirty="0">
                    <a:solidFill>
                      <a:schemeClr val="tx2"/>
                    </a:solidFill>
                  </a:rPr>
                  <a:t> (</a:t>
                </a:r>
                <a:r>
                  <a:rPr lang="de-DE" sz="1400" dirty="0" err="1">
                    <a:solidFill>
                      <a:schemeClr val="tx2"/>
                    </a:solidFill>
                  </a:rPr>
                  <a:t>note</a:t>
                </a:r>
                <a:r>
                  <a:rPr lang="de-DE" sz="1400" dirty="0">
                    <a:solidFill>
                      <a:schemeClr val="tx2"/>
                    </a:solidFill>
                  </a:rPr>
                  <a:t>: </a:t>
                </a:r>
                <a14:m>
                  <m:oMath xmlns:m="http://schemas.openxmlformats.org/officeDocument/2006/math">
                    <m:r>
                      <m:rPr>
                        <m:sty m:val="p"/>
                      </m:rPr>
                      <a:rPr lang="de-DE" sz="1400">
                        <a:solidFill>
                          <a:schemeClr val="tx2"/>
                        </a:solidFill>
                        <a:latin typeface="Cambria Math"/>
                      </a:rPr>
                      <m:t>Var</m:t>
                    </m:r>
                    <m:r>
                      <a:rPr lang="de-DE" sz="1400">
                        <a:solidFill>
                          <a:schemeClr val="tx2"/>
                        </a:solidFill>
                        <a:latin typeface="Cambria Math"/>
                      </a:rPr>
                      <m:t>(</m:t>
                    </m:r>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𝐶</m:t>
                        </m:r>
                      </m:e>
                      <m:sub>
                        <m:r>
                          <a:rPr lang="de-DE" sz="1400" i="1">
                            <a:solidFill>
                              <a:schemeClr val="tx2"/>
                            </a:solidFill>
                            <a:latin typeface="Cambria Math"/>
                          </a:rPr>
                          <m:t>1</m:t>
                        </m:r>
                      </m:sub>
                    </m:sSub>
                    <m:r>
                      <a:rPr lang="de-DE" sz="1400" i="1">
                        <a:solidFill>
                          <a:schemeClr val="tx2"/>
                        </a:solidFill>
                        <a:latin typeface="Cambria Math"/>
                      </a:rPr>
                      <m:t>)=</m:t>
                    </m:r>
                    <m:r>
                      <a:rPr lang="de-DE" sz="1400" i="1">
                        <a:solidFill>
                          <a:schemeClr val="tx2"/>
                        </a:solidFill>
                        <a:latin typeface="Cambria Math"/>
                      </a:rPr>
                      <m:t>1</m:t>
                    </m:r>
                  </m:oMath>
                </a14:m>
                <a:r>
                  <a:rPr lang="de-DE" sz="1400" dirty="0">
                    <a:solidFill>
                      <a:schemeClr val="tx2"/>
                    </a:solidFill>
                  </a:rPr>
                  <a:t>)</a:t>
                </a:r>
                <a:endParaRPr dirty="0"/>
              </a:p>
              <a:p>
                <a:pPr>
                  <a:defRPr/>
                </a:pPr>
                <a:r>
                  <a:rPr lang="de-DE" sz="1400" b="0" dirty="0">
                    <a:solidFill>
                      <a:schemeClr val="accent3">
                        <a:lumMod val="50000"/>
                      </a:schemeClr>
                    </a:solidFill>
                  </a:rPr>
                  <a:t>Path 3: </a:t>
                </a:r>
                <a14:m>
                  <m:oMath xmlns:m="http://schemas.openxmlformats.org/officeDocument/2006/math">
                    <m:r>
                      <a:rPr lang="de-DE" sz="1400" b="0" i="1">
                        <a:solidFill>
                          <a:schemeClr val="accent3">
                            <a:lumMod val="50000"/>
                          </a:schemeClr>
                        </a:solidFill>
                        <a:latin typeface="Cambria Math"/>
                      </a:rPr>
                      <m:t>𝑋</m:t>
                    </m:r>
                    <m:groupChr>
                      <m:groupChrPr>
                        <m:chr m:val="→"/>
                        <m:vertJc m:val="bot"/>
                        <m:ctrlPr>
                          <a:rPr lang="de-DE" sz="1400" b="0" i="1">
                            <a:solidFill>
                              <a:schemeClr val="accent3">
                                <a:lumMod val="50000"/>
                              </a:schemeClr>
                            </a:solidFill>
                            <a:latin typeface="Cambria Math" panose="02040503050406030204" pitchFamily="18" charset="0"/>
                            <a:ea typeface="Cambria Math"/>
                            <a:cs typeface="Cambria Math"/>
                          </a:rPr>
                        </m:ctrlPr>
                      </m:groupChrPr>
                      <m:e>
                        <m:sSub>
                          <m:sSubPr>
                            <m:ctrlPr>
                              <a:rPr lang="de-DE" sz="1400" b="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𝑒</m:t>
                            </m:r>
                          </m:e>
                          <m:sub>
                            <m:r>
                              <a:rPr lang="de-DE" sz="1400" b="0" i="1">
                                <a:solidFill>
                                  <a:schemeClr val="accent3">
                                    <a:lumMod val="50000"/>
                                  </a:schemeClr>
                                </a:solidFill>
                                <a:latin typeface="Cambria Math"/>
                              </a:rPr>
                              <m:t>11</m:t>
                            </m:r>
                          </m:sub>
                        </m:sSub>
                      </m:e>
                    </m:groupChr>
                    <m:sSub>
                      <m:sSubPr>
                        <m:ctrlPr>
                          <a:rPr lang="de-DE" sz="1400" b="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𝐸</m:t>
                        </m:r>
                      </m:e>
                      <m:sub>
                        <m:r>
                          <a:rPr lang="de-DE" sz="1400" b="0" i="1">
                            <a:solidFill>
                              <a:schemeClr val="accent3">
                                <a:lumMod val="50000"/>
                              </a:schemeClr>
                            </a:solidFill>
                            <a:latin typeface="Cambria Math"/>
                          </a:rPr>
                          <m:t>1</m:t>
                        </m:r>
                      </m:sub>
                    </m:sSub>
                    <m:groupChr>
                      <m:groupChrPr>
                        <m:chr m:val="→"/>
                        <m:vertJc m:val="bot"/>
                        <m:ctrlPr>
                          <a:rPr lang="de-DE" sz="1400" b="0" i="1">
                            <a:solidFill>
                              <a:schemeClr val="accent3">
                                <a:lumMod val="50000"/>
                              </a:schemeClr>
                            </a:solidFill>
                            <a:latin typeface="Cambria Math" panose="02040503050406030204" pitchFamily="18" charset="0"/>
                            <a:ea typeface="Cambria Math"/>
                            <a:cs typeface="Cambria Math"/>
                          </a:rPr>
                        </m:ctrlPr>
                      </m:groupChrPr>
                      <m:e>
                        <m:sSub>
                          <m:sSubPr>
                            <m:ctrlPr>
                              <a:rPr lang="de-DE" sz="1400" b="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𝑒</m:t>
                            </m:r>
                          </m:e>
                          <m:sub>
                            <m:r>
                              <a:rPr lang="de-DE" sz="1400" b="0" i="1">
                                <a:solidFill>
                                  <a:schemeClr val="accent3">
                                    <a:lumMod val="50000"/>
                                  </a:schemeClr>
                                </a:solidFill>
                                <a:latin typeface="Cambria Math"/>
                              </a:rPr>
                              <m:t>21</m:t>
                            </m:r>
                          </m:sub>
                        </m:sSub>
                      </m:e>
                    </m:groupChr>
                    <m:r>
                      <a:rPr lang="de-DE" sz="1400" b="0" i="1">
                        <a:solidFill>
                          <a:schemeClr val="accent3">
                            <a:lumMod val="50000"/>
                          </a:schemeClr>
                        </a:solidFill>
                        <a:latin typeface="Cambria Math"/>
                      </a:rPr>
                      <m:t>𝑌</m:t>
                    </m:r>
                  </m:oMath>
                </a14:m>
                <a:r>
                  <a:rPr lang="de-DE" sz="1400" dirty="0">
                    <a:solidFill>
                      <a:schemeClr val="accent3">
                        <a:lumMod val="50000"/>
                      </a:schemeClr>
                    </a:solidFill>
                  </a:rPr>
                  <a:t> (</a:t>
                </a:r>
                <a:r>
                  <a:rPr lang="de-DE" sz="1400" dirty="0" err="1">
                    <a:solidFill>
                      <a:schemeClr val="accent3">
                        <a:lumMod val="50000"/>
                      </a:schemeClr>
                    </a:solidFill>
                  </a:rPr>
                  <a:t>note</a:t>
                </a:r>
                <a:r>
                  <a:rPr lang="de-DE" sz="1400" dirty="0">
                    <a:solidFill>
                      <a:schemeClr val="accent3">
                        <a:lumMod val="50000"/>
                      </a:schemeClr>
                    </a:solidFill>
                  </a:rPr>
                  <a:t>: </a:t>
                </a:r>
                <a14:m>
                  <m:oMath xmlns:m="http://schemas.openxmlformats.org/officeDocument/2006/math">
                    <m:r>
                      <m:rPr>
                        <m:sty m:val="p"/>
                      </m:rPr>
                      <a:rPr lang="de-DE" sz="1400">
                        <a:solidFill>
                          <a:schemeClr val="accent3">
                            <a:lumMod val="50000"/>
                          </a:schemeClr>
                        </a:solidFill>
                        <a:latin typeface="Cambria Math"/>
                      </a:rPr>
                      <m:t>Var</m:t>
                    </m:r>
                    <m:r>
                      <a:rPr lang="de-DE" sz="1400">
                        <a:solidFill>
                          <a:schemeClr val="accent3">
                            <a:lumMod val="50000"/>
                          </a:schemeClr>
                        </a:solidFill>
                        <a:latin typeface="Cambria Math"/>
                      </a:rPr>
                      <m:t>(</m:t>
                    </m:r>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𝐸</m:t>
                        </m:r>
                      </m:e>
                      <m:sub>
                        <m:r>
                          <a:rPr lang="de-DE" sz="1400" i="1">
                            <a:solidFill>
                              <a:schemeClr val="accent3">
                                <a:lumMod val="50000"/>
                              </a:schemeClr>
                            </a:solidFill>
                            <a:latin typeface="Cambria Math"/>
                          </a:rPr>
                          <m:t>1</m:t>
                        </m:r>
                      </m:sub>
                    </m:sSub>
                    <m:r>
                      <a:rPr lang="de-DE" sz="1400" i="1">
                        <a:solidFill>
                          <a:schemeClr val="accent3">
                            <a:lumMod val="50000"/>
                          </a:schemeClr>
                        </a:solidFill>
                        <a:latin typeface="Cambria Math"/>
                      </a:rPr>
                      <m:t>)=</m:t>
                    </m:r>
                    <m:r>
                      <a:rPr lang="de-DE" sz="1400" i="1">
                        <a:solidFill>
                          <a:schemeClr val="accent3">
                            <a:lumMod val="50000"/>
                          </a:schemeClr>
                        </a:solidFill>
                        <a:latin typeface="Cambria Math"/>
                      </a:rPr>
                      <m:t>1</m:t>
                    </m:r>
                  </m:oMath>
                </a14:m>
                <a:r>
                  <a:rPr lang="de-DE" sz="1400" dirty="0">
                    <a:solidFill>
                      <a:schemeClr val="accent3">
                        <a:lumMod val="50000"/>
                      </a:schemeClr>
                    </a:solidFill>
                  </a:rPr>
                  <a:t>)</a:t>
                </a:r>
                <a:endParaRPr dirty="0"/>
              </a:p>
              <a:p>
                <a:pPr>
                  <a:defRPr/>
                </a:pPr>
                <a:endParaRPr lang="de-DE" sz="1400" dirty="0"/>
              </a:p>
              <a:p>
                <a:pPr>
                  <a:defRPr/>
                </a:pPr>
                <a:r>
                  <a:rPr lang="de-DE" sz="1400" b="1" dirty="0"/>
                  <a:t>2. </a:t>
                </a:r>
                <a:r>
                  <a:rPr lang="de-DE" sz="1400" b="1" dirty="0" err="1"/>
                  <a:t>Compute</a:t>
                </a:r>
                <a:r>
                  <a:rPr lang="de-DE" sz="1400" b="1" dirty="0"/>
                  <a:t> </a:t>
                </a:r>
                <a:r>
                  <a:rPr lang="de-DE" sz="1400" b="1" dirty="0" err="1"/>
                  <a:t>the</a:t>
                </a:r>
                <a:r>
                  <a:rPr lang="de-DE" sz="1400" b="1" dirty="0"/>
                  <a:t> </a:t>
                </a:r>
                <a:r>
                  <a:rPr lang="de-DE" sz="1400" b="1" dirty="0" err="1"/>
                  <a:t>product</a:t>
                </a:r>
                <a:r>
                  <a:rPr lang="de-DE" sz="1400" b="1" dirty="0"/>
                  <a:t> </a:t>
                </a:r>
                <a:r>
                  <a:rPr lang="de-DE" sz="1400" b="1" dirty="0" err="1"/>
                  <a:t>of</a:t>
                </a:r>
                <a:r>
                  <a:rPr lang="de-DE" sz="1400" b="1" dirty="0"/>
                  <a:t> </a:t>
                </a:r>
                <a:r>
                  <a:rPr lang="de-DE" sz="1400" b="1" dirty="0" err="1"/>
                  <a:t>the</a:t>
                </a:r>
                <a:r>
                  <a:rPr lang="de-DE" sz="1400" b="1" dirty="0"/>
                  <a:t> </a:t>
                </a:r>
                <a:r>
                  <a:rPr lang="de-DE" sz="1400" b="1" dirty="0" err="1"/>
                  <a:t>parameters</a:t>
                </a:r>
                <a:r>
                  <a:rPr lang="de-DE" sz="1400" b="1" dirty="0"/>
                  <a:t> </a:t>
                </a:r>
                <a:r>
                  <a:rPr lang="de-DE" sz="1400" b="1" dirty="0" err="1"/>
                  <a:t>belonging</a:t>
                </a:r>
                <a:r>
                  <a:rPr lang="de-DE" sz="1400" b="1" dirty="0"/>
                  <a:t> </a:t>
                </a:r>
                <a:r>
                  <a:rPr lang="de-DE" sz="1400" b="1" dirty="0" err="1"/>
                  <a:t>to</a:t>
                </a:r>
                <a:r>
                  <a:rPr lang="de-DE" sz="1400" b="1" dirty="0"/>
                  <a:t> </a:t>
                </a:r>
                <a:r>
                  <a:rPr lang="de-DE" sz="1400" b="1" dirty="0" err="1"/>
                  <a:t>one</a:t>
                </a:r>
                <a:r>
                  <a:rPr lang="de-DE" sz="1400" b="1" dirty="0"/>
                  <a:t> </a:t>
                </a:r>
                <a:r>
                  <a:rPr lang="de-DE" sz="1400" b="1" dirty="0" err="1"/>
                  <a:t>compound</a:t>
                </a:r>
                <a:r>
                  <a:rPr lang="de-DE" sz="1400" b="1" dirty="0"/>
                  <a:t> </a:t>
                </a:r>
                <a:r>
                  <a:rPr lang="de-DE" sz="1400" b="1" dirty="0" err="1"/>
                  <a:t>path</a:t>
                </a:r>
                <a:endParaRPr lang="de-DE" sz="1400" b="1" dirty="0"/>
              </a:p>
              <a:p>
                <a:pPr>
                  <a:defRPr/>
                </a:pPr>
                <a:r>
                  <a:rPr lang="de-DE" sz="1400" dirty="0">
                    <a:solidFill>
                      <a:srgbClr val="C00000"/>
                    </a:solidFill>
                  </a:rPr>
                  <a:t>Path 1: </a:t>
                </a:r>
                <a14:m>
                  <m:oMath xmlns:m="http://schemas.openxmlformats.org/officeDocument/2006/math">
                    <m:sSub>
                      <m:sSubPr>
                        <m:ctrlPr>
                          <a:rPr lang="de-DE" sz="1400" i="1">
                            <a:solidFill>
                              <a:srgbClr val="C00000"/>
                            </a:solidFill>
                            <a:latin typeface="Cambria Math" panose="02040503050406030204" pitchFamily="18" charset="0"/>
                            <a:ea typeface="Cambria Math"/>
                            <a:cs typeface="Cambria Math"/>
                          </a:rPr>
                        </m:ctrlPr>
                      </m:sSubPr>
                      <m:e>
                        <m:r>
                          <a:rPr lang="de-DE" sz="1400" b="0" i="1">
                            <a:solidFill>
                              <a:srgbClr val="C00000"/>
                            </a:solidFill>
                            <a:latin typeface="Cambria Math"/>
                          </a:rPr>
                          <m:t>𝑎</m:t>
                        </m:r>
                      </m:e>
                      <m:sub>
                        <m:r>
                          <a:rPr lang="de-DE" sz="1400" b="0" i="1">
                            <a:solidFill>
                              <a:srgbClr val="C00000"/>
                            </a:solidFill>
                            <a:latin typeface="Cambria Math"/>
                          </a:rPr>
                          <m:t>11</m:t>
                        </m:r>
                      </m:sub>
                    </m:sSub>
                    <m:r>
                      <a:rPr lang="de-DE" sz="1400" b="0" i="1">
                        <a:solidFill>
                          <a:srgbClr val="C00000"/>
                        </a:solidFill>
                        <a:latin typeface="Cambria Math"/>
                      </a:rPr>
                      <m:t>∗</m:t>
                    </m:r>
                    <m:sSub>
                      <m:sSubPr>
                        <m:ctrlPr>
                          <a:rPr lang="de-DE" sz="1400" i="1">
                            <a:solidFill>
                              <a:srgbClr val="C00000"/>
                            </a:solidFill>
                            <a:latin typeface="Cambria Math" panose="02040503050406030204" pitchFamily="18" charset="0"/>
                            <a:ea typeface="Cambria Math"/>
                            <a:cs typeface="Cambria Math"/>
                          </a:rPr>
                        </m:ctrlPr>
                      </m:sSubPr>
                      <m:e>
                        <m:r>
                          <a:rPr lang="de-DE" sz="1400" b="0" i="1">
                            <a:solidFill>
                              <a:srgbClr val="C00000"/>
                            </a:solidFill>
                            <a:latin typeface="Cambria Math"/>
                          </a:rPr>
                          <m:t>𝑎</m:t>
                        </m:r>
                      </m:e>
                      <m:sub>
                        <m:r>
                          <a:rPr lang="de-DE" sz="1400" b="0" i="1">
                            <a:solidFill>
                              <a:srgbClr val="C00000"/>
                            </a:solidFill>
                            <a:latin typeface="Cambria Math"/>
                          </a:rPr>
                          <m:t>21</m:t>
                        </m:r>
                      </m:sub>
                    </m:sSub>
                  </m:oMath>
                </a14:m>
                <a:endParaRPr lang="de-DE" sz="1400" dirty="0">
                  <a:solidFill>
                    <a:srgbClr val="C00000"/>
                  </a:solidFill>
                </a:endParaRPr>
              </a:p>
              <a:p>
                <a:pPr>
                  <a:defRPr/>
                </a:pPr>
                <a:r>
                  <a:rPr lang="de-DE" sz="1400" dirty="0">
                    <a:solidFill>
                      <a:schemeClr val="tx2"/>
                    </a:solidFill>
                  </a:rPr>
                  <a:t>Path 2: </a:t>
                </a:r>
                <a14:m>
                  <m:oMath xmlns:m="http://schemas.openxmlformats.org/officeDocument/2006/math">
                    <m:sSub>
                      <m:sSubPr>
                        <m:ctrlPr>
                          <a:rPr lang="de-DE" sz="140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𝑐</m:t>
                        </m:r>
                      </m:e>
                      <m:sub>
                        <m:r>
                          <a:rPr lang="de-DE" sz="1400" b="0" i="1">
                            <a:solidFill>
                              <a:schemeClr val="tx2"/>
                            </a:solidFill>
                            <a:latin typeface="Cambria Math"/>
                          </a:rPr>
                          <m:t>11</m:t>
                        </m:r>
                      </m:sub>
                    </m:sSub>
                    <m:r>
                      <a:rPr lang="de-DE" sz="1400" b="0" i="1">
                        <a:solidFill>
                          <a:schemeClr val="tx2"/>
                        </a:solidFill>
                        <a:latin typeface="Cambria Math"/>
                      </a:rPr>
                      <m:t>∗</m:t>
                    </m:r>
                    <m:sSub>
                      <m:sSubPr>
                        <m:ctrlPr>
                          <a:rPr lang="de-DE" sz="140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𝑐</m:t>
                        </m:r>
                      </m:e>
                      <m:sub>
                        <m:r>
                          <a:rPr lang="de-DE" sz="1400" b="0" i="1">
                            <a:solidFill>
                              <a:schemeClr val="tx2"/>
                            </a:solidFill>
                            <a:latin typeface="Cambria Math"/>
                          </a:rPr>
                          <m:t>21</m:t>
                        </m:r>
                      </m:sub>
                    </m:sSub>
                  </m:oMath>
                </a14:m>
                <a:endParaRPr lang="de-DE" sz="1400" dirty="0"/>
              </a:p>
              <a:p>
                <a:pPr>
                  <a:defRPr/>
                </a:pPr>
                <a:r>
                  <a:rPr lang="de-DE" sz="1400" dirty="0">
                    <a:solidFill>
                      <a:schemeClr val="accent3">
                        <a:lumMod val="50000"/>
                      </a:schemeClr>
                    </a:solidFill>
                  </a:rPr>
                  <a:t>Path 3: </a:t>
                </a:r>
                <a14:m>
                  <m:oMath xmlns:m="http://schemas.openxmlformats.org/officeDocument/2006/math">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𝑒</m:t>
                        </m:r>
                      </m:e>
                      <m:sub>
                        <m:r>
                          <a:rPr lang="de-DE" sz="1400" b="0" i="1">
                            <a:solidFill>
                              <a:schemeClr val="accent3">
                                <a:lumMod val="50000"/>
                              </a:schemeClr>
                            </a:solidFill>
                            <a:latin typeface="Cambria Math"/>
                          </a:rPr>
                          <m:t>11</m:t>
                        </m:r>
                      </m:sub>
                    </m:sSub>
                    <m:r>
                      <a:rPr lang="de-DE" sz="1400" b="0" i="1">
                        <a:solidFill>
                          <a:schemeClr val="accent3">
                            <a:lumMod val="50000"/>
                          </a:schemeClr>
                        </a:solidFill>
                        <a:latin typeface="Cambria Math"/>
                      </a:rPr>
                      <m:t>∗</m:t>
                    </m:r>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𝑒</m:t>
                        </m:r>
                      </m:e>
                      <m:sub>
                        <m:r>
                          <a:rPr lang="de-DE" sz="1400" b="0" i="1">
                            <a:solidFill>
                              <a:schemeClr val="accent3">
                                <a:lumMod val="50000"/>
                              </a:schemeClr>
                            </a:solidFill>
                            <a:latin typeface="Cambria Math"/>
                          </a:rPr>
                          <m:t>21</m:t>
                        </m:r>
                      </m:sub>
                    </m:sSub>
                  </m:oMath>
                </a14:m>
                <a:endParaRPr lang="de-DE" sz="1400" dirty="0"/>
              </a:p>
              <a:p>
                <a:pPr>
                  <a:defRPr/>
                </a:pPr>
                <a:endParaRPr lang="de-DE" sz="1400" dirty="0"/>
              </a:p>
              <a:p>
                <a:pPr>
                  <a:defRPr/>
                </a:pPr>
                <a:r>
                  <a:rPr lang="de-DE" sz="1400" b="1" dirty="0"/>
                  <a:t>3. </a:t>
                </a:r>
                <a:r>
                  <a:rPr lang="de-DE" sz="1400" b="1" dirty="0" err="1"/>
                  <a:t>Sum</a:t>
                </a:r>
                <a:r>
                  <a:rPr lang="de-DE" sz="1400" b="1" dirty="0"/>
                  <a:t> </a:t>
                </a:r>
                <a:r>
                  <a:rPr lang="de-DE" sz="1400" b="1" dirty="0" err="1"/>
                  <a:t>over</a:t>
                </a:r>
                <a:r>
                  <a:rPr lang="de-DE" sz="1400" b="1" dirty="0"/>
                  <a:t> all different </a:t>
                </a:r>
                <a:r>
                  <a:rPr lang="de-DE" sz="1400" b="1" dirty="0" err="1"/>
                  <a:t>compound</a:t>
                </a:r>
                <a:r>
                  <a:rPr lang="de-DE" sz="1400" b="1" dirty="0"/>
                  <a:t> </a:t>
                </a:r>
                <a:r>
                  <a:rPr lang="de-DE" sz="1400" b="1" dirty="0" err="1"/>
                  <a:t>paths</a:t>
                </a:r>
                <a:r>
                  <a:rPr lang="de-DE" sz="1400" b="1" dirty="0"/>
                  <a:t>. </a:t>
                </a:r>
                <a:r>
                  <a:rPr lang="de-DE" sz="1400" b="1" dirty="0" err="1"/>
                  <a:t>Compound</a:t>
                </a:r>
                <a:r>
                  <a:rPr lang="de-DE" sz="1400" b="1" dirty="0"/>
                  <a:t> </a:t>
                </a:r>
                <a:r>
                  <a:rPr lang="de-DE" sz="1400" b="1" dirty="0" err="1"/>
                  <a:t>paths</a:t>
                </a:r>
                <a:r>
                  <a:rPr lang="de-DE" sz="1400" b="1" dirty="0"/>
                  <a:t> </a:t>
                </a:r>
                <a:r>
                  <a:rPr lang="de-DE" sz="1400" b="1" dirty="0" err="1"/>
                  <a:t>are</a:t>
                </a:r>
                <a:r>
                  <a:rPr lang="de-DE" sz="1400" b="1" dirty="0"/>
                  <a:t> </a:t>
                </a:r>
                <a:r>
                  <a:rPr lang="de-DE" sz="1400" b="1" dirty="0" err="1"/>
                  <a:t>considered</a:t>
                </a:r>
                <a:r>
                  <a:rPr lang="de-DE" sz="1400" b="1" dirty="0"/>
                  <a:t> different </a:t>
                </a:r>
                <a:r>
                  <a:rPr lang="de-DE" sz="1400" b="1" dirty="0" err="1"/>
                  <a:t>if</a:t>
                </a:r>
                <a:r>
                  <a:rPr lang="de-DE" sz="1400" b="1" dirty="0"/>
                  <a:t> </a:t>
                </a:r>
                <a:r>
                  <a:rPr lang="de-DE" sz="1400" b="1" dirty="0" err="1"/>
                  <a:t>they</a:t>
                </a:r>
                <a:r>
                  <a:rPr lang="de-DE" sz="1400" b="1" dirty="0"/>
                  <a:t> </a:t>
                </a:r>
                <a:r>
                  <a:rPr lang="de-DE" sz="1400" b="1" dirty="0" err="1"/>
                  <a:t>contain</a:t>
                </a:r>
                <a:r>
                  <a:rPr lang="de-DE" sz="1400" b="1" dirty="0"/>
                  <a:t> a) different </a:t>
                </a:r>
                <a:r>
                  <a:rPr lang="de-DE" sz="1400" b="1" dirty="0" err="1"/>
                  <a:t>parameters</a:t>
                </a:r>
                <a:r>
                  <a:rPr lang="de-DE" sz="1400" b="1" dirty="0"/>
                  <a:t> </a:t>
                </a:r>
                <a:r>
                  <a:rPr lang="de-DE" sz="1400" b="1" dirty="0" err="1"/>
                  <a:t>or</a:t>
                </a:r>
                <a:r>
                  <a:rPr lang="de-DE" sz="1400" b="1" dirty="0"/>
                  <a:t> b) same </a:t>
                </a:r>
                <a:r>
                  <a:rPr lang="de-DE" sz="1400" b="1" dirty="0" err="1"/>
                  <a:t>parameters</a:t>
                </a:r>
                <a:r>
                  <a:rPr lang="de-DE" sz="1400" b="1" dirty="0"/>
                  <a:t> in a different </a:t>
                </a:r>
                <a:r>
                  <a:rPr lang="de-DE" sz="1400" b="1" dirty="0" err="1"/>
                  <a:t>order</a:t>
                </a:r>
                <a:r>
                  <a:rPr lang="de-DE" sz="1400" b="1" dirty="0"/>
                  <a:t>!</a:t>
                </a:r>
                <a:endParaRPr dirty="0"/>
              </a:p>
              <a:p>
                <a:pPr>
                  <a:defRPr/>
                </a:pPr>
                <a:r>
                  <a:rPr lang="de-DE" sz="1400" b="0" dirty="0" err="1"/>
                  <a:t>Sum</a:t>
                </a:r>
                <a:r>
                  <a:rPr lang="de-DE" sz="1400" b="0" dirty="0"/>
                  <a:t> </a:t>
                </a:r>
                <a:r>
                  <a:rPr lang="de-DE" sz="1400" b="0" dirty="0" err="1"/>
                  <a:t>over</a:t>
                </a:r>
                <a:r>
                  <a:rPr lang="de-DE" sz="1400" b="0" dirty="0"/>
                  <a:t> all </a:t>
                </a:r>
                <a:r>
                  <a:rPr lang="de-DE" sz="1400" b="0" dirty="0" err="1"/>
                  <a:t>paths</a:t>
                </a:r>
                <a:r>
                  <a:rPr lang="de-DE" sz="1400" b="0" dirty="0"/>
                  <a:t>: </a:t>
                </a:r>
                <a14:m>
                  <m:oMath xmlns:m="http://schemas.openxmlformats.org/officeDocument/2006/math">
                    <m:r>
                      <a:rPr lang="de-DE" sz="1400" b="0" i="1">
                        <a:latin typeface="Cambria Math"/>
                      </a:rPr>
                      <m:t>𝐶𝑜𝑣</m:t>
                    </m:r>
                    <m:d>
                      <m:dPr>
                        <m:ctrlPr>
                          <a:rPr lang="de-DE" sz="1400" i="1">
                            <a:latin typeface="Cambria Math" panose="02040503050406030204" pitchFamily="18" charset="0"/>
                            <a:ea typeface="Cambria Math"/>
                            <a:cs typeface="Cambria Math"/>
                          </a:rPr>
                        </m:ctrlPr>
                      </m:dPr>
                      <m:e>
                        <m:r>
                          <a:rPr lang="de-DE" sz="1400" b="0" i="1">
                            <a:latin typeface="Cambria Math"/>
                          </a:rPr>
                          <m:t>𝑋</m:t>
                        </m:r>
                        <m:r>
                          <a:rPr lang="de-DE" sz="1400" b="0" i="1">
                            <a:latin typeface="Cambria Math"/>
                          </a:rPr>
                          <m:t>,</m:t>
                        </m:r>
                        <m:r>
                          <a:rPr lang="de-DE" sz="1400" b="0" i="1">
                            <a:latin typeface="Cambria Math"/>
                          </a:rPr>
                          <m:t>𝑌</m:t>
                        </m:r>
                      </m:e>
                    </m:d>
                    <m:r>
                      <a:rPr lang="de-DE" sz="1400" b="0" i="1">
                        <a:latin typeface="Cambria Math"/>
                      </a:rPr>
                      <m:t>=</m:t>
                    </m:r>
                    <m:sSub>
                      <m:sSubPr>
                        <m:ctrlPr>
                          <a:rPr lang="de-DE" sz="1400" i="1">
                            <a:solidFill>
                              <a:srgbClr val="C00000"/>
                            </a:solidFill>
                            <a:latin typeface="Cambria Math" panose="02040503050406030204" pitchFamily="18" charset="0"/>
                            <a:ea typeface="Cambria Math"/>
                            <a:cs typeface="Cambria Math"/>
                          </a:rPr>
                        </m:ctrlPr>
                      </m:sSubPr>
                      <m:e>
                        <m:r>
                          <a:rPr lang="de-DE" sz="1400" b="0" i="1">
                            <a:solidFill>
                              <a:srgbClr val="C00000"/>
                            </a:solidFill>
                            <a:latin typeface="Cambria Math"/>
                          </a:rPr>
                          <m:t>𝑎</m:t>
                        </m:r>
                      </m:e>
                      <m:sub>
                        <m:r>
                          <a:rPr lang="de-DE" sz="1400" b="0" i="1">
                            <a:solidFill>
                              <a:srgbClr val="C00000"/>
                            </a:solidFill>
                            <a:latin typeface="Cambria Math"/>
                          </a:rPr>
                          <m:t>11</m:t>
                        </m:r>
                      </m:sub>
                    </m:sSub>
                    <m:sSub>
                      <m:sSubPr>
                        <m:ctrlPr>
                          <a:rPr lang="de-DE" sz="1400" i="1">
                            <a:solidFill>
                              <a:srgbClr val="C00000"/>
                            </a:solidFill>
                            <a:latin typeface="Cambria Math" panose="02040503050406030204" pitchFamily="18" charset="0"/>
                            <a:ea typeface="Cambria Math"/>
                            <a:cs typeface="Cambria Math"/>
                          </a:rPr>
                        </m:ctrlPr>
                      </m:sSubPr>
                      <m:e>
                        <m:r>
                          <a:rPr lang="de-DE" sz="1400" b="0" i="1">
                            <a:solidFill>
                              <a:srgbClr val="C00000"/>
                            </a:solidFill>
                            <a:latin typeface="Cambria Math"/>
                          </a:rPr>
                          <m:t>𝑎</m:t>
                        </m:r>
                      </m:e>
                      <m:sub>
                        <m:r>
                          <a:rPr lang="de-DE" sz="1400" b="0" i="1">
                            <a:solidFill>
                              <a:srgbClr val="C00000"/>
                            </a:solidFill>
                            <a:latin typeface="Cambria Math"/>
                          </a:rPr>
                          <m:t>21</m:t>
                        </m:r>
                      </m:sub>
                    </m:sSub>
                    <m:r>
                      <a:rPr lang="de-DE" sz="1400" b="0" i="1">
                        <a:solidFill>
                          <a:schemeClr val="tx2"/>
                        </a:solidFill>
                        <a:latin typeface="Cambria Math"/>
                      </a:rPr>
                      <m:t>+</m:t>
                    </m:r>
                    <m:sSub>
                      <m:sSubPr>
                        <m:ctrlPr>
                          <a:rPr lang="de-DE" sz="140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𝑐</m:t>
                        </m:r>
                      </m:e>
                      <m:sub>
                        <m:r>
                          <a:rPr lang="de-DE" sz="1400" b="0" i="1">
                            <a:solidFill>
                              <a:schemeClr val="tx2"/>
                            </a:solidFill>
                            <a:latin typeface="Cambria Math"/>
                          </a:rPr>
                          <m:t>11</m:t>
                        </m:r>
                      </m:sub>
                    </m:sSub>
                    <m:sSub>
                      <m:sSubPr>
                        <m:ctrlPr>
                          <a:rPr lang="de-DE" sz="140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𝑐</m:t>
                        </m:r>
                      </m:e>
                      <m:sub>
                        <m:r>
                          <a:rPr lang="de-DE" sz="1400" b="0" i="1">
                            <a:solidFill>
                              <a:schemeClr val="tx2"/>
                            </a:solidFill>
                            <a:latin typeface="Cambria Math"/>
                          </a:rPr>
                          <m:t>21</m:t>
                        </m:r>
                      </m:sub>
                    </m:sSub>
                    <m:r>
                      <a:rPr lang="de-DE" sz="1400" b="0" i="1">
                        <a:solidFill>
                          <a:schemeClr val="accent3">
                            <a:lumMod val="50000"/>
                          </a:schemeClr>
                        </a:solidFill>
                        <a:latin typeface="Cambria Math"/>
                      </a:rPr>
                      <m:t>+</m:t>
                    </m:r>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𝑒</m:t>
                        </m:r>
                      </m:e>
                      <m:sub>
                        <m:r>
                          <a:rPr lang="de-DE" sz="1400" b="0" i="1">
                            <a:solidFill>
                              <a:schemeClr val="accent3">
                                <a:lumMod val="50000"/>
                              </a:schemeClr>
                            </a:solidFill>
                            <a:latin typeface="Cambria Math"/>
                          </a:rPr>
                          <m:t>11</m:t>
                        </m:r>
                      </m:sub>
                    </m:sSub>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𝑒</m:t>
                        </m:r>
                      </m:e>
                      <m:sub>
                        <m:r>
                          <a:rPr lang="de-DE" sz="1400" b="0" i="1">
                            <a:solidFill>
                              <a:schemeClr val="accent3">
                                <a:lumMod val="50000"/>
                              </a:schemeClr>
                            </a:solidFill>
                            <a:latin typeface="Cambria Math"/>
                          </a:rPr>
                          <m:t>21</m:t>
                        </m:r>
                      </m:sub>
                    </m:sSub>
                  </m:oMath>
                </a14:m>
                <a:endParaRPr lang="de-DE" sz="1400" i="1" dirty="0"/>
              </a:p>
            </p:txBody>
          </p:sp>
        </mc:Choice>
        <mc:Fallback xmlns="">
          <p:sp>
            <p:nvSpPr>
              <p:cNvPr id="5" name="Textfeld 4"/>
              <p:cNvSpPr txBox="1">
                <a:spLocks noRot="1" noChangeAspect="1" noMove="1" noResize="1" noEditPoints="1" noAdjustHandles="1" noChangeArrowheads="1" noChangeShapeType="1" noTextEdit="1"/>
              </p:cNvSpPr>
              <p:nvPr/>
            </p:nvSpPr>
            <p:spPr bwMode="auto">
              <a:xfrm>
                <a:off x="495298" y="1074501"/>
                <a:ext cx="8916333" cy="4631845"/>
              </a:xfrm>
              <a:prstGeom prst="rect">
                <a:avLst/>
              </a:prstGeom>
              <a:blipFill>
                <a:blip r:embed="rId2"/>
                <a:stretch>
                  <a:fillRect l="-205" t="-132"/>
                </a:stretch>
              </a:blipFill>
            </p:spPr>
            <p:txBody>
              <a:bodyPr/>
              <a:lstStyle/>
              <a:p>
                <a:r>
                  <a:rPr lang="de-DE">
                    <a:noFill/>
                  </a:rPr>
                  <a:t> </a:t>
                </a:r>
              </a:p>
            </p:txBody>
          </p:sp>
        </mc:Fallback>
      </mc:AlternateContent>
      <p:grpSp>
        <p:nvGrpSpPr>
          <p:cNvPr id="8" name="Group 4"/>
          <p:cNvGrpSpPr>
            <a:grpSpLocks noChangeAspect="1"/>
          </p:cNvGrpSpPr>
          <p:nvPr/>
        </p:nvGrpSpPr>
        <p:grpSpPr bwMode="auto">
          <a:xfrm>
            <a:off x="6366832" y="1074503"/>
            <a:ext cx="3002592" cy="1562409"/>
            <a:chOff x="0" y="273"/>
            <a:chExt cx="6903" cy="3592"/>
          </a:xfrm>
          <a:solidFill>
            <a:schemeClr val="bg1"/>
          </a:solidFill>
        </p:grpSpPr>
        <p:sp>
          <p:nvSpPr>
            <p:cNvPr id="9" name="AutoShape 3"/>
            <p:cNvSpPr>
              <a:spLocks noChangeAspect="1" noChangeArrowheads="1" noTextEdit="1"/>
            </p:cNvSpPr>
            <p:nvPr/>
          </p:nvSpPr>
          <p:spPr bwMode="auto">
            <a:xfrm>
              <a:off x="0" y="551"/>
              <a:ext cx="6240" cy="3218"/>
            </a:xfrm>
            <a:prstGeom prst="rect">
              <a:avLst/>
            </a:prstGeom>
            <a:grpFill/>
            <a:ln>
              <a:noFill/>
            </a:ln>
          </p:spPr>
          <p:txBody>
            <a:bodyPr vert="horz" wrap="square" lIns="91440" tIns="45720" rIns="91440" bIns="45720" numCol="1" anchor="t" anchorCtr="0" compatLnSpc="1">
              <a:prstTxWarp prst="textNoShape">
                <a:avLst/>
              </a:prstTxWarp>
            </a:bodyPr>
            <a:lstStyle/>
            <a:p>
              <a:pPr>
                <a:defRPr/>
              </a:pPr>
              <a:endParaRPr lang="de-DE"/>
            </a:p>
          </p:txBody>
        </p:sp>
        <p:pic>
          <p:nvPicPr>
            <p:cNvPr id="10" name="Picture 5"/>
            <p:cNvPicPr>
              <a:picLocks noChangeAspect="1" noChangeArrowheads="1"/>
            </p:cNvPicPr>
            <p:nvPr/>
          </p:nvPicPr>
          <p:blipFill>
            <a:blip r:embed="rId3"/>
            <a:srcRect t="43774" r="49602" b="-1"/>
            <a:stretch/>
          </p:blipFill>
          <p:spPr bwMode="auto">
            <a:xfrm>
              <a:off x="663" y="273"/>
              <a:ext cx="6240" cy="3592"/>
            </a:xfrm>
            <a:prstGeom prst="rect">
              <a:avLst/>
            </a:prstGeom>
            <a:grpFill/>
            <a:ln>
              <a:noFill/>
            </a:ln>
          </p:spPr>
        </p:pic>
      </p:grpSp>
      <p:cxnSp>
        <p:nvCxnSpPr>
          <p:cNvPr id="3" name="Gerade Verbindung mit Pfeil 2"/>
          <p:cNvCxnSpPr>
            <a:cxnSpLocks/>
          </p:cNvCxnSpPr>
          <p:nvPr/>
        </p:nvCxnSpPr>
        <p:spPr bwMode="auto">
          <a:xfrm flipH="1" flipV="1">
            <a:off x="6897216" y="1412776"/>
            <a:ext cx="288032" cy="72008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1" name="Gerade Verbindung mit Pfeil 10"/>
          <p:cNvCxnSpPr>
            <a:cxnSpLocks/>
          </p:cNvCxnSpPr>
          <p:nvPr/>
        </p:nvCxnSpPr>
        <p:spPr bwMode="auto">
          <a:xfrm>
            <a:off x="7041232" y="1412776"/>
            <a:ext cx="1368152" cy="72008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4" name="Gerade Verbindung mit Pfeil 13"/>
          <p:cNvCxnSpPr>
            <a:cxnSpLocks/>
          </p:cNvCxnSpPr>
          <p:nvPr/>
        </p:nvCxnSpPr>
        <p:spPr bwMode="auto">
          <a:xfrm flipV="1">
            <a:off x="7257256" y="1412776"/>
            <a:ext cx="72008"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a:cxnSpLocks/>
          </p:cNvCxnSpPr>
          <p:nvPr/>
        </p:nvCxnSpPr>
        <p:spPr bwMode="auto">
          <a:xfrm>
            <a:off x="7473280" y="1412776"/>
            <a:ext cx="1008112" cy="720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p:cNvCxnSpPr>
            <a:cxnSpLocks/>
          </p:cNvCxnSpPr>
          <p:nvPr/>
        </p:nvCxnSpPr>
        <p:spPr bwMode="auto">
          <a:xfrm flipV="1">
            <a:off x="7329264" y="1412776"/>
            <a:ext cx="432048" cy="720080"/>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31" name="Gerade Verbindung mit Pfeil 30"/>
          <p:cNvCxnSpPr>
            <a:cxnSpLocks/>
          </p:cNvCxnSpPr>
          <p:nvPr/>
        </p:nvCxnSpPr>
        <p:spPr bwMode="auto">
          <a:xfrm>
            <a:off x="7833320" y="1340768"/>
            <a:ext cx="720080" cy="792087"/>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1685081292"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712113"/>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p:txBody>
          <a:bodyPr/>
          <a:lstStyle/>
          <a:p>
            <a:pPr>
              <a:defRPr/>
            </a:pPr>
            <a:fld id="{F26D89EF-3C3A-4E06-893E-1B74ABA00C59}" type="slidenum">
              <a:rPr lang="de-DE"/>
              <a:t>35</a:t>
            </a:fld>
            <a:endParaRPr lang="de-DE"/>
          </a:p>
        </p:txBody>
      </p:sp>
      <mc:AlternateContent xmlns:mc="http://schemas.openxmlformats.org/markup-compatibility/2006" xmlns:a14="http://schemas.microsoft.com/office/drawing/2010/main">
        <mc:Choice Requires="a14">
          <p:sp>
            <p:nvSpPr>
              <p:cNvPr id="5" name="Textfeld 4"/>
              <p:cNvSpPr txBox="1"/>
              <p:nvPr/>
            </p:nvSpPr>
            <p:spPr bwMode="auto">
              <a:xfrm>
                <a:off x="495300" y="1532505"/>
                <a:ext cx="8829384" cy="4278094"/>
              </a:xfrm>
              <a:prstGeom prst="rect">
                <a:avLst/>
              </a:prstGeom>
              <a:noFill/>
            </p:spPr>
            <p:txBody>
              <a:bodyPr wrap="square" rtlCol="0">
                <a:spAutoFit/>
              </a:bodyPr>
              <a:lstStyle/>
              <a:p>
                <a:pPr>
                  <a:defRPr/>
                </a:pPr>
                <a:r>
                  <a:rPr lang="de-DE" sz="1600" b="1" dirty="0" err="1"/>
                  <a:t>Covariance</a:t>
                </a:r>
                <a:r>
                  <a:rPr lang="de-DE" sz="1600" b="1" dirty="0"/>
                  <a:t> </a:t>
                </a:r>
                <a:r>
                  <a:rPr lang="de-DE" sz="1600" b="1" dirty="0" err="1"/>
                  <a:t>algebra</a:t>
                </a:r>
                <a:r>
                  <a:rPr lang="de-DE" sz="1600" b="1" dirty="0"/>
                  <a:t> </a:t>
                </a:r>
                <a:r>
                  <a:rPr lang="de-DE" sz="1600" b="1" dirty="0" err="1"/>
                  <a:t>with</a:t>
                </a:r>
                <a:r>
                  <a:rPr lang="de-DE" sz="1600" b="1" dirty="0"/>
                  <a:t> </a:t>
                </a:r>
                <a:r>
                  <a:rPr lang="de-DE" sz="1600" b="1" dirty="0" err="1"/>
                  <a:t>random</a:t>
                </a:r>
                <a:r>
                  <a:rPr lang="de-DE" sz="1600" b="1" dirty="0"/>
                  <a:t> variables</a:t>
                </a:r>
                <a:r>
                  <a:rPr lang="de-DE" sz="1600" dirty="0"/>
                  <a:t>.</a:t>
                </a:r>
                <a:endParaRPr dirty="0"/>
              </a:p>
              <a:p>
                <a:pPr>
                  <a:defRPr/>
                </a:pPr>
                <a:endParaRPr lang="de-DE" sz="1600" dirty="0"/>
              </a:p>
              <a:p>
                <a:pPr>
                  <a:defRPr/>
                </a:pPr>
                <a:r>
                  <a:rPr lang="de-DE" sz="1600" dirty="0" err="1"/>
                  <a:t>Suppose</a:t>
                </a:r>
                <a:r>
                  <a:rPr lang="de-DE" sz="1600" dirty="0"/>
                  <a:t> </a:t>
                </a:r>
                <a14:m>
                  <m:oMath xmlns:m="http://schemas.openxmlformats.org/officeDocument/2006/math">
                    <m:r>
                      <a:rPr lang="de-DE" sz="1600" i="1">
                        <a:latin typeface="Cambria Math"/>
                      </a:rPr>
                      <m:t>𝑋</m:t>
                    </m:r>
                  </m:oMath>
                </a14:m>
                <a:r>
                  <a:rPr lang="de-DE" sz="1600" dirty="0"/>
                  <a:t>, </a:t>
                </a:r>
                <a14:m>
                  <m:oMath xmlns:m="http://schemas.openxmlformats.org/officeDocument/2006/math">
                    <m:r>
                      <a:rPr lang="de-DE" sz="1600" i="1">
                        <a:latin typeface="Cambria Math"/>
                      </a:rPr>
                      <m:t>𝑌</m:t>
                    </m:r>
                  </m:oMath>
                </a14:m>
                <a:r>
                  <a:rPr lang="de-DE" sz="1600" dirty="0"/>
                  <a:t> and </a:t>
                </a:r>
                <a14:m>
                  <m:oMath xmlns:m="http://schemas.openxmlformats.org/officeDocument/2006/math">
                    <m:r>
                      <a:rPr lang="de-DE" sz="1600" i="1">
                        <a:latin typeface="Cambria Math"/>
                      </a:rPr>
                      <m:t>𝑍</m:t>
                    </m:r>
                  </m:oMath>
                </a14:m>
                <a:r>
                  <a:rPr lang="de-DE" sz="1600" dirty="0"/>
                  <a:t> </a:t>
                </a:r>
                <a:r>
                  <a:rPr lang="de-DE" sz="1600" dirty="0" err="1"/>
                  <a:t>are</a:t>
                </a:r>
                <a:r>
                  <a:rPr lang="de-DE" sz="1600" dirty="0"/>
                  <a:t> </a:t>
                </a:r>
                <a:r>
                  <a:rPr lang="de-DE" sz="1600" dirty="0" err="1"/>
                  <a:t>random</a:t>
                </a:r>
                <a:r>
                  <a:rPr lang="de-DE" sz="1600" dirty="0"/>
                  <a:t> variables and </a:t>
                </a:r>
                <a14:m>
                  <m:oMath xmlns:m="http://schemas.openxmlformats.org/officeDocument/2006/math">
                    <m:r>
                      <a:rPr lang="de-DE" sz="1600" i="1">
                        <a:latin typeface="Cambria Math"/>
                        <a:ea typeface="Cambria Math"/>
                      </a:rPr>
                      <m:t>𝛼</m:t>
                    </m:r>
                  </m:oMath>
                </a14:m>
                <a:r>
                  <a:rPr lang="de-DE" sz="1600" dirty="0"/>
                  <a:t> and </a:t>
                </a:r>
                <a14:m>
                  <m:oMath xmlns:m="http://schemas.openxmlformats.org/officeDocument/2006/math">
                    <m:r>
                      <a:rPr lang="de-DE" sz="1600" i="1">
                        <a:latin typeface="Cambria Math"/>
                        <a:ea typeface="Cambria Math"/>
                      </a:rPr>
                      <m:t>𝛽</m:t>
                    </m:r>
                  </m:oMath>
                </a14:m>
                <a:r>
                  <a:rPr lang="de-DE" sz="1600" dirty="0"/>
                  <a:t> </a:t>
                </a:r>
                <a:r>
                  <a:rPr lang="de-DE" sz="1600" dirty="0" err="1"/>
                  <a:t>are</a:t>
                </a:r>
                <a:r>
                  <a:rPr lang="de-DE" sz="1600" dirty="0"/>
                  <a:t> </a:t>
                </a:r>
                <a:r>
                  <a:rPr lang="de-DE" sz="1600" dirty="0" err="1"/>
                  <a:t>parameters</a:t>
                </a:r>
                <a:r>
                  <a:rPr lang="de-DE" sz="1600" dirty="0"/>
                  <a:t>. The </a:t>
                </a:r>
                <a:r>
                  <a:rPr lang="de-DE" sz="1600" dirty="0" err="1"/>
                  <a:t>following</a:t>
                </a:r>
                <a:r>
                  <a:rPr lang="de-DE" sz="1600" dirty="0"/>
                  <a:t> </a:t>
                </a:r>
                <a:r>
                  <a:rPr lang="de-DE" sz="1600" dirty="0" err="1"/>
                  <a:t>covariance</a:t>
                </a:r>
                <a:r>
                  <a:rPr lang="de-DE" sz="1600" dirty="0"/>
                  <a:t> </a:t>
                </a:r>
                <a:r>
                  <a:rPr lang="de-DE" sz="1600" dirty="0" err="1"/>
                  <a:t>rules</a:t>
                </a:r>
                <a:r>
                  <a:rPr lang="de-DE" sz="1600" dirty="0"/>
                  <a:t> </a:t>
                </a:r>
                <a:r>
                  <a:rPr lang="de-DE" sz="1600" dirty="0" err="1"/>
                  <a:t>can</a:t>
                </a:r>
                <a:r>
                  <a:rPr lang="de-DE" sz="1600" dirty="0"/>
                  <a:t> </a:t>
                </a:r>
                <a:r>
                  <a:rPr lang="de-DE" sz="1600" dirty="0" err="1"/>
                  <a:t>be</a:t>
                </a:r>
                <a:r>
                  <a:rPr lang="de-DE" sz="1600" dirty="0"/>
                  <a:t> </a:t>
                </a:r>
                <a:r>
                  <a:rPr lang="de-DE" sz="1600" dirty="0" err="1"/>
                  <a:t>distinguished</a:t>
                </a:r>
                <a:r>
                  <a:rPr lang="de-DE" sz="1600" dirty="0"/>
                  <a:t>:</a:t>
                </a:r>
                <a:endParaRPr dirty="0"/>
              </a:p>
              <a:p>
                <a:pPr>
                  <a:defRPr/>
                </a:pPr>
                <a:endParaRPr lang="de-DE" sz="1600" dirty="0"/>
              </a:p>
              <a:p>
                <a:pPr marL="342900" indent="-342900">
                  <a:buAutoNum type="arabicPeriod"/>
                  <a:defRPr/>
                </a:pPr>
                <a14:m>
                  <m:oMath xmlns:m="http://schemas.openxmlformats.org/officeDocument/2006/math">
                    <m:r>
                      <a:rPr lang="de-DE" sz="1600" b="0" i="1">
                        <a:latin typeface="Cambria Math"/>
                      </a:rPr>
                      <m:t>𝑉𝑎𝑟</m:t>
                    </m:r>
                    <m:d>
                      <m:dPr>
                        <m:ctrlPr>
                          <a:rPr lang="de-DE" sz="1600" b="0" i="1">
                            <a:latin typeface="Cambria Math" panose="02040503050406030204" pitchFamily="18" charset="0"/>
                            <a:ea typeface="Cambria Math"/>
                            <a:cs typeface="Cambria Math"/>
                          </a:rPr>
                        </m:ctrlPr>
                      </m:dPr>
                      <m:e>
                        <m:r>
                          <a:rPr lang="de-DE" sz="1600" b="0" i="1">
                            <a:latin typeface="Cambria Math"/>
                          </a:rPr>
                          <m:t>𝑋</m:t>
                        </m:r>
                      </m:e>
                    </m:d>
                    <m:r>
                      <a:rPr lang="de-DE" sz="1600" b="0" i="1">
                        <a:latin typeface="Cambria Math"/>
                      </a:rPr>
                      <m:t>=</m:t>
                    </m:r>
                    <m:r>
                      <a:rPr lang="de-DE" sz="1600" b="0" i="1">
                        <a:latin typeface="Cambria Math"/>
                      </a:rPr>
                      <m:t>𝐶𝑜𝑣</m:t>
                    </m:r>
                    <m:d>
                      <m:dPr>
                        <m:ctrlPr>
                          <a:rPr lang="de-DE" sz="1600" b="0" i="1">
                            <a:latin typeface="Cambria Math" panose="02040503050406030204" pitchFamily="18" charset="0"/>
                            <a:ea typeface="Cambria Math"/>
                            <a:cs typeface="Cambria Math"/>
                          </a:rPr>
                        </m:ctrlPr>
                      </m:dPr>
                      <m:e>
                        <m:r>
                          <a:rPr lang="de-DE" sz="1600" b="0" i="1">
                            <a:latin typeface="Cambria Math"/>
                          </a:rPr>
                          <m:t>𝑋</m:t>
                        </m:r>
                        <m:r>
                          <a:rPr lang="de-DE" sz="1600" b="0" i="1">
                            <a:latin typeface="Cambria Math"/>
                          </a:rPr>
                          <m:t>,</m:t>
                        </m:r>
                        <m:r>
                          <a:rPr lang="de-DE" sz="1600" b="0" i="1">
                            <a:latin typeface="Cambria Math"/>
                          </a:rPr>
                          <m:t>𝑋</m:t>
                        </m:r>
                      </m:e>
                    </m:d>
                  </m:oMath>
                </a14:m>
                <a:endParaRPr lang="de-DE" sz="1600" b="0" dirty="0"/>
              </a:p>
              <a:p>
                <a:pPr marL="342900" indent="-342900">
                  <a:buAutoNum type="arabicPeriod"/>
                  <a:defRPr/>
                </a:pPr>
                <a14:m>
                  <m:oMath xmlns:m="http://schemas.openxmlformats.org/officeDocument/2006/math">
                    <m:r>
                      <a:rPr lang="de-DE" sz="1600" b="0" i="1">
                        <a:latin typeface="Cambria Math"/>
                      </a:rPr>
                      <m:t>𝐶𝑜𝑣</m:t>
                    </m:r>
                    <m:d>
                      <m:dPr>
                        <m:ctrlPr>
                          <a:rPr lang="de-DE" sz="1600" b="0" i="1">
                            <a:latin typeface="Cambria Math" panose="02040503050406030204" pitchFamily="18" charset="0"/>
                            <a:ea typeface="Cambria Math"/>
                            <a:cs typeface="Cambria Math"/>
                          </a:rPr>
                        </m:ctrlPr>
                      </m:dPr>
                      <m:e>
                        <m:r>
                          <a:rPr lang="de-DE" sz="1600" b="0" i="1">
                            <a:latin typeface="Cambria Math"/>
                          </a:rPr>
                          <m:t>𝑋</m:t>
                        </m:r>
                        <m:r>
                          <a:rPr lang="de-DE" sz="1600" b="0" i="1">
                            <a:latin typeface="Cambria Math"/>
                          </a:rPr>
                          <m:t>,</m:t>
                        </m:r>
                        <m:r>
                          <a:rPr lang="de-DE" sz="1600" b="0" i="1">
                            <a:latin typeface="Cambria Math"/>
                            <a:ea typeface="Cambria Math"/>
                          </a:rPr>
                          <m:t>𝛼</m:t>
                        </m:r>
                      </m:e>
                    </m:d>
                    <m:r>
                      <a:rPr lang="de-DE" sz="1600" b="0" i="1">
                        <a:latin typeface="Cambria Math"/>
                      </a:rPr>
                      <m:t>=</m:t>
                    </m:r>
                    <m:r>
                      <a:rPr lang="de-DE" sz="1600" b="0" i="0">
                        <a:latin typeface="Cambria Math"/>
                      </a:rPr>
                      <m:t>0</m:t>
                    </m:r>
                  </m:oMath>
                </a14:m>
                <a:endParaRPr lang="de-DE" sz="1600" b="0" dirty="0"/>
              </a:p>
              <a:p>
                <a:pPr marL="342900" indent="-342900">
                  <a:buAutoNum type="arabicPeriod"/>
                  <a:defRPr/>
                </a:pPr>
                <a14:m>
                  <m:oMath xmlns:m="http://schemas.openxmlformats.org/officeDocument/2006/math">
                    <m:r>
                      <a:rPr lang="de-DE" sz="1600" b="0" i="1">
                        <a:latin typeface="Cambria Math"/>
                      </a:rPr>
                      <m:t>𝐶𝑜𝑣</m:t>
                    </m:r>
                    <m:d>
                      <m:dPr>
                        <m:ctrlPr>
                          <a:rPr lang="de-DE" sz="1600" b="0" i="1">
                            <a:latin typeface="Cambria Math" panose="02040503050406030204" pitchFamily="18" charset="0"/>
                            <a:ea typeface="Cambria Math"/>
                            <a:cs typeface="Cambria Math"/>
                          </a:rPr>
                        </m:ctrlPr>
                      </m:dPr>
                      <m:e>
                        <m:r>
                          <a:rPr lang="de-DE" sz="1600" b="0" i="1">
                            <a:latin typeface="Cambria Math"/>
                          </a:rPr>
                          <m:t>𝑋</m:t>
                        </m:r>
                        <m:r>
                          <a:rPr lang="de-DE" sz="1600" b="0" i="1">
                            <a:latin typeface="Cambria Math"/>
                          </a:rPr>
                          <m:t>,</m:t>
                        </m:r>
                        <m:r>
                          <a:rPr lang="de-DE" sz="1600" b="0" i="1">
                            <a:latin typeface="Cambria Math"/>
                          </a:rPr>
                          <m:t>𝑌</m:t>
                        </m:r>
                      </m:e>
                    </m:d>
                    <m:r>
                      <a:rPr lang="de-DE" sz="1600" b="0" i="1">
                        <a:latin typeface="Cambria Math"/>
                      </a:rPr>
                      <m:t>=</m:t>
                    </m:r>
                    <m:r>
                      <a:rPr lang="de-DE" sz="1600" b="0" i="1">
                        <a:latin typeface="Cambria Math"/>
                      </a:rPr>
                      <m:t>𝐶𝑜𝑣</m:t>
                    </m:r>
                    <m:d>
                      <m:dPr>
                        <m:ctrlPr>
                          <a:rPr lang="de-DE" sz="1600" b="0" i="1">
                            <a:latin typeface="Cambria Math" panose="02040503050406030204" pitchFamily="18" charset="0"/>
                            <a:ea typeface="Cambria Math"/>
                            <a:cs typeface="Cambria Math"/>
                          </a:rPr>
                        </m:ctrlPr>
                      </m:dPr>
                      <m:e>
                        <m:r>
                          <a:rPr lang="de-DE" sz="1600" b="0" i="1">
                            <a:latin typeface="Cambria Math"/>
                          </a:rPr>
                          <m:t>𝑌</m:t>
                        </m:r>
                        <m:r>
                          <a:rPr lang="de-DE" sz="1600" b="0" i="1">
                            <a:latin typeface="Cambria Math"/>
                          </a:rPr>
                          <m:t>,</m:t>
                        </m:r>
                        <m:r>
                          <a:rPr lang="de-DE" sz="1600" b="0" i="1">
                            <a:latin typeface="Cambria Math"/>
                          </a:rPr>
                          <m:t>𝑋</m:t>
                        </m:r>
                      </m:e>
                    </m:d>
                  </m:oMath>
                </a14:m>
                <a:endParaRPr lang="de-DE" sz="1600" b="0" dirty="0"/>
              </a:p>
              <a:p>
                <a:pPr marL="342900" indent="-342900">
                  <a:buFontTx/>
                  <a:buAutoNum type="arabicPeriod"/>
                  <a:defRPr/>
                </a:pPr>
                <a14:m>
                  <m:oMath xmlns:m="http://schemas.openxmlformats.org/officeDocument/2006/math">
                    <m:r>
                      <a:rPr lang="de-DE" sz="1600" b="0" i="1">
                        <a:latin typeface="Cambria Math"/>
                      </a:rPr>
                      <m:t>𝐶𝑜𝑣</m:t>
                    </m:r>
                    <m:d>
                      <m:dPr>
                        <m:ctrlPr>
                          <a:rPr lang="de-DE" sz="1600" b="0" i="1">
                            <a:latin typeface="Cambria Math" panose="02040503050406030204" pitchFamily="18" charset="0"/>
                            <a:ea typeface="Cambria Math"/>
                            <a:cs typeface="Cambria Math"/>
                          </a:rPr>
                        </m:ctrlPr>
                      </m:dPr>
                      <m:e>
                        <m:r>
                          <a:rPr lang="de-DE" sz="1600" i="1">
                            <a:latin typeface="Cambria Math"/>
                            <a:ea typeface="Cambria Math"/>
                          </a:rPr>
                          <m:t>𝛼</m:t>
                        </m:r>
                        <m:r>
                          <a:rPr lang="de-DE" sz="1600" b="0" i="1">
                            <a:latin typeface="Cambria Math"/>
                          </a:rPr>
                          <m:t>𝑋</m:t>
                        </m:r>
                        <m:r>
                          <a:rPr lang="de-DE" sz="1600" b="0" i="1">
                            <a:latin typeface="Cambria Math"/>
                          </a:rPr>
                          <m:t>,</m:t>
                        </m:r>
                        <m:r>
                          <a:rPr lang="de-DE" sz="1600" i="1">
                            <a:latin typeface="Cambria Math"/>
                            <a:ea typeface="Cambria Math"/>
                          </a:rPr>
                          <m:t>𝛽</m:t>
                        </m:r>
                        <m:r>
                          <a:rPr lang="de-DE" sz="1600" b="0" i="1">
                            <a:latin typeface="Cambria Math"/>
                          </a:rPr>
                          <m:t>𝑌</m:t>
                        </m:r>
                      </m:e>
                    </m:d>
                    <m:r>
                      <a:rPr lang="de-DE" sz="1600" b="0" i="1">
                        <a:latin typeface="Cambria Math"/>
                      </a:rPr>
                      <m:t>=</m:t>
                    </m:r>
                    <m:r>
                      <a:rPr lang="de-DE" sz="1600" i="1">
                        <a:latin typeface="Cambria Math"/>
                        <a:ea typeface="Cambria Math"/>
                      </a:rPr>
                      <m:t>𝛼𝛽</m:t>
                    </m:r>
                    <m:r>
                      <a:rPr lang="de-DE" sz="1600" b="0" i="1">
                        <a:latin typeface="Cambria Math"/>
                      </a:rPr>
                      <m:t>𝐶𝑜𝑣</m:t>
                    </m:r>
                    <m:d>
                      <m:dPr>
                        <m:ctrlPr>
                          <a:rPr lang="de-DE" sz="1600" b="0" i="1">
                            <a:latin typeface="Cambria Math" panose="02040503050406030204" pitchFamily="18" charset="0"/>
                            <a:ea typeface="Cambria Math"/>
                            <a:cs typeface="Cambria Math"/>
                          </a:rPr>
                        </m:ctrlPr>
                      </m:dPr>
                      <m:e>
                        <m:r>
                          <a:rPr lang="de-DE" sz="1600" b="0" i="1">
                            <a:latin typeface="Cambria Math"/>
                          </a:rPr>
                          <m:t>𝑌</m:t>
                        </m:r>
                        <m:r>
                          <a:rPr lang="de-DE" sz="1600" b="0" i="1">
                            <a:latin typeface="Cambria Math"/>
                          </a:rPr>
                          <m:t>,</m:t>
                        </m:r>
                        <m:r>
                          <a:rPr lang="de-DE" sz="1600" b="0" i="1">
                            <a:latin typeface="Cambria Math"/>
                          </a:rPr>
                          <m:t>𝑋</m:t>
                        </m:r>
                      </m:e>
                    </m:d>
                  </m:oMath>
                </a14:m>
                <a:endParaRPr lang="de-DE" sz="1600" b="0" dirty="0"/>
              </a:p>
              <a:p>
                <a:pPr marL="342900" indent="-342900">
                  <a:buFontTx/>
                  <a:buAutoNum type="arabicPeriod"/>
                  <a:defRPr/>
                </a:pPr>
                <a14:m>
                  <m:oMath xmlns:m="http://schemas.openxmlformats.org/officeDocument/2006/math">
                    <m:r>
                      <a:rPr lang="de-DE" sz="1600" b="0" i="1">
                        <a:latin typeface="Cambria Math"/>
                      </a:rPr>
                      <m:t>𝐶𝑜𝑣</m:t>
                    </m:r>
                    <m:d>
                      <m:dPr>
                        <m:ctrlPr>
                          <a:rPr lang="de-DE" sz="1600" b="0" i="1">
                            <a:latin typeface="Cambria Math" panose="02040503050406030204" pitchFamily="18" charset="0"/>
                            <a:ea typeface="Cambria Math"/>
                            <a:cs typeface="Cambria Math"/>
                          </a:rPr>
                        </m:ctrlPr>
                      </m:dPr>
                      <m:e>
                        <m:r>
                          <a:rPr lang="de-DE" sz="1600" b="0" i="1">
                            <a:latin typeface="Cambria Math"/>
                          </a:rPr>
                          <m:t>𝑋</m:t>
                        </m:r>
                        <m:r>
                          <a:rPr lang="de-DE" sz="1600" b="0" i="1">
                            <a:latin typeface="Cambria Math"/>
                          </a:rPr>
                          <m:t>+</m:t>
                        </m:r>
                        <m:r>
                          <a:rPr lang="de-DE" sz="1600" b="0" i="1">
                            <a:latin typeface="Cambria Math"/>
                          </a:rPr>
                          <m:t>𝑌</m:t>
                        </m:r>
                        <m:r>
                          <a:rPr lang="de-DE" sz="1600" b="0" i="1">
                            <a:latin typeface="Cambria Math"/>
                          </a:rPr>
                          <m:t>,</m:t>
                        </m:r>
                        <m:r>
                          <a:rPr lang="de-DE" sz="1600" b="0" i="1">
                            <a:latin typeface="Cambria Math"/>
                          </a:rPr>
                          <m:t>𝑍</m:t>
                        </m:r>
                      </m:e>
                    </m:d>
                    <m:r>
                      <a:rPr lang="de-DE" sz="1600" b="0" i="1">
                        <a:latin typeface="Cambria Math"/>
                      </a:rPr>
                      <m:t>=</m:t>
                    </m:r>
                    <m:r>
                      <a:rPr lang="de-DE" sz="1600" b="0" i="1">
                        <a:latin typeface="Cambria Math"/>
                      </a:rPr>
                      <m:t>𝐶𝑜𝑣</m:t>
                    </m:r>
                    <m:d>
                      <m:dPr>
                        <m:ctrlPr>
                          <a:rPr lang="de-DE" sz="1600" b="0" i="1">
                            <a:latin typeface="Cambria Math" panose="02040503050406030204" pitchFamily="18" charset="0"/>
                            <a:ea typeface="Cambria Math"/>
                            <a:cs typeface="Cambria Math"/>
                          </a:rPr>
                        </m:ctrlPr>
                      </m:dPr>
                      <m:e>
                        <m:r>
                          <a:rPr lang="de-DE" sz="1600" b="0" i="1">
                            <a:latin typeface="Cambria Math"/>
                          </a:rPr>
                          <m:t>𝑋</m:t>
                        </m:r>
                        <m:r>
                          <a:rPr lang="de-DE" sz="1600" b="0" i="1">
                            <a:latin typeface="Cambria Math"/>
                          </a:rPr>
                          <m:t>,</m:t>
                        </m:r>
                        <m:r>
                          <a:rPr lang="de-DE" sz="1600" b="0" i="1">
                            <a:latin typeface="Cambria Math"/>
                          </a:rPr>
                          <m:t>𝑍</m:t>
                        </m:r>
                      </m:e>
                    </m:d>
                    <m:r>
                      <a:rPr lang="de-DE" sz="1600" b="0" i="1">
                        <a:latin typeface="Cambria Math"/>
                      </a:rPr>
                      <m:t>+</m:t>
                    </m:r>
                    <m:r>
                      <a:rPr lang="de-DE" sz="1600" b="0" i="1">
                        <a:latin typeface="Cambria Math"/>
                      </a:rPr>
                      <m:t>𝐶𝑜𝑣</m:t>
                    </m:r>
                    <m:r>
                      <a:rPr lang="de-DE" sz="1600" b="0" i="1">
                        <a:latin typeface="Cambria Math"/>
                      </a:rPr>
                      <m:t>(</m:t>
                    </m:r>
                    <m:r>
                      <a:rPr lang="de-DE" sz="1600" b="0" i="1">
                        <a:latin typeface="Cambria Math"/>
                      </a:rPr>
                      <m:t>𝑌</m:t>
                    </m:r>
                    <m:r>
                      <a:rPr lang="de-DE" sz="1600" b="0" i="1">
                        <a:latin typeface="Cambria Math"/>
                      </a:rPr>
                      <m:t>,</m:t>
                    </m:r>
                    <m:r>
                      <a:rPr lang="de-DE" sz="1600" b="0" i="1">
                        <a:latin typeface="Cambria Math"/>
                      </a:rPr>
                      <m:t>𝑍</m:t>
                    </m:r>
                    <m:r>
                      <a:rPr lang="de-DE" sz="1600" b="0" i="1">
                        <a:latin typeface="Cambria Math"/>
                      </a:rPr>
                      <m:t>)</m:t>
                    </m:r>
                  </m:oMath>
                </a14:m>
                <a:endParaRPr lang="de-DE" sz="1600" b="0" dirty="0"/>
              </a:p>
              <a:p>
                <a:pPr marL="342900" indent="-342900">
                  <a:buFontTx/>
                  <a:buAutoNum type="arabicPeriod"/>
                  <a:defRPr/>
                </a:pPr>
                <a:endParaRPr lang="de-DE" sz="1600" dirty="0"/>
              </a:p>
              <a:p>
                <a:pPr marL="342900" indent="-342900">
                  <a:buFontTx/>
                  <a:buAutoNum type="arabicPeriod"/>
                  <a:defRPr/>
                </a:pPr>
                <a:endParaRPr lang="de-DE" sz="1600" b="0" dirty="0"/>
              </a:p>
              <a:p>
                <a:pPr>
                  <a:defRPr/>
                </a:pPr>
                <a:r>
                  <a:rPr lang="de-DE" sz="1600" dirty="0"/>
                  <a:t>See: </a:t>
                </a:r>
                <a:r>
                  <a:rPr lang="de-DE" sz="1600" u="sng" dirty="0">
                    <a:hlinkClick r:id="rId2" tooltip="https://www.youtube.com/watch?v=QOUHlPz2wtk&amp;list=PLliBbGBc5nn3tQiIBHFd-YvWK6dXb4ryr&amp;index=1"/>
                  </a:rPr>
                  <a:t>https://www.youtube.com/watch?v=QOUHlPz2wtk&amp;list=PLliBbGBc5nn3tQiIBHFd-YvWK6dXb4ryr&amp;index=1</a:t>
                </a:r>
                <a:endParaRPr lang="de-DE" sz="1600" dirty="0"/>
              </a:p>
              <a:p>
                <a:pPr>
                  <a:defRPr/>
                </a:pPr>
                <a:endParaRPr lang="de-DE" sz="1600" b="0" dirty="0"/>
              </a:p>
              <a:p>
                <a:pPr marL="342900" indent="-342900">
                  <a:buFontTx/>
                  <a:buAutoNum type="arabicPeriod"/>
                  <a:defRPr/>
                </a:pPr>
                <a:endParaRPr lang="de-DE" sz="1600" b="0" dirty="0"/>
              </a:p>
              <a:p>
                <a:pPr marL="342900" indent="-342900">
                  <a:buAutoNum type="arabicPeriod"/>
                  <a:defRPr/>
                </a:pPr>
                <a:endParaRPr lang="de-DE" sz="1600" dirty="0"/>
              </a:p>
            </p:txBody>
          </p:sp>
        </mc:Choice>
        <mc:Fallback xmlns="">
          <p:sp>
            <p:nvSpPr>
              <p:cNvPr id="5" name="Textfeld 4"/>
              <p:cNvSpPr txBox="1">
                <a:spLocks noRot="1" noChangeAspect="1" noMove="1" noResize="1" noEditPoints="1" noAdjustHandles="1" noChangeArrowheads="1" noChangeShapeType="1" noTextEdit="1"/>
              </p:cNvSpPr>
              <p:nvPr/>
            </p:nvSpPr>
            <p:spPr bwMode="auto">
              <a:xfrm>
                <a:off x="495300" y="1532505"/>
                <a:ext cx="8829384" cy="4278094"/>
              </a:xfrm>
              <a:prstGeom prst="rect">
                <a:avLst/>
              </a:prstGeom>
              <a:blipFill>
                <a:blip r:embed="rId3"/>
                <a:stretch>
                  <a:fillRect l="-345" t="-427"/>
                </a:stretch>
              </a:blipFill>
            </p:spPr>
            <p:txBody>
              <a:bodyPr/>
              <a:lstStyle/>
              <a:p>
                <a:r>
                  <a:rPr lang="de-DE">
                    <a:noFill/>
                  </a:rPr>
                  <a:t> </a:t>
                </a:r>
              </a:p>
            </p:txBody>
          </p:sp>
        </mc:Fallback>
      </mc:AlternateContent>
      <p:sp>
        <p:nvSpPr>
          <p:cNvPr id="1214391231"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592966"/>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a:xfrm>
            <a:off x="6977874" y="6194201"/>
            <a:ext cx="2311399" cy="365125"/>
          </a:xfrm>
        </p:spPr>
        <p:txBody>
          <a:bodyPr/>
          <a:lstStyle/>
          <a:p>
            <a:pPr>
              <a:defRPr/>
            </a:pPr>
            <a:fld id="{F26D89EF-3C3A-4E06-893E-1B74ABA00C59}" type="slidenum">
              <a:rPr lang="de-DE"/>
              <a:t>36</a:t>
            </a:fld>
            <a:endParaRPr lang="de-DE"/>
          </a:p>
        </p:txBody>
      </p:sp>
      <mc:AlternateContent xmlns:mc="http://schemas.openxmlformats.org/markup-compatibility/2006" xmlns:a14="http://schemas.microsoft.com/office/drawing/2010/main">
        <mc:Choice Requires="a14">
          <p:sp>
            <p:nvSpPr>
              <p:cNvPr id="5" name="Textfeld 4"/>
              <p:cNvSpPr txBox="1"/>
              <p:nvPr/>
            </p:nvSpPr>
            <p:spPr bwMode="auto">
              <a:xfrm>
                <a:off x="416496" y="762965"/>
                <a:ext cx="8829384" cy="5909310"/>
              </a:xfrm>
              <a:prstGeom prst="rect">
                <a:avLst/>
              </a:prstGeom>
              <a:noFill/>
            </p:spPr>
            <p:txBody>
              <a:bodyPr wrap="square" rtlCol="0">
                <a:spAutoFit/>
              </a:bodyPr>
              <a:lstStyle/>
              <a:p>
                <a:pPr>
                  <a:defRPr/>
                </a:pPr>
                <a:endParaRPr lang="de-DE" sz="1400" dirty="0"/>
              </a:p>
              <a:p>
                <a:pPr>
                  <a:defRPr/>
                </a:pPr>
                <a:r>
                  <a:rPr lang="de-DE" sz="1400" b="1" dirty="0" err="1"/>
                  <a:t>Step</a:t>
                </a:r>
                <a:r>
                  <a:rPr lang="de-DE" sz="1400" b="1" dirty="0"/>
                  <a:t> 1: </a:t>
                </a:r>
                <a:r>
                  <a:rPr lang="de-DE" sz="1400" b="1" dirty="0" err="1"/>
                  <a:t>Derive</a:t>
                </a:r>
                <a:r>
                  <a:rPr lang="de-DE" sz="1400" b="1" dirty="0"/>
                  <a:t> </a:t>
                </a:r>
                <a:r>
                  <a:rPr lang="de-DE" sz="1400" b="1" dirty="0" err="1"/>
                  <a:t>covariance</a:t>
                </a:r>
                <a:r>
                  <a:rPr lang="de-DE" sz="1400" b="1" dirty="0"/>
                  <a:t> </a:t>
                </a:r>
                <a:r>
                  <a:rPr lang="de-DE" sz="1400" b="1" dirty="0" err="1"/>
                  <a:t>of</a:t>
                </a:r>
                <a:r>
                  <a:rPr lang="de-DE" sz="1400" b="1" dirty="0"/>
                  <a:t> X and Y</a:t>
                </a:r>
                <a:endParaRPr lang="de-DE" dirty="0"/>
              </a:p>
              <a:p>
                <a:pPr>
                  <a:defRPr/>
                </a:pPr>
                <a:endParaRPr lang="de-DE" sz="1400" dirty="0"/>
              </a:p>
              <a:p>
                <a:pPr>
                  <a:defRPr/>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𝑋</m:t>
                      </m:r>
                      <m:r>
                        <a:rPr lang="de-DE" sz="1400" b="0" i="1" smtClean="0">
                          <a:latin typeface="Cambria Math" panose="02040503050406030204" pitchFamily="18" charset="0"/>
                        </a:rPr>
                        <m:t>=</m:t>
                      </m:r>
                      <m:sSub>
                        <m:sSubPr>
                          <m:ctrlPr>
                            <a:rPr lang="ar-AE" sz="1400" i="1">
                              <a:solidFill>
                                <a:srgbClr val="FF0000"/>
                              </a:solidFill>
                              <a:latin typeface="Cambria Math" panose="02040503050406030204" pitchFamily="18" charset="0"/>
                              <a:ea typeface="Cambria Math"/>
                              <a:cs typeface="Cambria Math"/>
                            </a:rPr>
                          </m:ctrlPr>
                        </m:sSubPr>
                        <m:e>
                          <m:r>
                            <a:rPr lang="ar-AE" sz="1400" i="1">
                              <a:solidFill>
                                <a:srgbClr val="FF0000"/>
                              </a:solidFill>
                              <a:latin typeface="Cambria Math"/>
                            </a:rPr>
                            <m:t>𝑎</m:t>
                          </m:r>
                        </m:e>
                        <m:sub>
                          <m:r>
                            <a:rPr lang="ar-AE" sz="1400" i="1">
                              <a:solidFill>
                                <a:srgbClr val="FF0000"/>
                              </a:solidFill>
                              <a:latin typeface="Cambria Math"/>
                            </a:rPr>
                            <m:t>11</m:t>
                          </m:r>
                        </m:sub>
                      </m:sSub>
                      <m:sSub>
                        <m:sSubPr>
                          <m:ctrlPr>
                            <a:rPr lang="ar-AE" sz="1400" i="1">
                              <a:solidFill>
                                <a:srgbClr val="FF0000"/>
                              </a:solidFill>
                              <a:latin typeface="Cambria Math" panose="02040503050406030204" pitchFamily="18" charset="0"/>
                              <a:ea typeface="Cambria Math"/>
                              <a:cs typeface="Cambria Math"/>
                            </a:rPr>
                          </m:ctrlPr>
                        </m:sSubPr>
                        <m:e>
                          <m:r>
                            <a:rPr lang="ar-AE" sz="1400" i="1">
                              <a:solidFill>
                                <a:srgbClr val="FF0000"/>
                              </a:solidFill>
                              <a:latin typeface="Cambria Math"/>
                            </a:rPr>
                            <m:t>𝐴</m:t>
                          </m:r>
                        </m:e>
                        <m:sub>
                          <m:r>
                            <a:rPr lang="ar-AE" sz="1400" i="1">
                              <a:solidFill>
                                <a:srgbClr val="FF0000"/>
                              </a:solidFill>
                              <a:latin typeface="Cambria Math"/>
                            </a:rPr>
                            <m:t>1</m:t>
                          </m:r>
                        </m:sub>
                      </m:sSub>
                      <m:r>
                        <a:rPr lang="ar-AE" sz="1400" i="1">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11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i="1">
                              <a:solidFill>
                                <a:schemeClr val="tx2"/>
                              </a:solidFill>
                              <a:latin typeface="Cambria Math"/>
                            </a:rPr>
                            <m:t>1</m:t>
                          </m:r>
                        </m:sub>
                      </m:sSub>
                      <m:r>
                        <a:rPr lang="ar-AE" sz="1400" i="1">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11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oMath>
                  </m:oMathPara>
                </a14:m>
                <a:endParaRPr lang="de-DE" sz="1400" dirty="0"/>
              </a:p>
              <a:p>
                <a:pPr>
                  <a:defRPr/>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𝑌</m:t>
                      </m:r>
                      <m:r>
                        <a:rPr lang="de-DE" sz="1400" b="0" i="1" smtClean="0">
                          <a:latin typeface="Cambria Math" panose="02040503050406030204" pitchFamily="18" charset="0"/>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21</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i="1">
                              <a:solidFill>
                                <a:srgbClr val="C00000"/>
                              </a:solidFill>
                              <a:latin typeface="Cambria Math"/>
                            </a:rPr>
                            <m:t>1</m:t>
                          </m:r>
                        </m:sub>
                      </m:sSub>
                      <m:r>
                        <a:rPr lang="ar-AE" sz="1400" i="1">
                          <a:solidFill>
                            <a:schemeClr val="tx2"/>
                          </a:solidFill>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21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i="1">
                              <a:solidFill>
                                <a:schemeClr val="tx2"/>
                              </a:solidFill>
                              <a:latin typeface="Cambria Math"/>
                            </a:rPr>
                            <m:t>1</m:t>
                          </m:r>
                        </m:sub>
                      </m:sSub>
                      <m:r>
                        <a:rPr lang="ar-AE" sz="1400" i="1">
                          <a:solidFill>
                            <a:schemeClr val="accent3">
                              <a:lumMod val="50000"/>
                            </a:schemeClr>
                          </a:solidFill>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21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r>
                        <a:rPr lang="ar-AE" sz="1400" i="1">
                          <a:solidFill>
                            <a:srgbClr val="C00000"/>
                          </a:solidFill>
                          <a:latin typeface="Cambria Math"/>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22</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i="1">
                              <a:solidFill>
                                <a:srgbClr val="C00000"/>
                              </a:solidFill>
                              <a:latin typeface="Cambria Math"/>
                            </a:rPr>
                            <m:t>2</m:t>
                          </m:r>
                        </m:sub>
                      </m:sSub>
                      <m:r>
                        <a:rPr lang="ar-AE" sz="1400" i="1">
                          <a:solidFill>
                            <a:schemeClr val="tx2"/>
                          </a:solidFill>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22</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i="1">
                              <a:solidFill>
                                <a:schemeClr val="tx2"/>
                              </a:solidFill>
                              <a:latin typeface="Cambria Math"/>
                            </a:rPr>
                            <m:t>2</m:t>
                          </m:r>
                        </m:sub>
                      </m:sSub>
                      <m:r>
                        <a:rPr lang="ar-AE" sz="1400" i="1">
                          <a:solidFill>
                            <a:schemeClr val="accent3">
                              <a:lumMod val="50000"/>
                            </a:schemeClr>
                          </a:solidFill>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22</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i="1">
                              <a:solidFill>
                                <a:schemeClr val="accent3">
                                  <a:lumMod val="50000"/>
                                </a:schemeClr>
                              </a:solidFill>
                              <a:latin typeface="Cambria Math"/>
                            </a:rPr>
                            <m:t>2</m:t>
                          </m:r>
                        </m:sub>
                      </m:sSub>
                    </m:oMath>
                  </m:oMathPara>
                </a14:m>
                <a:endParaRPr lang="de-DE" sz="1400" dirty="0"/>
              </a:p>
              <a:p>
                <a:pPr>
                  <a:defRPr/>
                </a:pPr>
                <a:endParaRPr lang="de-DE" sz="1400" dirty="0"/>
              </a:p>
              <a:p>
                <a:pPr>
                  <a:defRPr/>
                </a:pPr>
                <a:endParaRPr lang="de-DE" sz="1400" dirty="0"/>
              </a:p>
              <a:p>
                <a:pPr>
                  <a:defRPr/>
                </a:pPr>
                <a:endParaRPr lang="de-DE" sz="1400" b="0" i="1" dirty="0">
                  <a:latin typeface="Cambria Math"/>
                </a:endParaRPr>
              </a:p>
              <a:p>
                <a:pPr>
                  <a:defRPr/>
                </a:pPr>
                <a14:m>
                  <m:oMathPara xmlns:m="http://schemas.openxmlformats.org/officeDocument/2006/math">
                    <m:oMathParaPr>
                      <m:jc m:val="centerGroup"/>
                    </m:oMathParaPr>
                    <m:oMath xmlns:m="http://schemas.openxmlformats.org/officeDocument/2006/math">
                      <m:r>
                        <a:rPr lang="de-DE" sz="1400" b="0" i="1">
                          <a:latin typeface="Cambria Math"/>
                        </a:rPr>
                        <m:t>𝐶𝑜𝑣</m:t>
                      </m:r>
                      <m:d>
                        <m:dPr>
                          <m:ctrlPr>
                            <a:rPr lang="ar-AE" sz="1400" b="0" i="1">
                              <a:latin typeface="Cambria Math" panose="02040503050406030204" pitchFamily="18" charset="0"/>
                              <a:ea typeface="Cambria Math"/>
                              <a:cs typeface="Cambria Math"/>
                            </a:rPr>
                          </m:ctrlPr>
                        </m:dPr>
                        <m:e>
                          <m:r>
                            <a:rPr lang="ar-AE" sz="1400" b="0" i="1">
                              <a:latin typeface="Cambria Math"/>
                            </a:rPr>
                            <m:t>𝑋</m:t>
                          </m:r>
                          <m:r>
                            <a:rPr lang="ar-AE" sz="1400" b="0" i="1">
                              <a:latin typeface="Cambria Math"/>
                            </a:rPr>
                            <m:t>,</m:t>
                          </m:r>
                          <m:r>
                            <a:rPr lang="ar-AE" sz="1400" b="0" i="1">
                              <a:latin typeface="Cambria Math"/>
                            </a:rPr>
                            <m:t>𝑌</m:t>
                          </m:r>
                        </m:e>
                      </m:d>
                      <m:r>
                        <a:rPr lang="ar-AE" sz="1400" b="0" i="1">
                          <a:latin typeface="Cambria Math"/>
                        </a:rPr>
                        <m:t>=</m:t>
                      </m:r>
                      <m:r>
                        <a:rPr lang="ar-AE" sz="1400" b="0" i="1">
                          <a:latin typeface="Cambria Math"/>
                        </a:rPr>
                        <m:t>𝐶𝑜𝑣</m:t>
                      </m:r>
                      <m:d>
                        <m:dPr>
                          <m:ctrlPr>
                            <a:rPr lang="ar-AE" sz="1400" b="0" i="1">
                              <a:latin typeface="Cambria Math" panose="02040503050406030204" pitchFamily="18" charset="0"/>
                              <a:ea typeface="Cambria Math"/>
                              <a:cs typeface="Cambria Math"/>
                            </a:rPr>
                          </m:ctrlPr>
                        </m:dPr>
                        <m:e>
                          <m:sSub>
                            <m:sSubPr>
                              <m:ctrlPr>
                                <a:rPr lang="ar-AE" sz="1400" b="0" i="1">
                                  <a:solidFill>
                                    <a:srgbClr val="FF0000"/>
                                  </a:solidFill>
                                  <a:latin typeface="Cambria Math" panose="02040503050406030204" pitchFamily="18" charset="0"/>
                                  <a:ea typeface="Cambria Math"/>
                                  <a:cs typeface="Cambria Math"/>
                                </a:rPr>
                              </m:ctrlPr>
                            </m:sSubPr>
                            <m:e>
                              <m:r>
                                <a:rPr lang="ar-AE" sz="1400" b="0" i="1">
                                  <a:solidFill>
                                    <a:srgbClr val="FF0000"/>
                                  </a:solidFill>
                                  <a:latin typeface="Cambria Math"/>
                                </a:rPr>
                                <m:t>𝑎</m:t>
                              </m:r>
                            </m:e>
                            <m:sub>
                              <m:r>
                                <a:rPr lang="ar-AE" sz="1400" b="0" i="1">
                                  <a:solidFill>
                                    <a:srgbClr val="FF0000"/>
                                  </a:solidFill>
                                  <a:latin typeface="Cambria Math"/>
                                </a:rPr>
                                <m:t>11</m:t>
                              </m:r>
                            </m:sub>
                          </m:sSub>
                          <m:sSub>
                            <m:sSubPr>
                              <m:ctrlPr>
                                <a:rPr lang="ar-AE" sz="1400" b="0" i="1">
                                  <a:solidFill>
                                    <a:srgbClr val="FF0000"/>
                                  </a:solidFill>
                                  <a:latin typeface="Cambria Math" panose="02040503050406030204" pitchFamily="18" charset="0"/>
                                  <a:ea typeface="Cambria Math"/>
                                  <a:cs typeface="Cambria Math"/>
                                </a:rPr>
                              </m:ctrlPr>
                            </m:sSubPr>
                            <m:e>
                              <m:r>
                                <a:rPr lang="ar-AE" sz="1400" b="0" i="1">
                                  <a:solidFill>
                                    <a:srgbClr val="FF0000"/>
                                  </a:solidFill>
                                  <a:latin typeface="Cambria Math"/>
                                </a:rPr>
                                <m:t>𝐴</m:t>
                              </m:r>
                            </m:e>
                            <m:sub>
                              <m:r>
                                <a:rPr lang="ar-AE" sz="1400" b="0" i="1">
                                  <a:solidFill>
                                    <a:srgbClr val="FF0000"/>
                                  </a:solidFill>
                                  <a:latin typeface="Cambria Math"/>
                                </a:rPr>
                                <m:t>1</m:t>
                              </m:r>
                            </m:sub>
                          </m:sSub>
                          <m:r>
                            <a:rPr lang="ar-AE" sz="1400" b="0" i="1">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𝑐</m:t>
                              </m:r>
                            </m:e>
                            <m:sub>
                              <m:r>
                                <a:rPr lang="ar-AE" sz="1400" i="1">
                                  <a:solidFill>
                                    <a:schemeClr val="tx2"/>
                                  </a:solidFill>
                                  <a:latin typeface="Cambria Math"/>
                                </a:rPr>
                                <m:t>11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𝐶</m:t>
                              </m:r>
                            </m:e>
                            <m:sub>
                              <m:r>
                                <a:rPr lang="ar-AE" sz="1400" i="1">
                                  <a:solidFill>
                                    <a:schemeClr val="tx2"/>
                                  </a:solidFill>
                                  <a:latin typeface="Cambria Math"/>
                                </a:rPr>
                                <m:t>1</m:t>
                              </m:r>
                            </m:sub>
                          </m:sSub>
                          <m:r>
                            <a:rPr lang="ar-AE" sz="1400" b="0" i="1">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𝑒</m:t>
                              </m:r>
                            </m:e>
                            <m:sub>
                              <m:r>
                                <a:rPr lang="ar-AE" sz="1400" i="1">
                                  <a:solidFill>
                                    <a:schemeClr val="accent3">
                                      <a:lumMod val="50000"/>
                                    </a:schemeClr>
                                  </a:solidFill>
                                  <a:latin typeface="Cambria Math"/>
                                </a:rPr>
                                <m:t>11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r>
                            <a:rPr lang="ar-AE" sz="1400" b="0" i="1">
                              <a:latin typeface="Cambria Math"/>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b="0" i="1">
                                  <a:solidFill>
                                    <a:srgbClr val="C00000"/>
                                  </a:solidFill>
                                  <a:latin typeface="Cambria Math"/>
                                </a:rPr>
                                <m:t>2</m:t>
                              </m:r>
                              <m:r>
                                <a:rPr lang="ar-AE" sz="1400" i="1">
                                  <a:solidFill>
                                    <a:srgbClr val="C00000"/>
                                  </a:solidFill>
                                  <a:latin typeface="Cambria Math"/>
                                </a:rPr>
                                <m:t>1</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i="1">
                                  <a:solidFill>
                                    <a:srgbClr val="C00000"/>
                                  </a:solidFill>
                                  <a:latin typeface="Cambria Math"/>
                                </a:rPr>
                                <m:t>1</m:t>
                              </m:r>
                            </m:sub>
                          </m:sSub>
                          <m:r>
                            <a:rPr lang="ar-AE" sz="1400" i="1">
                              <a:solidFill>
                                <a:schemeClr val="tx2"/>
                              </a:solidFill>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b="0" i="1">
                                  <a:solidFill>
                                    <a:schemeClr val="tx2"/>
                                  </a:solidFill>
                                  <a:latin typeface="Cambria Math"/>
                                </a:rPr>
                                <m:t>2</m:t>
                              </m:r>
                              <m:r>
                                <a:rPr lang="ar-AE" sz="1400" i="1">
                                  <a:solidFill>
                                    <a:schemeClr val="tx2"/>
                                  </a:solidFill>
                                  <a:latin typeface="Cambria Math"/>
                                </a:rPr>
                                <m:t>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i="1">
                                  <a:solidFill>
                                    <a:schemeClr val="tx2"/>
                                  </a:solidFill>
                                  <a:latin typeface="Cambria Math"/>
                                </a:rPr>
                                <m:t>1</m:t>
                              </m:r>
                            </m:sub>
                          </m:sSub>
                          <m:r>
                            <a:rPr lang="ar-AE" sz="1400" i="1">
                              <a:solidFill>
                                <a:schemeClr val="accent3">
                                  <a:lumMod val="50000"/>
                                </a:schemeClr>
                              </a:solidFill>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b="0" i="1">
                                  <a:solidFill>
                                    <a:schemeClr val="accent3">
                                      <a:lumMod val="50000"/>
                                    </a:schemeClr>
                                  </a:solidFill>
                                  <a:latin typeface="Cambria Math"/>
                                </a:rPr>
                                <m:t>2</m:t>
                              </m:r>
                              <m:r>
                                <a:rPr lang="ar-AE" sz="1400" i="1">
                                  <a:solidFill>
                                    <a:schemeClr val="accent3">
                                      <a:lumMod val="50000"/>
                                    </a:schemeClr>
                                  </a:solidFill>
                                  <a:latin typeface="Cambria Math"/>
                                </a:rPr>
                                <m:t>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r>
                            <a:rPr lang="ar-AE" sz="1400" b="0" i="1">
                              <a:solidFill>
                                <a:srgbClr val="C00000"/>
                              </a:solidFill>
                              <a:latin typeface="Cambria Math"/>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b="0" i="1">
                                  <a:solidFill>
                                    <a:srgbClr val="C00000"/>
                                  </a:solidFill>
                                  <a:latin typeface="Cambria Math"/>
                                </a:rPr>
                                <m:t>22</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b="0" i="1">
                                  <a:solidFill>
                                    <a:srgbClr val="C00000"/>
                                  </a:solidFill>
                                  <a:latin typeface="Cambria Math"/>
                                </a:rPr>
                                <m:t>2</m:t>
                              </m:r>
                            </m:sub>
                          </m:sSub>
                          <m:r>
                            <a:rPr lang="ar-AE" sz="1400" i="1">
                              <a:solidFill>
                                <a:schemeClr val="tx2"/>
                              </a:solidFill>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b="0" i="1">
                                  <a:solidFill>
                                    <a:schemeClr val="tx2"/>
                                  </a:solidFill>
                                  <a:latin typeface="Cambria Math"/>
                                </a:rPr>
                                <m:t>22</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b="0" i="1">
                                  <a:solidFill>
                                    <a:schemeClr val="tx2"/>
                                  </a:solidFill>
                                  <a:latin typeface="Cambria Math"/>
                                </a:rPr>
                                <m:t>2</m:t>
                              </m:r>
                            </m:sub>
                          </m:sSub>
                          <m:r>
                            <a:rPr lang="ar-AE" sz="1400" i="1">
                              <a:solidFill>
                                <a:schemeClr val="accent3">
                                  <a:lumMod val="50000"/>
                                </a:schemeClr>
                              </a:solidFill>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b="0" i="1">
                                  <a:solidFill>
                                    <a:schemeClr val="accent3">
                                      <a:lumMod val="50000"/>
                                    </a:schemeClr>
                                  </a:solidFill>
                                  <a:latin typeface="Cambria Math"/>
                                </a:rPr>
                                <m:t>22</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b="0" i="1">
                                  <a:solidFill>
                                    <a:schemeClr val="accent3">
                                      <a:lumMod val="50000"/>
                                    </a:schemeClr>
                                  </a:solidFill>
                                  <a:latin typeface="Cambria Math"/>
                                </a:rPr>
                                <m:t>2</m:t>
                              </m:r>
                            </m:sub>
                          </m:sSub>
                        </m:e>
                      </m:d>
                    </m:oMath>
                  </m:oMathPara>
                </a14:m>
                <a:endParaRPr lang="de-DE" sz="1400" b="0" dirty="0"/>
              </a:p>
              <a:p>
                <a:pPr>
                  <a:defRPr/>
                </a:pPr>
                <a:endParaRPr lang="ar-AE" sz="1400" b="0" dirty="0"/>
              </a:p>
              <a:p>
                <a:pPr>
                  <a:defRPr/>
                </a:pPr>
                <a:endParaRPr lang="ar-AE" sz="1400" b="0" dirty="0"/>
              </a:p>
              <a:p>
                <a:pPr algn="ctr">
                  <a:defRPr/>
                </a:pPr>
                <a:r>
                  <a:rPr lang="de-DE" sz="1400" b="1" dirty="0" err="1"/>
                  <a:t>Apply</a:t>
                </a:r>
                <a:r>
                  <a:rPr lang="de-DE" sz="1400" b="1" dirty="0"/>
                  <a:t> </a:t>
                </a:r>
                <a:r>
                  <a:rPr lang="de-DE" sz="1400" b="1" dirty="0" err="1"/>
                  <a:t>rule</a:t>
                </a:r>
                <a:r>
                  <a:rPr lang="de-DE" sz="1400" b="1" dirty="0"/>
                  <a:t> 5: </a:t>
                </a:r>
                <a14:m>
                  <m:oMath xmlns:m="http://schemas.openxmlformats.org/officeDocument/2006/math">
                    <m:r>
                      <a:rPr lang="de-DE" sz="1400" b="1" i="1">
                        <a:latin typeface="Cambria Math"/>
                      </a:rPr>
                      <m:t>𝑪𝒐𝒗</m:t>
                    </m:r>
                    <m:d>
                      <m:dPr>
                        <m:ctrlPr>
                          <a:rPr lang="ar-AE" sz="1400" b="1" i="1">
                            <a:latin typeface="Cambria Math" panose="02040503050406030204" pitchFamily="18" charset="0"/>
                            <a:ea typeface="Cambria Math"/>
                            <a:cs typeface="Cambria Math"/>
                          </a:rPr>
                        </m:ctrlPr>
                      </m:dPr>
                      <m:e>
                        <m:r>
                          <a:rPr lang="ar-AE" sz="1400" b="1" i="1">
                            <a:latin typeface="Cambria Math"/>
                          </a:rPr>
                          <m:t>𝑿</m:t>
                        </m:r>
                        <m:r>
                          <a:rPr lang="ar-AE" sz="1400" b="1" i="1">
                            <a:latin typeface="Cambria Math"/>
                          </a:rPr>
                          <m:t>+</m:t>
                        </m:r>
                        <m:r>
                          <a:rPr lang="ar-AE" sz="1400" b="1" i="1">
                            <a:latin typeface="Cambria Math"/>
                          </a:rPr>
                          <m:t>𝒀</m:t>
                        </m:r>
                        <m:r>
                          <a:rPr lang="ar-AE" sz="1400" b="1" i="1">
                            <a:latin typeface="Cambria Math"/>
                          </a:rPr>
                          <m:t>,</m:t>
                        </m:r>
                        <m:r>
                          <a:rPr lang="ar-AE" sz="1400" b="1" i="1">
                            <a:latin typeface="Cambria Math"/>
                          </a:rPr>
                          <m:t>𝒁</m:t>
                        </m:r>
                      </m:e>
                    </m:d>
                    <m:r>
                      <a:rPr lang="ar-AE" sz="1400" b="1" i="1">
                        <a:latin typeface="Cambria Math"/>
                      </a:rPr>
                      <m:t>=</m:t>
                    </m:r>
                    <m:r>
                      <a:rPr lang="ar-AE" sz="1400" b="1" i="1">
                        <a:latin typeface="Cambria Math"/>
                      </a:rPr>
                      <m:t>𝑪𝒐𝒗</m:t>
                    </m:r>
                    <m:d>
                      <m:dPr>
                        <m:ctrlPr>
                          <a:rPr lang="ar-AE" sz="1400" b="1" i="1">
                            <a:latin typeface="Cambria Math" panose="02040503050406030204" pitchFamily="18" charset="0"/>
                            <a:ea typeface="Cambria Math"/>
                            <a:cs typeface="Cambria Math"/>
                          </a:rPr>
                        </m:ctrlPr>
                      </m:dPr>
                      <m:e>
                        <m:r>
                          <a:rPr lang="ar-AE" sz="1400" b="1" i="1">
                            <a:latin typeface="Cambria Math"/>
                          </a:rPr>
                          <m:t>𝑿</m:t>
                        </m:r>
                        <m:r>
                          <a:rPr lang="ar-AE" sz="1400" b="1" i="1">
                            <a:latin typeface="Cambria Math"/>
                          </a:rPr>
                          <m:t>,</m:t>
                        </m:r>
                        <m:r>
                          <a:rPr lang="ar-AE" sz="1400" b="1" i="1">
                            <a:latin typeface="Cambria Math"/>
                          </a:rPr>
                          <m:t>𝒁</m:t>
                        </m:r>
                      </m:e>
                    </m:d>
                    <m:r>
                      <a:rPr lang="ar-AE" sz="1400" b="1" i="1">
                        <a:latin typeface="Cambria Math"/>
                      </a:rPr>
                      <m:t>+</m:t>
                    </m:r>
                    <m:r>
                      <a:rPr lang="ar-AE" sz="1400" b="1" i="1">
                        <a:latin typeface="Cambria Math"/>
                      </a:rPr>
                      <m:t>𝑪𝒐𝒗</m:t>
                    </m:r>
                    <m:d>
                      <m:dPr>
                        <m:ctrlPr>
                          <a:rPr lang="ar-AE" sz="1400" b="1" i="1">
                            <a:latin typeface="Cambria Math" panose="02040503050406030204" pitchFamily="18" charset="0"/>
                          </a:rPr>
                        </m:ctrlPr>
                      </m:dPr>
                      <m:e>
                        <m:r>
                          <a:rPr lang="ar-AE" sz="1400" b="1" i="1">
                            <a:latin typeface="Cambria Math"/>
                          </a:rPr>
                          <m:t>𝒀</m:t>
                        </m:r>
                        <m:r>
                          <a:rPr lang="ar-AE" sz="1400" b="1" i="1">
                            <a:latin typeface="Cambria Math"/>
                          </a:rPr>
                          <m:t>,</m:t>
                        </m:r>
                        <m:r>
                          <a:rPr lang="ar-AE" sz="1400" b="1" i="1">
                            <a:latin typeface="Cambria Math"/>
                          </a:rPr>
                          <m:t>𝒁</m:t>
                        </m:r>
                      </m:e>
                    </m:d>
                  </m:oMath>
                </a14:m>
                <a:r>
                  <a:rPr lang="de-DE" sz="1400" b="1" dirty="0"/>
                  <a:t>. </a:t>
                </a:r>
                <a:r>
                  <a:rPr lang="de-DE" sz="1400" b="1" dirty="0" err="1"/>
                  <a:t>Covariances</a:t>
                </a:r>
                <a:r>
                  <a:rPr lang="de-DE" sz="1400" b="1" dirty="0"/>
                  <a:t> </a:t>
                </a:r>
                <a:r>
                  <a:rPr lang="de-DE" sz="1400" b="1" dirty="0" err="1"/>
                  <a:t>between</a:t>
                </a:r>
                <a:r>
                  <a:rPr lang="de-DE" sz="1400" b="1" dirty="0"/>
                  <a:t> ACE </a:t>
                </a:r>
                <a:r>
                  <a:rPr lang="de-DE" sz="1400" b="1" dirty="0" err="1"/>
                  <a:t>factors</a:t>
                </a:r>
                <a:r>
                  <a:rPr lang="de-DE" sz="1400" b="1" dirty="0"/>
                  <a:t> </a:t>
                </a:r>
                <a:r>
                  <a:rPr lang="de-DE" sz="1400" b="1" dirty="0" err="1"/>
                  <a:t>are</a:t>
                </a:r>
                <a:r>
                  <a:rPr lang="de-DE" sz="1400" b="1" dirty="0"/>
                  <a:t> </a:t>
                </a:r>
                <a:r>
                  <a:rPr lang="de-DE" sz="1400" b="1" dirty="0" err="1"/>
                  <a:t>fixed</a:t>
                </a:r>
                <a:r>
                  <a:rPr lang="de-DE" sz="1400" b="1" dirty="0"/>
                  <a:t> </a:t>
                </a:r>
                <a:r>
                  <a:rPr lang="de-DE" sz="1400" b="1" dirty="0" err="1"/>
                  <a:t>to</a:t>
                </a:r>
                <a:r>
                  <a:rPr lang="de-DE" sz="1400" b="1" dirty="0"/>
                  <a:t> 0 (</a:t>
                </a:r>
                <a:r>
                  <a:rPr lang="de-DE" sz="1400" b="1" dirty="0" err="1"/>
                  <a:t>Assumption</a:t>
                </a:r>
                <a:r>
                  <a:rPr lang="de-DE" sz="1400" b="1" dirty="0"/>
                  <a:t> 2), </a:t>
                </a:r>
                <a:r>
                  <a:rPr lang="de-DE" sz="1400" b="1" dirty="0" err="1"/>
                  <a:t>only</a:t>
                </a:r>
                <a:r>
                  <a:rPr lang="de-DE" sz="1400" b="1" dirty="0"/>
                  <a:t> </a:t>
                </a:r>
                <a:r>
                  <a:rPr lang="de-DE" sz="1400" b="1" dirty="0" err="1"/>
                  <a:t>the</a:t>
                </a:r>
                <a:r>
                  <a:rPr lang="de-DE" sz="1400" b="1" dirty="0"/>
                  <a:t> </a:t>
                </a:r>
                <a:r>
                  <a:rPr lang="de-DE" sz="1400" b="1" dirty="0" err="1"/>
                  <a:t>variances</a:t>
                </a:r>
                <a:r>
                  <a:rPr lang="de-DE" sz="1400" b="1" dirty="0"/>
                  <a:t> </a:t>
                </a:r>
                <a:r>
                  <a:rPr lang="de-DE" sz="1400" b="1" dirty="0" err="1"/>
                  <a:t>remain</a:t>
                </a:r>
                <a:r>
                  <a:rPr lang="de-DE" sz="1400" b="1" dirty="0"/>
                  <a:t>:</a:t>
                </a:r>
                <a:endParaRPr lang="de-DE" sz="1400" b="0" i="1" dirty="0">
                  <a:latin typeface="Cambria Math"/>
                </a:endParaRPr>
              </a:p>
              <a:p>
                <a:pPr algn="ctr">
                  <a:defRPr/>
                </a:pPr>
                <a14:m>
                  <m:oMathPara xmlns:m="http://schemas.openxmlformats.org/officeDocument/2006/math">
                    <m:oMathParaPr>
                      <m:jc m:val="centerGroup"/>
                    </m:oMathParaPr>
                    <m:oMath xmlns:m="http://schemas.openxmlformats.org/officeDocument/2006/math">
                      <m:r>
                        <a:rPr lang="de-DE" sz="1400" b="0" i="1">
                          <a:latin typeface="Cambria Math"/>
                        </a:rPr>
                        <m:t>𝐶𝑜𝑣</m:t>
                      </m:r>
                      <m:d>
                        <m:dPr>
                          <m:ctrlPr>
                            <a:rPr lang="ar-AE" sz="1400" b="0" i="1">
                              <a:latin typeface="Cambria Math" panose="02040503050406030204" pitchFamily="18" charset="0"/>
                              <a:ea typeface="Cambria Math"/>
                              <a:cs typeface="Cambria Math"/>
                            </a:rPr>
                          </m:ctrlPr>
                        </m:dPr>
                        <m:e>
                          <m:r>
                            <a:rPr lang="ar-AE" sz="1400" b="0" i="1">
                              <a:latin typeface="Cambria Math"/>
                            </a:rPr>
                            <m:t>𝑋</m:t>
                          </m:r>
                          <m:r>
                            <a:rPr lang="ar-AE" sz="1400" b="0" i="1">
                              <a:latin typeface="Cambria Math"/>
                            </a:rPr>
                            <m:t>,</m:t>
                          </m:r>
                          <m:r>
                            <a:rPr lang="ar-AE" sz="1400" b="0" i="1">
                              <a:latin typeface="Cambria Math"/>
                            </a:rPr>
                            <m:t>𝑌</m:t>
                          </m:r>
                        </m:e>
                      </m:d>
                      <m:r>
                        <a:rPr lang="ar-AE" sz="1400" b="0" i="1">
                          <a:latin typeface="Cambria Math"/>
                        </a:rPr>
                        <m:t>=</m:t>
                      </m:r>
                      <m:r>
                        <a:rPr lang="ar-AE" sz="1400" b="0" i="1">
                          <a:solidFill>
                            <a:srgbClr val="C00000"/>
                          </a:solidFill>
                          <a:latin typeface="Cambria Math"/>
                        </a:rPr>
                        <m:t>𝐶𝑜𝑣</m:t>
                      </m:r>
                      <m:r>
                        <a:rPr lang="ar-AE" sz="1400" b="0" i="1">
                          <a:solidFill>
                            <a:srgbClr val="C00000"/>
                          </a:solidFill>
                          <a:latin typeface="Cambria Math"/>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11</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i="1">
                              <a:solidFill>
                                <a:srgbClr val="C00000"/>
                              </a:solidFill>
                              <a:latin typeface="Cambria Math"/>
                            </a:rPr>
                            <m:t>1</m:t>
                          </m:r>
                        </m:sub>
                      </m:sSub>
                      <m:r>
                        <a:rPr lang="ar-AE" sz="1400" i="1">
                          <a:solidFill>
                            <a:srgbClr val="C00000"/>
                          </a:solidFill>
                          <a:latin typeface="Cambria Math"/>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21</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i="1">
                              <a:solidFill>
                                <a:srgbClr val="C00000"/>
                              </a:solidFill>
                              <a:latin typeface="Cambria Math"/>
                            </a:rPr>
                            <m:t>1</m:t>
                          </m:r>
                        </m:sub>
                      </m:sSub>
                      <m:r>
                        <a:rPr lang="ar-AE" sz="1400" b="0" i="1">
                          <a:solidFill>
                            <a:srgbClr val="C00000"/>
                          </a:solidFill>
                          <a:latin typeface="Cambria Math"/>
                        </a:rPr>
                        <m:t>)</m:t>
                      </m:r>
                      <m:r>
                        <a:rPr lang="ar-AE" sz="1400" i="1">
                          <a:solidFill>
                            <a:schemeClr val="tx2"/>
                          </a:solidFill>
                          <a:latin typeface="Cambria Math"/>
                        </a:rPr>
                        <m:t>+</m:t>
                      </m:r>
                      <m:r>
                        <a:rPr lang="ar-AE" sz="1400" i="1">
                          <a:solidFill>
                            <a:schemeClr val="tx2"/>
                          </a:solidFill>
                          <a:latin typeface="Cambria Math"/>
                        </a:rPr>
                        <m:t>𝐶𝑜𝑣</m:t>
                      </m:r>
                      <m:d>
                        <m:dPr>
                          <m:ctrlPr>
                            <a:rPr lang="ar-AE" sz="1400" i="1">
                              <a:solidFill>
                                <a:schemeClr val="tx2"/>
                              </a:solidFill>
                              <a:latin typeface="Cambria Math" panose="02040503050406030204" pitchFamily="18" charset="0"/>
                              <a:ea typeface="Cambria Math"/>
                              <a:cs typeface="Cambria Math"/>
                            </a:rPr>
                          </m:ctrlPr>
                        </m:dPr>
                        <m:e>
                          <m:sSub>
                            <m:sSubPr>
                              <m:ctrlPr>
                                <a:rPr lang="ar-AE" sz="140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𝑐</m:t>
                              </m:r>
                            </m:e>
                            <m:sub>
                              <m:r>
                                <a:rPr lang="ar-AE" sz="1400" i="1">
                                  <a:solidFill>
                                    <a:schemeClr val="tx2"/>
                                  </a:solidFill>
                                  <a:latin typeface="Cambria Math"/>
                                </a:rPr>
                                <m:t>11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𝐶</m:t>
                              </m:r>
                            </m:e>
                            <m:sub>
                              <m:r>
                                <a:rPr lang="ar-AE" sz="1400" i="1">
                                  <a:solidFill>
                                    <a:schemeClr val="tx2"/>
                                  </a:solidFill>
                                  <a:latin typeface="Cambria Math"/>
                                </a:rPr>
                                <m:t>1</m:t>
                              </m:r>
                            </m:sub>
                          </m:sSub>
                          <m:r>
                            <a:rPr lang="ar-AE" sz="1400" i="1">
                              <a:solidFill>
                                <a:schemeClr val="tx2"/>
                              </a:solidFill>
                              <a:latin typeface="Cambria Math"/>
                            </a:rPr>
                            <m:t>, </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21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i="1">
                                  <a:solidFill>
                                    <a:schemeClr val="tx2"/>
                                  </a:solidFill>
                                  <a:latin typeface="Cambria Math"/>
                                </a:rPr>
                                <m:t>1</m:t>
                              </m:r>
                            </m:sub>
                          </m:sSub>
                        </m:e>
                      </m:d>
                      <m:r>
                        <m:rPr>
                          <m:nor/>
                        </m:rPr>
                        <a:rPr lang="ar-AE" sz="1400">
                          <a:solidFill>
                            <a:schemeClr val="accent3">
                              <a:lumMod val="50000"/>
                            </a:schemeClr>
                          </a:solidFill>
                        </a:rPr>
                        <m:t>+</m:t>
                      </m:r>
                      <m:r>
                        <a:rPr lang="ar-AE" sz="1400" i="1">
                          <a:solidFill>
                            <a:schemeClr val="accent3">
                              <a:lumMod val="50000"/>
                            </a:schemeClr>
                          </a:solidFill>
                          <a:latin typeface="Cambria Math"/>
                        </a:rPr>
                        <m:t>𝐶𝑜𝑣</m:t>
                      </m:r>
                      <m:r>
                        <a:rPr lang="ar-AE" sz="1400" i="1">
                          <a:solidFill>
                            <a:schemeClr val="accent3">
                              <a:lumMod val="50000"/>
                            </a:schemeClr>
                          </a:solidFill>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𝑒</m:t>
                          </m:r>
                        </m:e>
                        <m:sub>
                          <m:r>
                            <a:rPr lang="ar-AE" sz="1400" i="1">
                              <a:solidFill>
                                <a:schemeClr val="accent3">
                                  <a:lumMod val="50000"/>
                                </a:schemeClr>
                              </a:solidFill>
                              <a:latin typeface="Cambria Math"/>
                            </a:rPr>
                            <m:t>11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r>
                        <a:rPr lang="ar-AE" sz="1400" i="1">
                          <a:solidFill>
                            <a:schemeClr val="accent3">
                              <a:lumMod val="50000"/>
                            </a:schemeClr>
                          </a:solidFill>
                          <a:latin typeface="Cambria Math"/>
                        </a:rPr>
                        <m:t>, </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21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r>
                        <a:rPr lang="ar-AE" sz="1400" i="1">
                          <a:solidFill>
                            <a:schemeClr val="accent3">
                              <a:lumMod val="50000"/>
                            </a:schemeClr>
                          </a:solidFill>
                          <a:latin typeface="Cambria Math"/>
                        </a:rPr>
                        <m:t>)</m:t>
                      </m:r>
                    </m:oMath>
                  </m:oMathPara>
                </a14:m>
                <a:endParaRPr lang="de-DE" sz="1400" dirty="0"/>
              </a:p>
              <a:p>
                <a:pPr algn="ctr">
                  <a:defRPr/>
                </a:pPr>
                <a:endParaRPr lang="ar-AE" sz="1400" dirty="0"/>
              </a:p>
              <a:p>
                <a:pPr algn="ctr">
                  <a:defRPr/>
                </a:pPr>
                <a:endParaRPr lang="ar-AE" sz="1400" dirty="0"/>
              </a:p>
              <a:p>
                <a:pPr algn="ctr">
                  <a:defRPr/>
                </a:pPr>
                <a:r>
                  <a:rPr lang="de-DE" sz="1400" b="1" dirty="0" err="1"/>
                  <a:t>Apply</a:t>
                </a:r>
                <a:r>
                  <a:rPr lang="de-DE" sz="1400" b="1" dirty="0"/>
                  <a:t> </a:t>
                </a:r>
                <a:r>
                  <a:rPr lang="de-DE" sz="1400" b="1" dirty="0" err="1"/>
                  <a:t>rule</a:t>
                </a:r>
                <a:r>
                  <a:rPr lang="de-DE" sz="1400" b="1" dirty="0"/>
                  <a:t> 4: </a:t>
                </a:r>
                <a14:m>
                  <m:oMath xmlns:m="http://schemas.openxmlformats.org/officeDocument/2006/math">
                    <m:r>
                      <a:rPr lang="de-DE" sz="1400" b="1" i="1">
                        <a:latin typeface="Cambria Math"/>
                      </a:rPr>
                      <m:t>𝑪𝒐𝒗</m:t>
                    </m:r>
                    <m:d>
                      <m:dPr>
                        <m:ctrlPr>
                          <a:rPr lang="ar-AE" sz="1400" b="1" i="1">
                            <a:latin typeface="Cambria Math" panose="02040503050406030204" pitchFamily="18" charset="0"/>
                            <a:ea typeface="Cambria Math"/>
                            <a:cs typeface="Cambria Math"/>
                          </a:rPr>
                        </m:ctrlPr>
                      </m:dPr>
                      <m:e>
                        <m:r>
                          <a:rPr lang="ar-AE" sz="1400" b="1" i="1">
                            <a:latin typeface="Cambria Math"/>
                            <a:ea typeface="Cambria Math"/>
                          </a:rPr>
                          <m:t>𝜶</m:t>
                        </m:r>
                        <m:r>
                          <a:rPr lang="ar-AE" sz="1400" b="1" i="1">
                            <a:latin typeface="Cambria Math"/>
                          </a:rPr>
                          <m:t>𝑿</m:t>
                        </m:r>
                        <m:r>
                          <a:rPr lang="ar-AE" sz="1400" b="1" i="1">
                            <a:latin typeface="Cambria Math"/>
                          </a:rPr>
                          <m:t>,</m:t>
                        </m:r>
                        <m:r>
                          <a:rPr lang="ar-AE" sz="1400" b="1" i="1">
                            <a:latin typeface="Cambria Math"/>
                            <a:ea typeface="Cambria Math"/>
                          </a:rPr>
                          <m:t>𝜷</m:t>
                        </m:r>
                        <m:r>
                          <a:rPr lang="ar-AE" sz="1400" b="1" i="1">
                            <a:latin typeface="Cambria Math"/>
                          </a:rPr>
                          <m:t>𝒀</m:t>
                        </m:r>
                      </m:e>
                    </m:d>
                    <m:r>
                      <a:rPr lang="ar-AE" sz="1400" b="1" i="1">
                        <a:latin typeface="Cambria Math"/>
                      </a:rPr>
                      <m:t>=</m:t>
                    </m:r>
                    <m:r>
                      <a:rPr lang="ar-AE" sz="1400" b="1" i="1">
                        <a:latin typeface="Cambria Math"/>
                        <a:ea typeface="Cambria Math"/>
                      </a:rPr>
                      <m:t>𝜶𝜷</m:t>
                    </m:r>
                    <m:r>
                      <a:rPr lang="ar-AE" sz="1400" b="1" i="1">
                        <a:latin typeface="Cambria Math"/>
                      </a:rPr>
                      <m:t>𝑪𝒐𝒗</m:t>
                    </m:r>
                    <m:d>
                      <m:dPr>
                        <m:ctrlPr>
                          <a:rPr lang="ar-AE" sz="1400" b="1" i="1">
                            <a:latin typeface="Cambria Math" panose="02040503050406030204" pitchFamily="18" charset="0"/>
                            <a:ea typeface="Cambria Math"/>
                            <a:cs typeface="Cambria Math"/>
                          </a:rPr>
                        </m:ctrlPr>
                      </m:dPr>
                      <m:e>
                        <m:r>
                          <a:rPr lang="ar-AE" sz="1400" b="1" i="1">
                            <a:latin typeface="Cambria Math"/>
                          </a:rPr>
                          <m:t>𝒀</m:t>
                        </m:r>
                        <m:r>
                          <a:rPr lang="ar-AE" sz="1400" b="1" i="1">
                            <a:latin typeface="Cambria Math"/>
                          </a:rPr>
                          <m:t>,</m:t>
                        </m:r>
                        <m:r>
                          <a:rPr lang="ar-AE" sz="1400" b="1" i="1">
                            <a:latin typeface="Cambria Math"/>
                          </a:rPr>
                          <m:t>𝑿</m:t>
                        </m:r>
                      </m:e>
                    </m:d>
                  </m:oMath>
                </a14:m>
                <a:r>
                  <a:rPr lang="de-DE" sz="1400" b="1" dirty="0"/>
                  <a:t>. </a:t>
                </a:r>
                <a:r>
                  <a:rPr lang="de-DE" sz="1400" b="1" dirty="0" err="1"/>
                  <a:t>Variances</a:t>
                </a:r>
                <a:r>
                  <a:rPr lang="de-DE" sz="1400" b="1" dirty="0"/>
                  <a:t> </a:t>
                </a:r>
                <a:r>
                  <a:rPr lang="de-DE" sz="1400" b="1" dirty="0" err="1"/>
                  <a:t>fixed</a:t>
                </a:r>
                <a:r>
                  <a:rPr lang="de-DE" sz="1400" b="1" dirty="0"/>
                  <a:t> </a:t>
                </a:r>
                <a:r>
                  <a:rPr lang="de-DE" sz="1400" b="1" dirty="0" err="1"/>
                  <a:t>to</a:t>
                </a:r>
                <a:r>
                  <a:rPr lang="de-DE" sz="1400" b="1" dirty="0"/>
                  <a:t> 1 (</a:t>
                </a:r>
                <a:r>
                  <a:rPr lang="de-DE" sz="1400" b="1" dirty="0" err="1"/>
                  <a:t>Assumption</a:t>
                </a:r>
                <a:r>
                  <a:rPr lang="de-DE" sz="1400" b="1" dirty="0"/>
                  <a:t> 1):</a:t>
                </a:r>
                <a:endParaRPr lang="ar-AE" sz="1400" b="1" dirty="0"/>
              </a:p>
              <a:p>
                <a:pPr algn="ctr">
                  <a:defRPr/>
                </a:pPr>
                <a14:m>
                  <m:oMathPara xmlns:m="http://schemas.openxmlformats.org/officeDocument/2006/math">
                    <m:oMathParaPr>
                      <m:jc m:val="center"/>
                    </m:oMathParaPr>
                    <m:oMath xmlns:m="http://schemas.openxmlformats.org/officeDocument/2006/math">
                      <m:r>
                        <a:rPr lang="ar-AE" sz="1400" b="0" i="1">
                          <a:latin typeface="Cambria Math"/>
                        </a:rPr>
                        <m:t>𝐶𝑜𝑣</m:t>
                      </m:r>
                      <m:d>
                        <m:dPr>
                          <m:ctrlPr>
                            <a:rPr lang="ar-AE" sz="1400" b="0" i="1">
                              <a:latin typeface="Cambria Math" panose="02040503050406030204" pitchFamily="18" charset="0"/>
                              <a:ea typeface="Cambria Math"/>
                              <a:cs typeface="Cambria Math"/>
                            </a:rPr>
                          </m:ctrlPr>
                        </m:dPr>
                        <m:e>
                          <m:r>
                            <a:rPr lang="ar-AE" sz="1400" b="0" i="1">
                              <a:latin typeface="Cambria Math"/>
                            </a:rPr>
                            <m:t>𝑋</m:t>
                          </m:r>
                          <m:r>
                            <a:rPr lang="ar-AE" sz="1400" b="0" i="1">
                              <a:latin typeface="Cambria Math"/>
                            </a:rPr>
                            <m:t>,</m:t>
                          </m:r>
                          <m:r>
                            <a:rPr lang="ar-AE" sz="1400" b="0" i="1">
                              <a:latin typeface="Cambria Math"/>
                            </a:rPr>
                            <m:t>𝑌</m:t>
                          </m:r>
                        </m:e>
                      </m:d>
                      <m:r>
                        <a:rPr lang="ar-AE" sz="1400" b="0" i="1">
                          <a:latin typeface="Cambria Math"/>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11</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21</m:t>
                          </m:r>
                        </m:sub>
                      </m:sSub>
                      <m:r>
                        <a:rPr lang="ar-AE" sz="1400" b="0" i="1">
                          <a:solidFill>
                            <a:srgbClr val="C00000"/>
                          </a:solidFill>
                          <a:latin typeface="Cambria Math"/>
                        </a:rPr>
                        <m:t>𝐶𝑜𝑣</m:t>
                      </m:r>
                      <m:d>
                        <m:dPr>
                          <m:ctrlPr>
                            <a:rPr lang="ar-AE" sz="1400" b="0" i="1">
                              <a:solidFill>
                                <a:srgbClr val="C00000"/>
                              </a:solidFill>
                              <a:latin typeface="Cambria Math" panose="02040503050406030204" pitchFamily="18" charset="0"/>
                            </a:rPr>
                          </m:ctrlPr>
                        </m:dPr>
                        <m:e>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i="1">
                                  <a:solidFill>
                                    <a:srgbClr val="C00000"/>
                                  </a:solidFill>
                                  <a:latin typeface="Cambria Math"/>
                                </a:rPr>
                                <m:t>1</m:t>
                              </m:r>
                            </m:sub>
                          </m:sSub>
                          <m:r>
                            <a:rPr lang="ar-AE" sz="1400" i="1">
                              <a:solidFill>
                                <a:srgbClr val="C00000"/>
                              </a:solidFill>
                              <a:latin typeface="Cambria Math"/>
                            </a:rPr>
                            <m:t>, </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i="1">
                                  <a:solidFill>
                                    <a:srgbClr val="C00000"/>
                                  </a:solidFill>
                                  <a:latin typeface="Cambria Math"/>
                                </a:rPr>
                                <m:t>1</m:t>
                              </m:r>
                            </m:sub>
                          </m:sSub>
                        </m:e>
                      </m:d>
                      <m:r>
                        <a:rPr lang="ar-AE" sz="1400" i="1">
                          <a:solidFill>
                            <a:schemeClr val="tx2"/>
                          </a:solidFill>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11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21</m:t>
                          </m:r>
                        </m:sub>
                      </m:sSub>
                      <m:r>
                        <a:rPr lang="ar-AE" sz="1400" i="1">
                          <a:solidFill>
                            <a:schemeClr val="tx2"/>
                          </a:solidFill>
                          <a:latin typeface="Cambria Math"/>
                        </a:rPr>
                        <m:t>𝐶𝑜𝑣</m:t>
                      </m:r>
                      <m:d>
                        <m:dPr>
                          <m:ctrlPr>
                            <a:rPr lang="ar-AE" sz="1400" i="1">
                              <a:solidFill>
                                <a:schemeClr val="tx2"/>
                              </a:solidFill>
                              <a:latin typeface="Cambria Math" panose="02040503050406030204" pitchFamily="18" charset="0"/>
                              <a:ea typeface="Cambria Math"/>
                              <a:cs typeface="Cambria Math"/>
                            </a:rPr>
                          </m:ctrlPr>
                        </m:dPr>
                        <m:e>
                          <m:sSub>
                            <m:sSubPr>
                              <m:ctrlPr>
                                <a:rPr lang="ar-AE" sz="1400" i="1">
                                  <a:solidFill>
                                    <a:schemeClr val="tx2"/>
                                  </a:solidFill>
                                  <a:latin typeface="Cambria Math" panose="02040503050406030204" pitchFamily="18" charset="0"/>
                                  <a:ea typeface="Cambria Math"/>
                                  <a:cs typeface="Cambria Math"/>
                                </a:rPr>
                              </m:ctrlPr>
                            </m:sSubPr>
                            <m:e>
                              <m:r>
                                <a:rPr lang="ar-AE" sz="1400" b="0" i="1">
                                  <a:solidFill>
                                    <a:schemeClr val="tx2"/>
                                  </a:solidFill>
                                  <a:latin typeface="Cambria Math"/>
                                </a:rPr>
                                <m:t>𝐶</m:t>
                              </m:r>
                            </m:e>
                            <m:sub>
                              <m:r>
                                <a:rPr lang="ar-AE" sz="1400" i="1">
                                  <a:solidFill>
                                    <a:schemeClr val="tx2"/>
                                  </a:solidFill>
                                  <a:latin typeface="Cambria Math"/>
                                </a:rPr>
                                <m:t>1</m:t>
                              </m:r>
                            </m:sub>
                          </m:sSub>
                          <m:r>
                            <a:rPr lang="ar-AE" sz="1400" i="1">
                              <a:solidFill>
                                <a:schemeClr val="tx2"/>
                              </a:solidFill>
                              <a:latin typeface="Cambria Math"/>
                            </a:rPr>
                            <m:t>, </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i="1">
                                  <a:solidFill>
                                    <a:schemeClr val="tx2"/>
                                  </a:solidFill>
                                  <a:latin typeface="Cambria Math"/>
                                </a:rPr>
                                <m:t>1</m:t>
                              </m:r>
                            </m:sub>
                          </m:sSub>
                        </m:e>
                      </m:d>
                      <m:r>
                        <m:rPr>
                          <m:nor/>
                        </m:rPr>
                        <a:rPr lang="ar-AE" sz="1400">
                          <a:solidFill>
                            <a:schemeClr val="accent3">
                              <a:lumMod val="50000"/>
                            </a:schemeClr>
                          </a:solidFill>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11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21</m:t>
                          </m:r>
                        </m:sub>
                      </m:sSub>
                      <m:r>
                        <a:rPr lang="ar-AE" sz="1400" i="1">
                          <a:solidFill>
                            <a:schemeClr val="accent3">
                              <a:lumMod val="50000"/>
                            </a:schemeClr>
                          </a:solidFill>
                          <a:latin typeface="Cambria Math"/>
                        </a:rPr>
                        <m:t>𝐶𝑜𝑣</m:t>
                      </m:r>
                      <m:d>
                        <m:dPr>
                          <m:ctrlPr>
                            <a:rPr lang="ar-AE" sz="1400" i="1">
                              <a:solidFill>
                                <a:schemeClr val="accent3">
                                  <a:lumMod val="50000"/>
                                </a:schemeClr>
                              </a:solidFill>
                              <a:latin typeface="Cambria Math" panose="02040503050406030204" pitchFamily="18" charset="0"/>
                            </a:rPr>
                          </m:ctrlPr>
                        </m:dPr>
                        <m:e>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b="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r>
                            <a:rPr lang="ar-AE" sz="1400" i="1">
                              <a:solidFill>
                                <a:schemeClr val="accent3">
                                  <a:lumMod val="50000"/>
                                </a:schemeClr>
                              </a:solidFill>
                              <a:latin typeface="Cambria Math"/>
                            </a:rPr>
                            <m:t>, </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e>
                      </m:d>
                      <m:r>
                        <a:rPr lang="de-DE" sz="1400" b="0" i="1" smtClean="0">
                          <a:solidFill>
                            <a:schemeClr val="accent3">
                              <a:lumMod val="50000"/>
                            </a:schemeClr>
                          </a:solidFill>
                          <a:latin typeface="Cambria Math" panose="02040503050406030204" pitchFamily="18" charset="0"/>
                        </a:rPr>
                        <m:t>=</m:t>
                      </m:r>
                    </m:oMath>
                    <m:oMath xmlns:m="http://schemas.openxmlformats.org/officeDocument/2006/math">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11</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21</m:t>
                          </m:r>
                        </m:sub>
                      </m:sSub>
                      <m:r>
                        <a:rPr lang="ar-AE" sz="1400" i="1">
                          <a:solidFill>
                            <a:schemeClr val="tx2"/>
                          </a:solidFill>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11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21</m:t>
                          </m:r>
                        </m:sub>
                      </m:sSub>
                      <m:r>
                        <m:rPr>
                          <m:nor/>
                        </m:rPr>
                        <a:rPr lang="ar-AE" sz="1400">
                          <a:solidFill>
                            <a:schemeClr val="accent3">
                              <a:lumMod val="50000"/>
                            </a:schemeClr>
                          </a:solidFill>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11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21</m:t>
                          </m:r>
                        </m:sub>
                      </m:sSub>
                    </m:oMath>
                  </m:oMathPara>
                </a14:m>
                <a:endParaRPr lang="ar-AE" sz="1400" dirty="0"/>
              </a:p>
              <a:p>
                <a:pPr algn="ctr">
                  <a:defRPr/>
                </a:pPr>
                <a:endParaRPr lang="de-DE" sz="1400" dirty="0"/>
              </a:p>
              <a:p>
                <a:pPr algn="ctr">
                  <a:defRPr/>
                </a:pPr>
                <a:endParaRPr lang="ar-AE" sz="1400" dirty="0"/>
              </a:p>
              <a:p>
                <a:pPr algn="ctr">
                  <a:defRPr/>
                </a:pPr>
                <a:r>
                  <a:rPr lang="de-DE" sz="1400" b="1" dirty="0" err="1"/>
                  <a:t>Apply</a:t>
                </a:r>
                <a:r>
                  <a:rPr lang="de-DE" sz="1400" b="1" dirty="0"/>
                  <a:t> </a:t>
                </a:r>
                <a:r>
                  <a:rPr lang="de-DE" sz="1400" b="1" dirty="0" err="1"/>
                  <a:t>rule</a:t>
                </a:r>
                <a:r>
                  <a:rPr lang="de-DE" sz="1400" b="1" dirty="0"/>
                  <a:t> 1: </a:t>
                </a:r>
                <a14:m>
                  <m:oMath xmlns:m="http://schemas.openxmlformats.org/officeDocument/2006/math">
                    <m:r>
                      <a:rPr lang="de-DE" sz="1400" b="1" i="1">
                        <a:latin typeface="Cambria Math"/>
                      </a:rPr>
                      <m:t>𝑽𝒂𝒓</m:t>
                    </m:r>
                    <m:d>
                      <m:dPr>
                        <m:ctrlPr>
                          <a:rPr lang="ar-AE" sz="1400" b="1" i="1">
                            <a:latin typeface="Cambria Math" panose="02040503050406030204" pitchFamily="18" charset="0"/>
                            <a:ea typeface="Cambria Math"/>
                            <a:cs typeface="Cambria Math"/>
                          </a:rPr>
                        </m:ctrlPr>
                      </m:dPr>
                      <m:e>
                        <m:r>
                          <a:rPr lang="ar-AE" sz="1400" b="1" i="1">
                            <a:latin typeface="Cambria Math"/>
                          </a:rPr>
                          <m:t>𝑿</m:t>
                        </m:r>
                      </m:e>
                    </m:d>
                    <m:r>
                      <a:rPr lang="ar-AE" sz="1400" b="1" i="1">
                        <a:latin typeface="Cambria Math"/>
                      </a:rPr>
                      <m:t>=</m:t>
                    </m:r>
                    <m:r>
                      <a:rPr lang="ar-AE" sz="1400" b="1" i="1">
                        <a:latin typeface="Cambria Math"/>
                      </a:rPr>
                      <m:t>𝑪𝒐𝒗</m:t>
                    </m:r>
                    <m:d>
                      <m:dPr>
                        <m:ctrlPr>
                          <a:rPr lang="ar-AE" sz="1400" b="1" i="1">
                            <a:latin typeface="Cambria Math" panose="02040503050406030204" pitchFamily="18" charset="0"/>
                            <a:ea typeface="Cambria Math"/>
                            <a:cs typeface="Cambria Math"/>
                          </a:rPr>
                        </m:ctrlPr>
                      </m:dPr>
                      <m:e>
                        <m:r>
                          <a:rPr lang="ar-AE" sz="1400" b="1" i="1">
                            <a:latin typeface="Cambria Math"/>
                          </a:rPr>
                          <m:t>𝑿</m:t>
                        </m:r>
                        <m:r>
                          <a:rPr lang="ar-AE" sz="1400" b="1" i="1">
                            <a:latin typeface="Cambria Math"/>
                          </a:rPr>
                          <m:t>,</m:t>
                        </m:r>
                        <m:r>
                          <a:rPr lang="ar-AE" sz="1400" b="1" i="1">
                            <a:latin typeface="Cambria Math"/>
                          </a:rPr>
                          <m:t>𝑿</m:t>
                        </m:r>
                      </m:e>
                    </m:d>
                  </m:oMath>
                </a14:m>
                <a:endParaRPr lang="ar-AE" sz="1400" b="1" dirty="0"/>
              </a:p>
              <a:p>
                <a:pPr algn="ctr">
                  <a:defRPr/>
                </a:pPr>
                <a14:m>
                  <m:oMathPara xmlns:m="http://schemas.openxmlformats.org/officeDocument/2006/math">
                    <m:oMathParaPr>
                      <m:jc m:val="centerGroup"/>
                    </m:oMathParaPr>
                    <m:oMath xmlns:m="http://schemas.openxmlformats.org/officeDocument/2006/math">
                      <m:r>
                        <a:rPr lang="ar-AE" sz="1400" b="0" i="1">
                          <a:latin typeface="Cambria Math"/>
                        </a:rPr>
                        <m:t>𝐶𝑜𝑣</m:t>
                      </m:r>
                      <m:d>
                        <m:dPr>
                          <m:ctrlPr>
                            <a:rPr lang="ar-AE" sz="1400" b="0" i="1">
                              <a:latin typeface="Cambria Math" panose="02040503050406030204" pitchFamily="18" charset="0"/>
                              <a:ea typeface="Cambria Math"/>
                              <a:cs typeface="Cambria Math"/>
                            </a:rPr>
                          </m:ctrlPr>
                        </m:dPr>
                        <m:e>
                          <m:r>
                            <a:rPr lang="ar-AE" sz="1400" b="0" i="1">
                              <a:latin typeface="Cambria Math"/>
                            </a:rPr>
                            <m:t>𝑋</m:t>
                          </m:r>
                          <m:r>
                            <a:rPr lang="ar-AE" sz="1400" b="0" i="1">
                              <a:latin typeface="Cambria Math"/>
                            </a:rPr>
                            <m:t>,</m:t>
                          </m:r>
                          <m:r>
                            <a:rPr lang="ar-AE" sz="1400" b="0" i="1">
                              <a:latin typeface="Cambria Math"/>
                            </a:rPr>
                            <m:t>𝑌</m:t>
                          </m:r>
                        </m:e>
                      </m:d>
                      <m:r>
                        <a:rPr lang="ar-AE" sz="1400" b="0" i="1">
                          <a:latin typeface="Cambria Math"/>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11</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21</m:t>
                          </m:r>
                        </m:sub>
                      </m:sSub>
                      <m:r>
                        <a:rPr lang="ar-AE" sz="1400" i="1">
                          <a:solidFill>
                            <a:schemeClr val="tx2"/>
                          </a:solidFill>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11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21</m:t>
                          </m:r>
                        </m:sub>
                      </m:sSub>
                      <m:r>
                        <m:rPr>
                          <m:nor/>
                        </m:rPr>
                        <a:rPr lang="ar-AE" sz="1400">
                          <a:solidFill>
                            <a:schemeClr val="accent3">
                              <a:lumMod val="50000"/>
                            </a:schemeClr>
                          </a:solidFill>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11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21</m:t>
                          </m:r>
                        </m:sub>
                      </m:sSub>
                    </m:oMath>
                  </m:oMathPara>
                </a14:m>
                <a:endParaRPr lang="ar-AE" sz="1400" dirty="0"/>
              </a:p>
              <a:p>
                <a:pPr algn="ctr">
                  <a:defRPr/>
                </a:pPr>
                <a:endParaRPr lang="ar-AE" sz="1400" dirty="0"/>
              </a:p>
              <a:p>
                <a:pPr algn="ctr">
                  <a:defRPr/>
                </a:pPr>
                <a:endParaRPr lang="ar-AE" sz="1400" dirty="0"/>
              </a:p>
              <a:p>
                <a:pPr algn="ctr">
                  <a:defRPr/>
                </a:pPr>
                <a:endParaRPr lang="ar-AE" sz="1400" dirty="0"/>
              </a:p>
              <a:p>
                <a:pPr algn="ctr">
                  <a:defRPr/>
                </a:pPr>
                <a:r>
                  <a:rPr lang="ar-AE" sz="1400" dirty="0"/>
                  <a:t> </a:t>
                </a:r>
                <a:endParaRPr dirty="0"/>
              </a:p>
            </p:txBody>
          </p:sp>
        </mc:Choice>
        <mc:Fallback xmlns="">
          <p:sp>
            <p:nvSpPr>
              <p:cNvPr id="5" name="Textfeld 4"/>
              <p:cNvSpPr txBox="1">
                <a:spLocks noRot="1" noChangeAspect="1" noMove="1" noResize="1" noEditPoints="1" noAdjustHandles="1" noChangeArrowheads="1" noChangeShapeType="1" noTextEdit="1"/>
              </p:cNvSpPr>
              <p:nvPr/>
            </p:nvSpPr>
            <p:spPr bwMode="auto">
              <a:xfrm>
                <a:off x="416496" y="762965"/>
                <a:ext cx="8829384" cy="5909310"/>
              </a:xfrm>
              <a:prstGeom prst="rect">
                <a:avLst/>
              </a:prstGeom>
              <a:blipFill>
                <a:blip r:embed="rId2"/>
                <a:stretch>
                  <a:fillRect l="-207" b="-103"/>
                </a:stretch>
              </a:blipFill>
            </p:spPr>
            <p:txBody>
              <a:bodyPr/>
              <a:lstStyle/>
              <a:p>
                <a:r>
                  <a:rPr lang="de-DE">
                    <a:noFill/>
                  </a:rPr>
                  <a:t> </a:t>
                </a:r>
              </a:p>
            </p:txBody>
          </p:sp>
        </mc:Fallback>
      </mc:AlternateContent>
      <p:sp>
        <p:nvSpPr>
          <p:cNvPr id="1429021356"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592966"/>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a:xfrm>
            <a:off x="6977874" y="6194201"/>
            <a:ext cx="2311399" cy="365125"/>
          </a:xfrm>
        </p:spPr>
        <p:txBody>
          <a:bodyPr/>
          <a:lstStyle/>
          <a:p>
            <a:pPr>
              <a:defRPr/>
            </a:pPr>
            <a:fld id="{F26D89EF-3C3A-4E06-893E-1B74ABA00C59}" type="slidenum">
              <a:rPr lang="de-DE"/>
              <a:t>37</a:t>
            </a:fld>
            <a:endParaRPr lang="de-DE"/>
          </a:p>
        </p:txBody>
      </p:sp>
      <mc:AlternateContent xmlns:mc="http://schemas.openxmlformats.org/markup-compatibility/2006" xmlns:a14="http://schemas.microsoft.com/office/drawing/2010/main">
        <mc:Choice Requires="a14">
          <p:sp>
            <p:nvSpPr>
              <p:cNvPr id="5" name="Textfeld 4"/>
              <p:cNvSpPr txBox="1"/>
              <p:nvPr/>
            </p:nvSpPr>
            <p:spPr bwMode="auto">
              <a:xfrm>
                <a:off x="416496" y="762965"/>
                <a:ext cx="8829384" cy="6562950"/>
              </a:xfrm>
              <a:prstGeom prst="rect">
                <a:avLst/>
              </a:prstGeom>
              <a:noFill/>
            </p:spPr>
            <p:txBody>
              <a:bodyPr wrap="square" rtlCol="0">
                <a:spAutoFit/>
              </a:bodyPr>
              <a:lstStyle/>
              <a:p>
                <a:pPr>
                  <a:defRPr/>
                </a:pPr>
                <a:endParaRPr lang="de-DE" sz="1400" dirty="0"/>
              </a:p>
              <a:p>
                <a:pPr>
                  <a:defRPr/>
                </a:pPr>
                <a:r>
                  <a:rPr lang="de-DE" sz="1400" b="1" dirty="0" err="1"/>
                  <a:t>Step</a:t>
                </a:r>
                <a:r>
                  <a:rPr lang="de-DE" sz="1400" b="1" dirty="0"/>
                  <a:t> 2a: </a:t>
                </a:r>
                <a:r>
                  <a:rPr lang="de-DE" sz="1400" b="1" dirty="0" err="1"/>
                  <a:t>Derive</a:t>
                </a:r>
                <a:r>
                  <a:rPr lang="de-DE" sz="1400" b="1" dirty="0"/>
                  <a:t> </a:t>
                </a:r>
                <a:r>
                  <a:rPr lang="de-DE" sz="1400" b="1" dirty="0" err="1"/>
                  <a:t>variance</a:t>
                </a:r>
                <a:r>
                  <a:rPr lang="de-DE" sz="1400" b="1" dirty="0"/>
                  <a:t> </a:t>
                </a:r>
                <a:r>
                  <a:rPr lang="de-DE" sz="1400" b="1" dirty="0" err="1"/>
                  <a:t>of</a:t>
                </a:r>
                <a:r>
                  <a:rPr lang="de-DE" sz="1400" b="1" dirty="0"/>
                  <a:t> X</a:t>
                </a:r>
                <a:endParaRPr lang="de-DE" sz="1400" dirty="0"/>
              </a:p>
              <a:p>
                <a:pPr algn="ctr">
                  <a:defRPr/>
                </a:pPr>
                <a:endParaRPr lang="de-DE" sz="1400" b="1" dirty="0"/>
              </a:p>
              <a:p>
                <a:pPr>
                  <a:defRPr/>
                </a:pPr>
                <a:endParaRPr lang="de-DE" sz="1400" dirty="0"/>
              </a:p>
              <a:p>
                <a:pPr>
                  <a:defRPr/>
                </a:pPr>
                <a14:m>
                  <m:oMathPara xmlns:m="http://schemas.openxmlformats.org/officeDocument/2006/math">
                    <m:oMathParaPr>
                      <m:jc m:val="centerGroup"/>
                    </m:oMathParaPr>
                    <m:oMath xmlns:m="http://schemas.openxmlformats.org/officeDocument/2006/math">
                      <m:r>
                        <a:rPr lang="de-DE" sz="1400" i="1">
                          <a:latin typeface="Cambria Math" panose="02040503050406030204" pitchFamily="18" charset="0"/>
                        </a:rPr>
                        <m:t>𝑋</m:t>
                      </m:r>
                      <m:r>
                        <a:rPr lang="de-DE" sz="1400" i="1">
                          <a:latin typeface="Cambria Math" panose="02040503050406030204" pitchFamily="18" charset="0"/>
                        </a:rPr>
                        <m:t>=</m:t>
                      </m:r>
                      <m:sSub>
                        <m:sSubPr>
                          <m:ctrlPr>
                            <a:rPr lang="ar-AE" sz="1400" i="1">
                              <a:solidFill>
                                <a:srgbClr val="FF0000"/>
                              </a:solidFill>
                              <a:latin typeface="Cambria Math" panose="02040503050406030204" pitchFamily="18" charset="0"/>
                              <a:ea typeface="Cambria Math"/>
                              <a:cs typeface="Cambria Math"/>
                            </a:rPr>
                          </m:ctrlPr>
                        </m:sSubPr>
                        <m:e>
                          <m:r>
                            <a:rPr lang="ar-AE" sz="1400" i="1">
                              <a:solidFill>
                                <a:srgbClr val="FF0000"/>
                              </a:solidFill>
                              <a:latin typeface="Cambria Math"/>
                            </a:rPr>
                            <m:t>𝑎</m:t>
                          </m:r>
                        </m:e>
                        <m:sub>
                          <m:r>
                            <a:rPr lang="ar-AE" sz="1400" i="1">
                              <a:solidFill>
                                <a:srgbClr val="FF0000"/>
                              </a:solidFill>
                              <a:latin typeface="Cambria Math"/>
                            </a:rPr>
                            <m:t>11</m:t>
                          </m:r>
                        </m:sub>
                      </m:sSub>
                      <m:sSub>
                        <m:sSubPr>
                          <m:ctrlPr>
                            <a:rPr lang="ar-AE" sz="1400" i="1">
                              <a:solidFill>
                                <a:srgbClr val="FF0000"/>
                              </a:solidFill>
                              <a:latin typeface="Cambria Math" panose="02040503050406030204" pitchFamily="18" charset="0"/>
                              <a:ea typeface="Cambria Math"/>
                              <a:cs typeface="Cambria Math"/>
                            </a:rPr>
                          </m:ctrlPr>
                        </m:sSubPr>
                        <m:e>
                          <m:r>
                            <a:rPr lang="ar-AE" sz="1400" i="1">
                              <a:solidFill>
                                <a:srgbClr val="FF0000"/>
                              </a:solidFill>
                              <a:latin typeface="Cambria Math"/>
                            </a:rPr>
                            <m:t>𝐴</m:t>
                          </m:r>
                        </m:e>
                        <m:sub>
                          <m:r>
                            <a:rPr lang="ar-AE" sz="1400" i="1">
                              <a:solidFill>
                                <a:srgbClr val="FF0000"/>
                              </a:solidFill>
                              <a:latin typeface="Cambria Math"/>
                            </a:rPr>
                            <m:t>1</m:t>
                          </m:r>
                        </m:sub>
                      </m:sSub>
                      <m:r>
                        <a:rPr lang="ar-AE" sz="1400" i="1">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11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i="1">
                              <a:solidFill>
                                <a:schemeClr val="tx2"/>
                              </a:solidFill>
                              <a:latin typeface="Cambria Math"/>
                            </a:rPr>
                            <m:t>1</m:t>
                          </m:r>
                        </m:sub>
                      </m:sSub>
                      <m:r>
                        <a:rPr lang="ar-AE" sz="1400" i="1">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11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oMath>
                  </m:oMathPara>
                </a14:m>
                <a:endParaRPr lang="de-DE" sz="1400" dirty="0"/>
              </a:p>
              <a:p>
                <a:pPr algn="ctr">
                  <a:defRPr/>
                </a:pPr>
                <a:endParaRPr lang="de-DE" sz="1400" b="1" dirty="0"/>
              </a:p>
              <a:p>
                <a:pPr algn="ctr">
                  <a:defRPr/>
                </a:pPr>
                <a:endParaRPr lang="de-DE" sz="1400" b="1" dirty="0"/>
              </a:p>
              <a:p>
                <a:pPr algn="ctr">
                  <a:defRPr/>
                </a:pPr>
                <a:r>
                  <a:rPr lang="de-DE" sz="1400" b="1" dirty="0" err="1"/>
                  <a:t>Apply</a:t>
                </a:r>
                <a:r>
                  <a:rPr lang="de-DE" sz="1400" b="1" dirty="0"/>
                  <a:t> </a:t>
                </a:r>
                <a:r>
                  <a:rPr lang="de-DE" sz="1400" b="1" dirty="0" err="1"/>
                  <a:t>rule</a:t>
                </a:r>
                <a:r>
                  <a:rPr lang="de-DE" sz="1400" b="1" dirty="0"/>
                  <a:t> 1: </a:t>
                </a:r>
                <a14:m>
                  <m:oMath xmlns:m="http://schemas.openxmlformats.org/officeDocument/2006/math">
                    <m:r>
                      <a:rPr lang="de-DE" sz="1400" i="1">
                        <a:latin typeface="Cambria Math"/>
                      </a:rPr>
                      <m:t>𝑉𝑎𝑟</m:t>
                    </m:r>
                    <m:d>
                      <m:dPr>
                        <m:ctrlPr>
                          <a:rPr lang="de-DE" sz="1400" i="1">
                            <a:latin typeface="Cambria Math" panose="02040503050406030204" pitchFamily="18" charset="0"/>
                            <a:ea typeface="Cambria Math"/>
                            <a:cs typeface="Cambria Math"/>
                          </a:rPr>
                        </m:ctrlPr>
                      </m:dPr>
                      <m:e>
                        <m:r>
                          <a:rPr lang="de-DE" sz="1400" i="1">
                            <a:latin typeface="Cambria Math"/>
                          </a:rPr>
                          <m:t>𝑋</m:t>
                        </m:r>
                      </m:e>
                    </m:d>
                    <m:r>
                      <a:rPr lang="de-DE" sz="1400" i="1">
                        <a:latin typeface="Cambria Math"/>
                      </a:rPr>
                      <m:t>=</m:t>
                    </m:r>
                    <m:r>
                      <a:rPr lang="de-DE" sz="1400" i="1">
                        <a:latin typeface="Cambria Math"/>
                      </a:rPr>
                      <m:t>𝐶𝑜𝑣</m:t>
                    </m:r>
                    <m:d>
                      <m:dPr>
                        <m:ctrlPr>
                          <a:rPr lang="de-DE" sz="1400" i="1">
                            <a:latin typeface="Cambria Math" panose="02040503050406030204" pitchFamily="18" charset="0"/>
                            <a:ea typeface="Cambria Math"/>
                            <a:cs typeface="Cambria Math"/>
                          </a:rPr>
                        </m:ctrlPr>
                      </m:dPr>
                      <m:e>
                        <m:r>
                          <a:rPr lang="de-DE" sz="1400" i="1">
                            <a:latin typeface="Cambria Math"/>
                          </a:rPr>
                          <m:t>𝑋</m:t>
                        </m:r>
                        <m:r>
                          <a:rPr lang="de-DE" sz="1400" i="1">
                            <a:latin typeface="Cambria Math"/>
                          </a:rPr>
                          <m:t>,</m:t>
                        </m:r>
                        <m:r>
                          <a:rPr lang="de-DE" sz="1400" i="1">
                            <a:latin typeface="Cambria Math"/>
                          </a:rPr>
                          <m:t>𝑋</m:t>
                        </m:r>
                      </m:e>
                    </m:d>
                  </m:oMath>
                </a14:m>
                <a:endParaRPr lang="de-DE" sz="1400" b="0" dirty="0"/>
              </a:p>
              <a:p>
                <a:pPr>
                  <a:defRPr/>
                </a:pPr>
                <a14:m>
                  <m:oMathPara xmlns:m="http://schemas.openxmlformats.org/officeDocument/2006/math">
                    <m:oMathParaPr>
                      <m:jc m:val="centerGroup"/>
                    </m:oMathParaPr>
                    <m:oMath xmlns:m="http://schemas.openxmlformats.org/officeDocument/2006/math">
                      <m:r>
                        <a:rPr lang="de-DE" sz="1400" b="0" i="1">
                          <a:latin typeface="Cambria Math"/>
                        </a:rPr>
                        <m:t>𝑉𝑎𝑟</m:t>
                      </m:r>
                      <m:d>
                        <m:dPr>
                          <m:ctrlPr>
                            <a:rPr lang="de-DE" sz="1400" b="0" i="1">
                              <a:latin typeface="Cambria Math" panose="02040503050406030204" pitchFamily="18" charset="0"/>
                              <a:ea typeface="Cambria Math"/>
                              <a:cs typeface="Cambria Math"/>
                            </a:rPr>
                          </m:ctrlPr>
                        </m:dPr>
                        <m:e>
                          <m:r>
                            <a:rPr lang="de-DE" sz="1400" b="0" i="1">
                              <a:latin typeface="Cambria Math"/>
                            </a:rPr>
                            <m:t>𝑋</m:t>
                          </m:r>
                        </m:e>
                      </m:d>
                      <m:r>
                        <a:rPr lang="de-DE" sz="1400" b="0" i="1">
                          <a:latin typeface="Cambria Math"/>
                        </a:rPr>
                        <m:t>=</m:t>
                      </m:r>
                      <m:r>
                        <a:rPr lang="de-DE" sz="1400" b="0" i="1">
                          <a:latin typeface="Cambria Math"/>
                        </a:rPr>
                        <m:t>𝐶𝑜𝑣</m:t>
                      </m:r>
                      <m:d>
                        <m:dPr>
                          <m:ctrlPr>
                            <a:rPr lang="de-DE" sz="1400" b="0" i="1">
                              <a:latin typeface="Cambria Math" panose="02040503050406030204" pitchFamily="18" charset="0"/>
                              <a:ea typeface="Cambria Math"/>
                              <a:cs typeface="Cambria Math"/>
                            </a:rPr>
                          </m:ctrlPr>
                        </m:dPr>
                        <m:e>
                          <m:r>
                            <a:rPr lang="de-DE" sz="1400" b="0" i="1">
                              <a:latin typeface="Cambria Math"/>
                            </a:rPr>
                            <m:t>𝑋</m:t>
                          </m:r>
                          <m:r>
                            <a:rPr lang="de-DE" sz="1400" b="0" i="1">
                              <a:latin typeface="Cambria Math"/>
                            </a:rPr>
                            <m:t>,</m:t>
                          </m:r>
                          <m:r>
                            <a:rPr lang="de-DE" sz="1400" b="0" i="1">
                              <a:latin typeface="Cambria Math"/>
                            </a:rPr>
                            <m:t>𝑋</m:t>
                          </m:r>
                        </m:e>
                      </m:d>
                      <m:r>
                        <a:rPr lang="de-DE" sz="1400" b="0" i="1">
                          <a:latin typeface="Cambria Math"/>
                        </a:rPr>
                        <m:t>=</m:t>
                      </m:r>
                      <m:r>
                        <a:rPr lang="de-DE" sz="1400" b="0" i="1">
                          <a:latin typeface="Cambria Math"/>
                        </a:rPr>
                        <m:t>𝐶𝑜𝑣</m:t>
                      </m:r>
                      <m:d>
                        <m:dPr>
                          <m:ctrlPr>
                            <a:rPr lang="de-DE" sz="1400" b="0" i="1">
                              <a:latin typeface="Cambria Math" panose="02040503050406030204" pitchFamily="18" charset="0"/>
                              <a:ea typeface="Cambria Math"/>
                              <a:cs typeface="Cambria Math"/>
                            </a:rPr>
                          </m:ctrlPr>
                        </m:dPr>
                        <m:e>
                          <m:sSub>
                            <m:sSubPr>
                              <m:ctrlPr>
                                <a:rPr lang="de-DE" sz="1400" b="0" i="1">
                                  <a:solidFill>
                                    <a:srgbClr val="FF0000"/>
                                  </a:solidFill>
                                  <a:latin typeface="Cambria Math" panose="02040503050406030204" pitchFamily="18" charset="0"/>
                                  <a:ea typeface="Cambria Math"/>
                                  <a:cs typeface="Cambria Math"/>
                                </a:rPr>
                              </m:ctrlPr>
                            </m:sSubPr>
                            <m:e>
                              <m:r>
                                <a:rPr lang="de-DE" sz="1400" b="0" i="1">
                                  <a:solidFill>
                                    <a:srgbClr val="FF0000"/>
                                  </a:solidFill>
                                  <a:latin typeface="Cambria Math"/>
                                </a:rPr>
                                <m:t>𝑎</m:t>
                              </m:r>
                            </m:e>
                            <m:sub>
                              <m:r>
                                <a:rPr lang="de-DE" sz="1400" b="0" i="1">
                                  <a:solidFill>
                                    <a:srgbClr val="FF0000"/>
                                  </a:solidFill>
                                  <a:latin typeface="Cambria Math"/>
                                </a:rPr>
                                <m:t>11</m:t>
                              </m:r>
                            </m:sub>
                          </m:sSub>
                          <m:sSub>
                            <m:sSubPr>
                              <m:ctrlPr>
                                <a:rPr lang="de-DE" sz="1400" b="0" i="1">
                                  <a:solidFill>
                                    <a:srgbClr val="FF0000"/>
                                  </a:solidFill>
                                  <a:latin typeface="Cambria Math" panose="02040503050406030204" pitchFamily="18" charset="0"/>
                                  <a:ea typeface="Cambria Math"/>
                                  <a:cs typeface="Cambria Math"/>
                                </a:rPr>
                              </m:ctrlPr>
                            </m:sSubPr>
                            <m:e>
                              <m:r>
                                <a:rPr lang="de-DE" sz="1400" b="0" i="1">
                                  <a:solidFill>
                                    <a:srgbClr val="FF0000"/>
                                  </a:solidFill>
                                  <a:latin typeface="Cambria Math"/>
                                </a:rPr>
                                <m:t>𝐴</m:t>
                              </m:r>
                            </m:e>
                            <m:sub>
                              <m:r>
                                <a:rPr lang="de-DE" sz="1400" b="0" i="1">
                                  <a:solidFill>
                                    <a:srgbClr val="FF0000"/>
                                  </a:solidFill>
                                  <a:latin typeface="Cambria Math"/>
                                </a:rPr>
                                <m:t>1</m:t>
                              </m:r>
                            </m:sub>
                          </m:sSub>
                          <m:r>
                            <a:rPr lang="de-DE" sz="1400" b="0" i="1">
                              <a:latin typeface="Cambria Math"/>
                            </a:rPr>
                            <m:t>+</m:t>
                          </m:r>
                          <m:sSub>
                            <m:sSubPr>
                              <m:ctrlPr>
                                <a:rPr lang="de-DE" sz="140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𝑐</m:t>
                              </m:r>
                            </m:e>
                            <m:sub>
                              <m:r>
                                <a:rPr lang="de-DE" sz="1400" i="1">
                                  <a:solidFill>
                                    <a:schemeClr val="tx2"/>
                                  </a:solidFill>
                                  <a:latin typeface="Cambria Math"/>
                                </a:rPr>
                                <m:t>11</m:t>
                              </m:r>
                            </m:sub>
                          </m:sSub>
                          <m:sSub>
                            <m:sSubPr>
                              <m:ctrlPr>
                                <a:rPr lang="de-DE" sz="140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𝐶</m:t>
                              </m:r>
                            </m:e>
                            <m:sub>
                              <m:r>
                                <a:rPr lang="de-DE" sz="1400" i="1">
                                  <a:solidFill>
                                    <a:schemeClr val="tx2"/>
                                  </a:solidFill>
                                  <a:latin typeface="Cambria Math"/>
                                </a:rPr>
                                <m:t>1</m:t>
                              </m:r>
                            </m:sub>
                          </m:sSub>
                          <m:r>
                            <a:rPr lang="de-DE" sz="1400" b="0" i="1">
                              <a:latin typeface="Cambria Math"/>
                            </a:rPr>
                            <m:t>+</m:t>
                          </m:r>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𝑒</m:t>
                              </m:r>
                            </m:e>
                            <m:sub>
                              <m:r>
                                <a:rPr lang="de-DE" sz="1400" i="1">
                                  <a:solidFill>
                                    <a:schemeClr val="accent3">
                                      <a:lumMod val="50000"/>
                                    </a:schemeClr>
                                  </a:solidFill>
                                  <a:latin typeface="Cambria Math"/>
                                </a:rPr>
                                <m:t>11</m:t>
                              </m:r>
                            </m:sub>
                          </m:sSub>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𝐸</m:t>
                              </m:r>
                            </m:e>
                            <m:sub>
                              <m:r>
                                <a:rPr lang="de-DE" sz="1400" i="1">
                                  <a:solidFill>
                                    <a:schemeClr val="accent3">
                                      <a:lumMod val="50000"/>
                                    </a:schemeClr>
                                  </a:solidFill>
                                  <a:latin typeface="Cambria Math"/>
                                </a:rPr>
                                <m:t>1</m:t>
                              </m:r>
                            </m:sub>
                          </m:sSub>
                          <m:r>
                            <a:rPr lang="de-DE" sz="1400" b="0" i="1">
                              <a:latin typeface="Cambria Math"/>
                            </a:rPr>
                            <m:t>,</m:t>
                          </m:r>
                          <m:sSub>
                            <m:sSubPr>
                              <m:ctrlPr>
                                <a:rPr lang="de-DE" sz="1400" i="1">
                                  <a:solidFill>
                                    <a:srgbClr val="FF0000"/>
                                  </a:solidFill>
                                  <a:latin typeface="Cambria Math" panose="02040503050406030204" pitchFamily="18" charset="0"/>
                                  <a:ea typeface="Cambria Math"/>
                                  <a:cs typeface="Cambria Math"/>
                                </a:rPr>
                              </m:ctrlPr>
                            </m:sSubPr>
                            <m:e>
                              <m:r>
                                <a:rPr lang="de-DE" sz="1400" i="1">
                                  <a:solidFill>
                                    <a:srgbClr val="FF0000"/>
                                  </a:solidFill>
                                  <a:latin typeface="Cambria Math"/>
                                </a:rPr>
                                <m:t>𝑎</m:t>
                              </m:r>
                            </m:e>
                            <m:sub>
                              <m:r>
                                <a:rPr lang="de-DE" sz="1400" i="1">
                                  <a:solidFill>
                                    <a:srgbClr val="FF0000"/>
                                  </a:solidFill>
                                  <a:latin typeface="Cambria Math"/>
                                </a:rPr>
                                <m:t>11</m:t>
                              </m:r>
                            </m:sub>
                          </m:sSub>
                          <m:sSub>
                            <m:sSubPr>
                              <m:ctrlPr>
                                <a:rPr lang="de-DE" sz="1400" i="1">
                                  <a:solidFill>
                                    <a:srgbClr val="FF0000"/>
                                  </a:solidFill>
                                  <a:latin typeface="Cambria Math" panose="02040503050406030204" pitchFamily="18" charset="0"/>
                                  <a:ea typeface="Cambria Math"/>
                                  <a:cs typeface="Cambria Math"/>
                                </a:rPr>
                              </m:ctrlPr>
                            </m:sSubPr>
                            <m:e>
                              <m:r>
                                <a:rPr lang="de-DE" sz="1400" i="1">
                                  <a:solidFill>
                                    <a:srgbClr val="FF0000"/>
                                  </a:solidFill>
                                  <a:latin typeface="Cambria Math"/>
                                </a:rPr>
                                <m:t>𝐴</m:t>
                              </m:r>
                            </m:e>
                            <m:sub>
                              <m:r>
                                <a:rPr lang="de-DE" sz="1400" i="1">
                                  <a:solidFill>
                                    <a:srgbClr val="FF0000"/>
                                  </a:solidFill>
                                  <a:latin typeface="Cambria Math"/>
                                </a:rPr>
                                <m:t>1</m:t>
                              </m:r>
                            </m:sub>
                          </m:sSub>
                          <m:r>
                            <a:rPr lang="de-DE" sz="1400" i="1">
                              <a:latin typeface="Cambria Math"/>
                            </a:rPr>
                            <m:t>+</m:t>
                          </m:r>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𝑐</m:t>
                              </m:r>
                            </m:e>
                            <m:sub>
                              <m:r>
                                <a:rPr lang="de-DE" sz="1400" i="1">
                                  <a:solidFill>
                                    <a:schemeClr val="tx2"/>
                                  </a:solidFill>
                                  <a:latin typeface="Cambria Math"/>
                                </a:rPr>
                                <m:t>11</m:t>
                              </m:r>
                            </m:sub>
                          </m:sSub>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𝐶</m:t>
                              </m:r>
                            </m:e>
                            <m:sub>
                              <m:r>
                                <a:rPr lang="de-DE" sz="1400" i="1">
                                  <a:solidFill>
                                    <a:schemeClr val="tx2"/>
                                  </a:solidFill>
                                  <a:latin typeface="Cambria Math"/>
                                </a:rPr>
                                <m:t>1</m:t>
                              </m:r>
                            </m:sub>
                          </m:sSub>
                          <m:r>
                            <a:rPr lang="de-DE" sz="1400" i="1">
                              <a:latin typeface="Cambria Math"/>
                            </a:rPr>
                            <m:t>+</m:t>
                          </m:r>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11</m:t>
                              </m:r>
                            </m:sub>
                          </m:sSub>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𝐸</m:t>
                              </m:r>
                            </m:e>
                            <m:sub>
                              <m:r>
                                <a:rPr lang="de-DE" sz="1400" i="1">
                                  <a:solidFill>
                                    <a:schemeClr val="accent3">
                                      <a:lumMod val="50000"/>
                                    </a:schemeClr>
                                  </a:solidFill>
                                  <a:latin typeface="Cambria Math"/>
                                </a:rPr>
                                <m:t>1</m:t>
                              </m:r>
                            </m:sub>
                          </m:sSub>
                          <m:r>
                            <a:rPr lang="de-DE" sz="1400" i="1">
                              <a:latin typeface="Cambria Math"/>
                            </a:rPr>
                            <m:t> </m:t>
                          </m:r>
                        </m:e>
                      </m:d>
                    </m:oMath>
                  </m:oMathPara>
                </a14:m>
                <a:endParaRPr lang="de-DE" sz="1400" b="0" dirty="0"/>
              </a:p>
              <a:p>
                <a:pPr>
                  <a:defRPr/>
                </a:pPr>
                <a:endParaRPr lang="de-DE" sz="1400" b="0" dirty="0"/>
              </a:p>
              <a:p>
                <a:pPr>
                  <a:defRPr/>
                </a:pPr>
                <a:endParaRPr lang="de-DE" sz="1400" b="0" dirty="0"/>
              </a:p>
              <a:p>
                <a:pPr algn="ctr">
                  <a:defRPr/>
                </a:pPr>
                <a:r>
                  <a:rPr lang="de-DE" sz="1400" b="1" dirty="0" err="1"/>
                  <a:t>Apply</a:t>
                </a:r>
                <a:r>
                  <a:rPr lang="de-DE" sz="1400" b="1" dirty="0"/>
                  <a:t> </a:t>
                </a:r>
                <a:r>
                  <a:rPr lang="de-DE" sz="1400" b="1" dirty="0" err="1"/>
                  <a:t>rule</a:t>
                </a:r>
                <a:r>
                  <a:rPr lang="de-DE" sz="1400" b="1" dirty="0"/>
                  <a:t> 5: </a:t>
                </a:r>
                <a14:m>
                  <m:oMath xmlns:m="http://schemas.openxmlformats.org/officeDocument/2006/math">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rPr>
                          <m:t>𝑿</m:t>
                        </m:r>
                        <m:r>
                          <a:rPr lang="de-DE" sz="1400" b="1" i="1">
                            <a:latin typeface="Cambria Math"/>
                          </a:rPr>
                          <m:t>+</m:t>
                        </m:r>
                        <m:r>
                          <a:rPr lang="de-DE" sz="1400" b="1" i="1">
                            <a:latin typeface="Cambria Math"/>
                          </a:rPr>
                          <m:t>𝒀</m:t>
                        </m:r>
                        <m:r>
                          <a:rPr lang="de-DE" sz="1400" b="1" i="1">
                            <a:latin typeface="Cambria Math"/>
                          </a:rPr>
                          <m:t>,</m:t>
                        </m:r>
                        <m:r>
                          <a:rPr lang="de-DE" sz="1400" b="1" i="1">
                            <a:latin typeface="Cambria Math"/>
                          </a:rPr>
                          <m:t>𝒁</m:t>
                        </m:r>
                      </m:e>
                    </m:d>
                    <m:r>
                      <a:rPr lang="de-DE" sz="1400" b="1" i="1">
                        <a:latin typeface="Cambria Math"/>
                      </a:rPr>
                      <m:t>=</m:t>
                    </m:r>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rPr>
                          <m:t>𝑿</m:t>
                        </m:r>
                        <m:r>
                          <a:rPr lang="de-DE" sz="1400" b="1" i="1">
                            <a:latin typeface="Cambria Math"/>
                          </a:rPr>
                          <m:t>,</m:t>
                        </m:r>
                        <m:r>
                          <a:rPr lang="de-DE" sz="1400" b="1" i="1">
                            <a:latin typeface="Cambria Math"/>
                          </a:rPr>
                          <m:t>𝒁</m:t>
                        </m:r>
                      </m:e>
                    </m:d>
                    <m:r>
                      <a:rPr lang="de-DE" sz="1400" b="1" i="1">
                        <a:latin typeface="Cambria Math"/>
                      </a:rPr>
                      <m:t>+</m:t>
                    </m:r>
                    <m:r>
                      <a:rPr lang="de-DE" sz="1400" b="1" i="1">
                        <a:latin typeface="Cambria Math"/>
                      </a:rPr>
                      <m:t>𝑪𝒐𝒗</m:t>
                    </m:r>
                    <m:r>
                      <a:rPr lang="de-DE" sz="1400" b="1" i="1">
                        <a:latin typeface="Cambria Math"/>
                      </a:rPr>
                      <m:t>(</m:t>
                    </m:r>
                    <m:r>
                      <a:rPr lang="de-DE" sz="1400" b="1" i="1">
                        <a:latin typeface="Cambria Math"/>
                      </a:rPr>
                      <m:t>𝒀</m:t>
                    </m:r>
                    <m:r>
                      <a:rPr lang="de-DE" sz="1400" b="1" i="1">
                        <a:latin typeface="Cambria Math"/>
                      </a:rPr>
                      <m:t>,</m:t>
                    </m:r>
                    <m:r>
                      <a:rPr lang="de-DE" sz="1400" b="1" i="1">
                        <a:latin typeface="Cambria Math"/>
                      </a:rPr>
                      <m:t>𝒁</m:t>
                    </m:r>
                    <m:r>
                      <a:rPr lang="de-DE" sz="1400" b="1" i="1">
                        <a:latin typeface="Cambria Math"/>
                      </a:rPr>
                      <m:t>)</m:t>
                    </m:r>
                  </m:oMath>
                </a14:m>
                <a:r>
                  <a:rPr lang="de-DE" sz="1400" b="1" dirty="0"/>
                  <a:t>. Covariances </a:t>
                </a:r>
                <a:r>
                  <a:rPr lang="de-DE" sz="1400" b="1" dirty="0" err="1"/>
                  <a:t>between</a:t>
                </a:r>
                <a:r>
                  <a:rPr lang="de-DE" sz="1400" b="1" dirty="0"/>
                  <a:t> ACE </a:t>
                </a:r>
                <a:r>
                  <a:rPr lang="de-DE" sz="1400" b="1" dirty="0" err="1"/>
                  <a:t>factors</a:t>
                </a:r>
                <a:r>
                  <a:rPr lang="de-DE" sz="1400" b="1" dirty="0"/>
                  <a:t> </a:t>
                </a:r>
                <a:r>
                  <a:rPr lang="de-DE" sz="1400" b="1" dirty="0" err="1"/>
                  <a:t>are</a:t>
                </a:r>
                <a:r>
                  <a:rPr lang="de-DE" sz="1400" b="1" dirty="0"/>
                  <a:t> </a:t>
                </a:r>
                <a:r>
                  <a:rPr lang="de-DE" sz="1400" b="1" dirty="0" err="1"/>
                  <a:t>fixed</a:t>
                </a:r>
                <a:r>
                  <a:rPr lang="de-DE" sz="1400" b="1" dirty="0"/>
                  <a:t> </a:t>
                </a:r>
                <a:r>
                  <a:rPr lang="de-DE" sz="1400" b="1" dirty="0" err="1"/>
                  <a:t>to</a:t>
                </a:r>
                <a:r>
                  <a:rPr lang="de-DE" sz="1400" b="1" dirty="0"/>
                  <a:t> 0 (</a:t>
                </a:r>
                <a:r>
                  <a:rPr lang="de-DE" sz="1400" b="1" dirty="0" err="1"/>
                  <a:t>Assumption</a:t>
                </a:r>
                <a:r>
                  <a:rPr lang="de-DE" sz="1400" b="1" dirty="0"/>
                  <a:t> 2), </a:t>
                </a:r>
                <a:r>
                  <a:rPr lang="de-DE" sz="1400" b="1" dirty="0" err="1"/>
                  <a:t>only</a:t>
                </a:r>
                <a:r>
                  <a:rPr lang="de-DE" sz="1400" b="1" dirty="0"/>
                  <a:t> </a:t>
                </a:r>
                <a:r>
                  <a:rPr lang="de-DE" sz="1400" b="1" dirty="0" err="1"/>
                  <a:t>the</a:t>
                </a:r>
                <a:r>
                  <a:rPr lang="de-DE" sz="1400" b="1" dirty="0"/>
                  <a:t> </a:t>
                </a:r>
                <a:r>
                  <a:rPr lang="de-DE" sz="1400" b="1" dirty="0" err="1"/>
                  <a:t>variances</a:t>
                </a:r>
                <a:r>
                  <a:rPr lang="de-DE" sz="1400" b="1" dirty="0"/>
                  <a:t> </a:t>
                </a:r>
                <a:r>
                  <a:rPr lang="de-DE" sz="1400" b="1" dirty="0" err="1"/>
                  <a:t>remain</a:t>
                </a:r>
                <a:r>
                  <a:rPr lang="de-DE" sz="1400" b="1" dirty="0"/>
                  <a:t>:</a:t>
                </a:r>
                <a:endParaRPr lang="de-DE" sz="1400" i="1" dirty="0">
                  <a:latin typeface="Cambria Math"/>
                </a:endParaRPr>
              </a:p>
              <a:p>
                <a:pPr algn="ctr">
                  <a:defRPr/>
                </a:pPr>
                <a14:m>
                  <m:oMathPara xmlns:m="http://schemas.openxmlformats.org/officeDocument/2006/math">
                    <m:oMathParaPr>
                      <m:jc m:val="centerGroup"/>
                    </m:oMathParaPr>
                    <m:oMath xmlns:m="http://schemas.openxmlformats.org/officeDocument/2006/math">
                      <m:r>
                        <a:rPr lang="de-DE" sz="1400" b="0" i="1">
                          <a:latin typeface="Cambria Math"/>
                        </a:rPr>
                        <m:t>𝐶𝑜𝑣</m:t>
                      </m:r>
                      <m:d>
                        <m:dPr>
                          <m:ctrlPr>
                            <a:rPr lang="de-DE" sz="1400" b="0" i="1">
                              <a:latin typeface="Cambria Math" panose="02040503050406030204" pitchFamily="18" charset="0"/>
                              <a:ea typeface="Cambria Math"/>
                              <a:cs typeface="Cambria Math"/>
                            </a:rPr>
                          </m:ctrlPr>
                        </m:dPr>
                        <m:e>
                          <m:r>
                            <a:rPr lang="de-DE" sz="1400" b="0" i="1">
                              <a:latin typeface="Cambria Math"/>
                            </a:rPr>
                            <m:t>𝑋</m:t>
                          </m:r>
                          <m:r>
                            <a:rPr lang="de-DE" sz="1400" b="0" i="1">
                              <a:latin typeface="Cambria Math"/>
                            </a:rPr>
                            <m:t>,</m:t>
                          </m:r>
                          <m:r>
                            <a:rPr lang="de-DE" sz="1400" b="0" i="1">
                              <a:latin typeface="Cambria Math"/>
                            </a:rPr>
                            <m:t>𝑋</m:t>
                          </m:r>
                        </m:e>
                      </m:d>
                      <m:r>
                        <a:rPr lang="de-DE" sz="1400" b="0" i="1">
                          <a:latin typeface="Cambria Math"/>
                        </a:rPr>
                        <m:t>=</m:t>
                      </m:r>
                      <m:r>
                        <a:rPr lang="de-DE" sz="1400" b="0" i="1">
                          <a:solidFill>
                            <a:srgbClr val="C00000"/>
                          </a:solidFill>
                          <a:latin typeface="Cambria Math"/>
                        </a:rPr>
                        <m:t>𝐶𝑜𝑣</m:t>
                      </m:r>
                      <m:r>
                        <a:rPr lang="de-DE" sz="1400" b="0" i="1">
                          <a:solidFill>
                            <a:srgbClr val="C00000"/>
                          </a:solidFill>
                          <a:latin typeface="Cambria Math"/>
                        </a:rPr>
                        <m:t>(</m:t>
                      </m:r>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𝑎</m:t>
                          </m:r>
                        </m:e>
                        <m:sub>
                          <m:r>
                            <a:rPr lang="de-DE" sz="1400" i="1">
                              <a:solidFill>
                                <a:srgbClr val="C00000"/>
                              </a:solidFill>
                              <a:latin typeface="Cambria Math"/>
                            </a:rPr>
                            <m:t>11</m:t>
                          </m:r>
                        </m:sub>
                      </m:sSub>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𝐴</m:t>
                          </m:r>
                        </m:e>
                        <m:sub>
                          <m:r>
                            <a:rPr lang="de-DE" sz="1400" i="1">
                              <a:solidFill>
                                <a:srgbClr val="C00000"/>
                              </a:solidFill>
                              <a:latin typeface="Cambria Math"/>
                            </a:rPr>
                            <m:t>1</m:t>
                          </m:r>
                        </m:sub>
                      </m:sSub>
                      <m:r>
                        <a:rPr lang="de-DE" sz="1400" i="1">
                          <a:solidFill>
                            <a:srgbClr val="C00000"/>
                          </a:solidFill>
                          <a:latin typeface="Cambria Math"/>
                        </a:rPr>
                        <m:t>,</m:t>
                      </m:r>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𝑎</m:t>
                          </m:r>
                        </m:e>
                        <m:sub>
                          <m:r>
                            <a:rPr lang="de-DE" sz="1400" b="0" i="1">
                              <a:solidFill>
                                <a:srgbClr val="C00000"/>
                              </a:solidFill>
                              <a:latin typeface="Cambria Math"/>
                            </a:rPr>
                            <m:t>1</m:t>
                          </m:r>
                          <m:r>
                            <a:rPr lang="de-DE" sz="1400" i="1">
                              <a:solidFill>
                                <a:srgbClr val="C00000"/>
                              </a:solidFill>
                              <a:latin typeface="Cambria Math"/>
                            </a:rPr>
                            <m:t>1</m:t>
                          </m:r>
                        </m:sub>
                      </m:sSub>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𝐴</m:t>
                          </m:r>
                        </m:e>
                        <m:sub>
                          <m:r>
                            <a:rPr lang="de-DE" sz="1400" i="1">
                              <a:solidFill>
                                <a:srgbClr val="C00000"/>
                              </a:solidFill>
                              <a:latin typeface="Cambria Math"/>
                            </a:rPr>
                            <m:t>1</m:t>
                          </m:r>
                        </m:sub>
                      </m:sSub>
                      <m:r>
                        <a:rPr lang="de-DE" sz="1400" b="0" i="1">
                          <a:solidFill>
                            <a:srgbClr val="C00000"/>
                          </a:solidFill>
                          <a:latin typeface="Cambria Math"/>
                        </a:rPr>
                        <m:t>)</m:t>
                      </m:r>
                      <m:r>
                        <a:rPr lang="de-DE" sz="1400" i="1">
                          <a:solidFill>
                            <a:schemeClr val="tx2"/>
                          </a:solidFill>
                          <a:latin typeface="Cambria Math"/>
                        </a:rPr>
                        <m:t>+</m:t>
                      </m:r>
                      <m:r>
                        <a:rPr lang="de-DE" sz="1400" i="1">
                          <a:solidFill>
                            <a:schemeClr val="tx2"/>
                          </a:solidFill>
                          <a:latin typeface="Cambria Math"/>
                        </a:rPr>
                        <m:t>𝐶𝑜𝑣</m:t>
                      </m:r>
                      <m:d>
                        <m:dPr>
                          <m:ctrlPr>
                            <a:rPr lang="de-DE" sz="1400" i="1">
                              <a:solidFill>
                                <a:schemeClr val="tx2"/>
                              </a:solidFill>
                              <a:latin typeface="Cambria Math" panose="02040503050406030204" pitchFamily="18" charset="0"/>
                              <a:ea typeface="Cambria Math"/>
                              <a:cs typeface="Cambria Math"/>
                            </a:rPr>
                          </m:ctrlPr>
                        </m:dPr>
                        <m:e>
                          <m:sSub>
                            <m:sSubPr>
                              <m:ctrlPr>
                                <a:rPr lang="de-DE" sz="140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𝑐</m:t>
                              </m:r>
                            </m:e>
                            <m:sub>
                              <m:r>
                                <a:rPr lang="de-DE" sz="1400" i="1">
                                  <a:solidFill>
                                    <a:schemeClr val="tx2"/>
                                  </a:solidFill>
                                  <a:latin typeface="Cambria Math"/>
                                </a:rPr>
                                <m:t>11</m:t>
                              </m:r>
                            </m:sub>
                          </m:sSub>
                          <m:sSub>
                            <m:sSubPr>
                              <m:ctrlPr>
                                <a:rPr lang="de-DE" sz="140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𝐶</m:t>
                              </m:r>
                            </m:e>
                            <m:sub>
                              <m:r>
                                <a:rPr lang="de-DE" sz="1400" i="1">
                                  <a:solidFill>
                                    <a:schemeClr val="tx2"/>
                                  </a:solidFill>
                                  <a:latin typeface="Cambria Math"/>
                                </a:rPr>
                                <m:t>1</m:t>
                              </m:r>
                            </m:sub>
                          </m:sSub>
                          <m:r>
                            <a:rPr lang="de-DE" sz="1400" i="1">
                              <a:solidFill>
                                <a:schemeClr val="tx2"/>
                              </a:solidFill>
                              <a:latin typeface="Cambria Math"/>
                            </a:rPr>
                            <m:t>, </m:t>
                          </m:r>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𝑐</m:t>
                              </m:r>
                            </m:e>
                            <m:sub>
                              <m:r>
                                <a:rPr lang="de-DE" sz="1400" b="0" i="1">
                                  <a:solidFill>
                                    <a:schemeClr val="tx2"/>
                                  </a:solidFill>
                                  <a:latin typeface="Cambria Math"/>
                                </a:rPr>
                                <m:t>1</m:t>
                              </m:r>
                              <m:r>
                                <a:rPr lang="de-DE" sz="1400" i="1">
                                  <a:solidFill>
                                    <a:schemeClr val="tx2"/>
                                  </a:solidFill>
                                  <a:latin typeface="Cambria Math"/>
                                </a:rPr>
                                <m:t>1</m:t>
                              </m:r>
                            </m:sub>
                          </m:sSub>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𝐶</m:t>
                              </m:r>
                            </m:e>
                            <m:sub>
                              <m:r>
                                <a:rPr lang="de-DE" sz="1400" i="1">
                                  <a:solidFill>
                                    <a:schemeClr val="tx2"/>
                                  </a:solidFill>
                                  <a:latin typeface="Cambria Math"/>
                                </a:rPr>
                                <m:t>1</m:t>
                              </m:r>
                            </m:sub>
                          </m:sSub>
                        </m:e>
                      </m:d>
                      <m:r>
                        <m:rPr>
                          <m:nor/>
                        </m:rPr>
                        <a:rPr lang="de-DE" sz="1400">
                          <a:solidFill>
                            <a:schemeClr val="accent3">
                              <a:lumMod val="50000"/>
                            </a:schemeClr>
                          </a:solidFill>
                        </a:rPr>
                        <m:t>+</m:t>
                      </m:r>
                      <m:r>
                        <a:rPr lang="de-DE" sz="1400" i="1">
                          <a:solidFill>
                            <a:schemeClr val="accent3">
                              <a:lumMod val="50000"/>
                            </a:schemeClr>
                          </a:solidFill>
                          <a:latin typeface="Cambria Math"/>
                        </a:rPr>
                        <m:t>𝐶𝑜𝑣</m:t>
                      </m:r>
                      <m:r>
                        <a:rPr lang="de-DE" sz="1400" i="1">
                          <a:solidFill>
                            <a:schemeClr val="accent3">
                              <a:lumMod val="50000"/>
                            </a:schemeClr>
                          </a:solidFill>
                          <a:latin typeface="Cambria Math"/>
                        </a:rPr>
                        <m:t>(</m:t>
                      </m:r>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𝑒</m:t>
                          </m:r>
                        </m:e>
                        <m:sub>
                          <m:r>
                            <a:rPr lang="de-DE" sz="1400" i="1">
                              <a:solidFill>
                                <a:schemeClr val="accent3">
                                  <a:lumMod val="50000"/>
                                </a:schemeClr>
                              </a:solidFill>
                              <a:latin typeface="Cambria Math"/>
                            </a:rPr>
                            <m:t>11</m:t>
                          </m:r>
                        </m:sub>
                      </m:sSub>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𝐸</m:t>
                          </m:r>
                        </m:e>
                        <m:sub>
                          <m:r>
                            <a:rPr lang="de-DE" sz="1400" i="1">
                              <a:solidFill>
                                <a:schemeClr val="accent3">
                                  <a:lumMod val="50000"/>
                                </a:schemeClr>
                              </a:solidFill>
                              <a:latin typeface="Cambria Math"/>
                            </a:rPr>
                            <m:t>1</m:t>
                          </m:r>
                        </m:sub>
                      </m:sSub>
                      <m:r>
                        <a:rPr lang="de-DE" sz="1400" i="1">
                          <a:solidFill>
                            <a:schemeClr val="accent3">
                              <a:lumMod val="50000"/>
                            </a:schemeClr>
                          </a:solidFill>
                          <a:latin typeface="Cambria Math"/>
                        </a:rPr>
                        <m:t>, </m:t>
                      </m:r>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𝑒</m:t>
                          </m:r>
                        </m:e>
                        <m:sub>
                          <m:r>
                            <a:rPr lang="de-DE" sz="1400" b="0" i="1">
                              <a:solidFill>
                                <a:schemeClr val="accent3">
                                  <a:lumMod val="50000"/>
                                </a:schemeClr>
                              </a:solidFill>
                              <a:latin typeface="Cambria Math"/>
                            </a:rPr>
                            <m:t>1</m:t>
                          </m:r>
                          <m:r>
                            <a:rPr lang="de-DE" sz="1400" i="1">
                              <a:solidFill>
                                <a:schemeClr val="accent3">
                                  <a:lumMod val="50000"/>
                                </a:schemeClr>
                              </a:solidFill>
                              <a:latin typeface="Cambria Math"/>
                            </a:rPr>
                            <m:t>1</m:t>
                          </m:r>
                        </m:sub>
                      </m:sSub>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𝐸</m:t>
                          </m:r>
                        </m:e>
                        <m:sub>
                          <m:r>
                            <a:rPr lang="de-DE" sz="1400" i="1">
                              <a:solidFill>
                                <a:schemeClr val="accent3">
                                  <a:lumMod val="50000"/>
                                </a:schemeClr>
                              </a:solidFill>
                              <a:latin typeface="Cambria Math"/>
                            </a:rPr>
                            <m:t>1</m:t>
                          </m:r>
                        </m:sub>
                      </m:sSub>
                      <m:r>
                        <a:rPr lang="de-DE" sz="1400" i="1">
                          <a:solidFill>
                            <a:schemeClr val="accent3">
                              <a:lumMod val="50000"/>
                            </a:schemeClr>
                          </a:solidFill>
                          <a:latin typeface="Cambria Math"/>
                        </a:rPr>
                        <m:t>)</m:t>
                      </m:r>
                    </m:oMath>
                  </m:oMathPara>
                </a14:m>
                <a:endParaRPr lang="de-DE" sz="1400" dirty="0"/>
              </a:p>
              <a:p>
                <a:pPr algn="ctr">
                  <a:defRPr/>
                </a:pPr>
                <a:endParaRPr lang="de-DE" sz="1400" dirty="0"/>
              </a:p>
              <a:p>
                <a:pPr algn="ctr">
                  <a:defRPr/>
                </a:pPr>
                <a:endParaRPr lang="de-DE" sz="1400" dirty="0"/>
              </a:p>
              <a:p>
                <a:pPr algn="ctr">
                  <a:defRPr/>
                </a:pPr>
                <a:r>
                  <a:rPr lang="de-DE" sz="1400" b="1" dirty="0" err="1"/>
                  <a:t>Apply</a:t>
                </a:r>
                <a:r>
                  <a:rPr lang="de-DE" sz="1400" b="1" dirty="0"/>
                  <a:t> </a:t>
                </a:r>
                <a:r>
                  <a:rPr lang="de-DE" sz="1400" b="1" dirty="0" err="1"/>
                  <a:t>rule</a:t>
                </a:r>
                <a:r>
                  <a:rPr lang="de-DE" sz="1400" b="1" dirty="0"/>
                  <a:t> 4: </a:t>
                </a:r>
                <a14:m>
                  <m:oMath xmlns:m="http://schemas.openxmlformats.org/officeDocument/2006/math">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ea typeface="Cambria Math"/>
                          </a:rPr>
                          <m:t>𝜶</m:t>
                        </m:r>
                        <m:r>
                          <a:rPr lang="de-DE" sz="1400" b="1" i="1">
                            <a:latin typeface="Cambria Math"/>
                          </a:rPr>
                          <m:t>𝑿</m:t>
                        </m:r>
                        <m:r>
                          <a:rPr lang="de-DE" sz="1400" b="1" i="1">
                            <a:latin typeface="Cambria Math"/>
                          </a:rPr>
                          <m:t>,</m:t>
                        </m:r>
                        <m:r>
                          <a:rPr lang="de-DE" sz="1400" b="1" i="1">
                            <a:latin typeface="Cambria Math"/>
                            <a:ea typeface="Cambria Math"/>
                          </a:rPr>
                          <m:t>𝜷</m:t>
                        </m:r>
                        <m:r>
                          <a:rPr lang="de-DE" sz="1400" b="1" i="1">
                            <a:latin typeface="Cambria Math"/>
                          </a:rPr>
                          <m:t>𝒀</m:t>
                        </m:r>
                      </m:e>
                    </m:d>
                    <m:r>
                      <a:rPr lang="de-DE" sz="1400" b="1" i="1">
                        <a:latin typeface="Cambria Math"/>
                      </a:rPr>
                      <m:t>=</m:t>
                    </m:r>
                    <m:r>
                      <a:rPr lang="de-DE" sz="1400" b="1" i="1">
                        <a:latin typeface="Cambria Math"/>
                        <a:ea typeface="Cambria Math"/>
                      </a:rPr>
                      <m:t>𝜶𝜷</m:t>
                    </m:r>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rPr>
                          <m:t>𝒀</m:t>
                        </m:r>
                        <m:r>
                          <a:rPr lang="de-DE" sz="1400" b="1" i="1">
                            <a:latin typeface="Cambria Math"/>
                          </a:rPr>
                          <m:t>,</m:t>
                        </m:r>
                        <m:r>
                          <a:rPr lang="de-DE" sz="1400" b="1" i="1">
                            <a:latin typeface="Cambria Math"/>
                          </a:rPr>
                          <m:t>𝑿</m:t>
                        </m:r>
                      </m:e>
                    </m:d>
                  </m:oMath>
                </a14:m>
                <a:r>
                  <a:rPr lang="de-DE" sz="1400" b="1" dirty="0"/>
                  <a:t>. </a:t>
                </a:r>
                <a:r>
                  <a:rPr lang="de-DE" sz="1400" b="1" dirty="0" err="1"/>
                  <a:t>Variances</a:t>
                </a:r>
                <a:r>
                  <a:rPr lang="de-DE" sz="1400" b="1" dirty="0"/>
                  <a:t> </a:t>
                </a:r>
                <a:r>
                  <a:rPr lang="de-DE" sz="1400" b="1" dirty="0" err="1"/>
                  <a:t>are</a:t>
                </a:r>
                <a:r>
                  <a:rPr lang="de-DE" sz="1400" b="1" dirty="0"/>
                  <a:t> </a:t>
                </a:r>
                <a:r>
                  <a:rPr lang="de-DE" sz="1400" b="1" dirty="0" err="1"/>
                  <a:t>fixed</a:t>
                </a:r>
                <a:r>
                  <a:rPr lang="de-DE" sz="1400" b="1" dirty="0"/>
                  <a:t> </a:t>
                </a:r>
                <a:r>
                  <a:rPr lang="de-DE" sz="1400" b="1" dirty="0" err="1"/>
                  <a:t>to</a:t>
                </a:r>
                <a:r>
                  <a:rPr lang="de-DE" sz="1400" b="1" dirty="0"/>
                  <a:t> 1 (</a:t>
                </a:r>
                <a:r>
                  <a:rPr lang="de-DE" sz="1400" b="1" dirty="0" err="1"/>
                  <a:t>Assumption</a:t>
                </a:r>
                <a:r>
                  <a:rPr lang="de-DE" sz="1400" b="1" dirty="0"/>
                  <a:t> 1):</a:t>
                </a:r>
                <a:endParaRPr dirty="0"/>
              </a:p>
              <a:p>
                <a:pPr algn="ctr">
                  <a:defRPr/>
                </a:pPr>
                <a14:m>
                  <m:oMathPara xmlns:m="http://schemas.openxmlformats.org/officeDocument/2006/math">
                    <m:oMathParaPr>
                      <m:jc m:val="centerGroup"/>
                    </m:oMathParaPr>
                    <m:oMath xmlns:m="http://schemas.openxmlformats.org/officeDocument/2006/math">
                      <m:r>
                        <a:rPr lang="de-DE" sz="1400" b="0" i="1">
                          <a:latin typeface="Cambria Math"/>
                        </a:rPr>
                        <m:t>𝐶𝑜𝑣</m:t>
                      </m:r>
                      <m:d>
                        <m:dPr>
                          <m:ctrlPr>
                            <a:rPr lang="de-DE" sz="1400" b="0" i="1">
                              <a:latin typeface="Cambria Math" panose="02040503050406030204" pitchFamily="18" charset="0"/>
                              <a:ea typeface="Cambria Math"/>
                              <a:cs typeface="Cambria Math"/>
                            </a:rPr>
                          </m:ctrlPr>
                        </m:dPr>
                        <m:e>
                          <m:r>
                            <a:rPr lang="de-DE" sz="1400" b="0" i="1">
                              <a:latin typeface="Cambria Math"/>
                            </a:rPr>
                            <m:t>𝑋</m:t>
                          </m:r>
                          <m:r>
                            <a:rPr lang="de-DE" sz="1400" b="0" i="1">
                              <a:latin typeface="Cambria Math"/>
                            </a:rPr>
                            <m:t>,</m:t>
                          </m:r>
                          <m:r>
                            <a:rPr lang="de-DE" sz="1400" b="0" i="1">
                              <a:latin typeface="Cambria Math"/>
                            </a:rPr>
                            <m:t>𝑋</m:t>
                          </m:r>
                        </m:e>
                      </m:d>
                      <m:r>
                        <a:rPr lang="de-DE" sz="1400" b="0" i="1">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b="0" i="1">
                              <a:solidFill>
                                <a:srgbClr val="C00000"/>
                              </a:solidFill>
                              <a:latin typeface="Cambria Math"/>
                            </a:rPr>
                            <m:t>𝑎</m:t>
                          </m:r>
                        </m:e>
                        <m:sub>
                          <m:r>
                            <a:rPr lang="de-DE" sz="1400" i="1">
                              <a:solidFill>
                                <a:srgbClr val="C00000"/>
                              </a:solidFill>
                              <a:latin typeface="Cambria Math"/>
                            </a:rPr>
                            <m:t>11</m:t>
                          </m:r>
                        </m:sub>
                        <m:sup>
                          <m:r>
                            <a:rPr lang="de-DE" sz="1400" i="1">
                              <a:solidFill>
                                <a:srgbClr val="C00000"/>
                              </a:solidFill>
                              <a:latin typeface="Cambria Math"/>
                            </a:rPr>
                            <m:t>2</m:t>
                          </m:r>
                        </m:sup>
                      </m:sSubSup>
                      <m:r>
                        <a:rPr lang="de-DE" sz="1400" b="0" i="1">
                          <a:solidFill>
                            <a:srgbClr val="C00000"/>
                          </a:solidFill>
                          <a:latin typeface="Cambria Math"/>
                        </a:rPr>
                        <m:t>𝐶𝑜𝑣</m:t>
                      </m:r>
                      <m:d>
                        <m:dPr>
                          <m:ctrlPr>
                            <a:rPr lang="de-DE" sz="1400" b="0" i="1">
                              <a:solidFill>
                                <a:srgbClr val="C00000"/>
                              </a:solidFill>
                              <a:latin typeface="Cambria Math" panose="02040503050406030204" pitchFamily="18" charset="0"/>
                              <a:ea typeface="Cambria Math"/>
                              <a:cs typeface="Cambria Math"/>
                            </a:rPr>
                          </m:ctrlPr>
                        </m:dPr>
                        <m:e>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𝐴</m:t>
                              </m:r>
                            </m:e>
                            <m:sub>
                              <m:r>
                                <a:rPr lang="de-DE" sz="1400" i="1">
                                  <a:solidFill>
                                    <a:srgbClr val="C00000"/>
                                  </a:solidFill>
                                  <a:latin typeface="Cambria Math"/>
                                </a:rPr>
                                <m:t>1</m:t>
                              </m:r>
                            </m:sub>
                          </m:sSub>
                          <m:r>
                            <a:rPr lang="de-DE" sz="1400" i="1">
                              <a:solidFill>
                                <a:srgbClr val="C00000"/>
                              </a:solidFill>
                              <a:latin typeface="Cambria Math"/>
                            </a:rPr>
                            <m:t>, </m:t>
                          </m:r>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𝐴</m:t>
                              </m:r>
                            </m:e>
                            <m:sub>
                              <m:r>
                                <a:rPr lang="de-DE" sz="1400" i="1">
                                  <a:solidFill>
                                    <a:srgbClr val="C00000"/>
                                  </a:solidFill>
                                  <a:latin typeface="Cambria Math"/>
                                </a:rPr>
                                <m:t>1</m:t>
                              </m:r>
                            </m:sub>
                          </m:sSub>
                        </m:e>
                      </m:d>
                      <m:r>
                        <a:rPr lang="de-DE" sz="1400" i="1">
                          <a:solidFill>
                            <a:schemeClr val="tx2"/>
                          </a:solidFill>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b="0" i="1">
                              <a:solidFill>
                                <a:schemeClr val="tx2"/>
                              </a:solidFill>
                              <a:latin typeface="Cambria Math"/>
                            </a:rPr>
                            <m:t>𝑐</m:t>
                          </m:r>
                        </m:e>
                        <m:sub>
                          <m:r>
                            <a:rPr lang="de-DE" sz="1400" i="1">
                              <a:solidFill>
                                <a:schemeClr val="tx2"/>
                              </a:solidFill>
                              <a:latin typeface="Cambria Math"/>
                            </a:rPr>
                            <m:t>11</m:t>
                          </m:r>
                        </m:sub>
                        <m:sup>
                          <m:r>
                            <a:rPr lang="de-DE" sz="1400" i="1">
                              <a:solidFill>
                                <a:schemeClr val="tx2"/>
                              </a:solidFill>
                              <a:latin typeface="Cambria Math"/>
                            </a:rPr>
                            <m:t>2</m:t>
                          </m:r>
                        </m:sup>
                      </m:sSubSup>
                      <m:r>
                        <a:rPr lang="de-DE" sz="1400" i="1">
                          <a:solidFill>
                            <a:schemeClr val="tx2"/>
                          </a:solidFill>
                          <a:latin typeface="Cambria Math"/>
                        </a:rPr>
                        <m:t>𝐶𝑜𝑣</m:t>
                      </m:r>
                      <m:d>
                        <m:dPr>
                          <m:ctrlPr>
                            <a:rPr lang="de-DE" sz="1400" i="1">
                              <a:solidFill>
                                <a:schemeClr val="tx2"/>
                              </a:solidFill>
                              <a:latin typeface="Cambria Math" panose="02040503050406030204" pitchFamily="18" charset="0"/>
                              <a:ea typeface="Cambria Math"/>
                              <a:cs typeface="Cambria Math"/>
                            </a:rPr>
                          </m:ctrlPr>
                        </m:dPr>
                        <m:e>
                          <m:sSub>
                            <m:sSubPr>
                              <m:ctrlPr>
                                <a:rPr lang="de-DE" sz="1400" i="1">
                                  <a:solidFill>
                                    <a:schemeClr val="tx2"/>
                                  </a:solidFill>
                                  <a:latin typeface="Cambria Math" panose="02040503050406030204" pitchFamily="18" charset="0"/>
                                  <a:ea typeface="Cambria Math"/>
                                  <a:cs typeface="Cambria Math"/>
                                </a:rPr>
                              </m:ctrlPr>
                            </m:sSubPr>
                            <m:e>
                              <m:r>
                                <a:rPr lang="de-DE" sz="1400" b="0" i="1">
                                  <a:solidFill>
                                    <a:schemeClr val="tx2"/>
                                  </a:solidFill>
                                  <a:latin typeface="Cambria Math"/>
                                </a:rPr>
                                <m:t>𝐶</m:t>
                              </m:r>
                            </m:e>
                            <m:sub>
                              <m:r>
                                <a:rPr lang="de-DE" sz="1400" i="1">
                                  <a:solidFill>
                                    <a:schemeClr val="tx2"/>
                                  </a:solidFill>
                                  <a:latin typeface="Cambria Math"/>
                                </a:rPr>
                                <m:t>1</m:t>
                              </m:r>
                            </m:sub>
                          </m:sSub>
                          <m:r>
                            <a:rPr lang="de-DE" sz="1400" i="1">
                              <a:solidFill>
                                <a:schemeClr val="tx2"/>
                              </a:solidFill>
                              <a:latin typeface="Cambria Math"/>
                            </a:rPr>
                            <m:t>, </m:t>
                          </m:r>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𝐶</m:t>
                              </m:r>
                            </m:e>
                            <m:sub>
                              <m:r>
                                <a:rPr lang="de-DE" sz="1400" i="1">
                                  <a:solidFill>
                                    <a:schemeClr val="tx2"/>
                                  </a:solidFill>
                                  <a:latin typeface="Cambria Math"/>
                                </a:rPr>
                                <m:t>1</m:t>
                              </m:r>
                            </m:sub>
                          </m:sSub>
                        </m:e>
                      </m:d>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b="0" i="1">
                              <a:solidFill>
                                <a:schemeClr val="accent3">
                                  <a:lumMod val="50000"/>
                                </a:schemeClr>
                              </a:solidFill>
                              <a:latin typeface="Cambria Math"/>
                            </a:rPr>
                            <m:t>𝑒</m:t>
                          </m:r>
                        </m:e>
                        <m:sub>
                          <m:r>
                            <a:rPr lang="de-DE" sz="1400" b="0" i="1">
                              <a:solidFill>
                                <a:schemeClr val="accent3">
                                  <a:lumMod val="50000"/>
                                </a:schemeClr>
                              </a:solidFill>
                              <a:latin typeface="Cambria Math"/>
                            </a:rPr>
                            <m:t>11</m:t>
                          </m:r>
                        </m:sub>
                        <m:sup>
                          <m:r>
                            <a:rPr lang="de-DE" sz="1400" b="0" i="1">
                              <a:solidFill>
                                <a:schemeClr val="accent3">
                                  <a:lumMod val="50000"/>
                                </a:schemeClr>
                              </a:solidFill>
                              <a:latin typeface="Cambria Math"/>
                            </a:rPr>
                            <m:t>2</m:t>
                          </m:r>
                        </m:sup>
                      </m:sSubSup>
                      <m:r>
                        <a:rPr lang="de-DE" sz="1400" i="1">
                          <a:solidFill>
                            <a:schemeClr val="accent3">
                              <a:lumMod val="50000"/>
                            </a:schemeClr>
                          </a:solidFill>
                          <a:latin typeface="Cambria Math"/>
                        </a:rPr>
                        <m:t>𝐶𝑜𝑣</m:t>
                      </m:r>
                      <m:d>
                        <m:dPr>
                          <m:ctrlPr>
                            <a:rPr lang="de-DE" sz="1400" i="1">
                              <a:solidFill>
                                <a:schemeClr val="accent3">
                                  <a:lumMod val="50000"/>
                                </a:schemeClr>
                              </a:solidFill>
                              <a:latin typeface="Cambria Math" panose="02040503050406030204" pitchFamily="18" charset="0"/>
                              <a:ea typeface="Cambria Math"/>
                              <a:cs typeface="Cambria Math"/>
                            </a:rPr>
                          </m:ctrlPr>
                        </m:dPr>
                        <m:e>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b="0" i="1">
                                  <a:solidFill>
                                    <a:schemeClr val="accent3">
                                      <a:lumMod val="50000"/>
                                    </a:schemeClr>
                                  </a:solidFill>
                                  <a:latin typeface="Cambria Math"/>
                                </a:rPr>
                                <m:t>𝐸</m:t>
                              </m:r>
                            </m:e>
                            <m:sub>
                              <m:r>
                                <a:rPr lang="de-DE" sz="1400" i="1">
                                  <a:solidFill>
                                    <a:schemeClr val="accent3">
                                      <a:lumMod val="50000"/>
                                    </a:schemeClr>
                                  </a:solidFill>
                                  <a:latin typeface="Cambria Math"/>
                                </a:rPr>
                                <m:t>1</m:t>
                              </m:r>
                            </m:sub>
                          </m:sSub>
                          <m:r>
                            <a:rPr lang="de-DE" sz="1400" i="1">
                              <a:solidFill>
                                <a:schemeClr val="accent3">
                                  <a:lumMod val="50000"/>
                                </a:schemeClr>
                              </a:solidFill>
                              <a:latin typeface="Cambria Math"/>
                            </a:rPr>
                            <m:t>, </m:t>
                          </m:r>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𝐸</m:t>
                              </m:r>
                            </m:e>
                            <m:sub>
                              <m:r>
                                <a:rPr lang="de-DE" sz="1400" i="1">
                                  <a:solidFill>
                                    <a:schemeClr val="accent3">
                                      <a:lumMod val="50000"/>
                                    </a:schemeClr>
                                  </a:solidFill>
                                  <a:latin typeface="Cambria Math"/>
                                </a:rPr>
                                <m:t>1</m:t>
                              </m:r>
                            </m:sub>
                          </m:sSub>
                        </m:e>
                      </m:d>
                      <m:r>
                        <a:rPr lang="de-DE" sz="1400" b="0" i="1">
                          <a:solidFill>
                            <a:schemeClr val="accent3">
                              <a:lumMod val="50000"/>
                            </a:schemeClr>
                          </a:solidFill>
                          <a:latin typeface="Cambria Math"/>
                        </a:rPr>
                        <m:t>=</m:t>
                      </m:r>
                    </m:oMath>
                  </m:oMathPara>
                </a14:m>
                <a:endParaRPr lang="de-DE" sz="1400" b="0" dirty="0">
                  <a:solidFill>
                    <a:schemeClr val="accent3">
                      <a:lumMod val="50000"/>
                    </a:schemeClr>
                  </a:solidFill>
                </a:endParaRPr>
              </a:p>
              <a:p>
                <a:pPr algn="ctr">
                  <a:defRPr/>
                </a:pPr>
                <a14:m>
                  <m:oMathPara xmlns:m="http://schemas.openxmlformats.org/officeDocument/2006/math">
                    <m:oMathParaPr>
                      <m:jc m:val="centerGroup"/>
                    </m:oMathParaPr>
                    <m:oMath xmlns:m="http://schemas.openxmlformats.org/officeDocument/2006/math">
                      <m:sSubSup>
                        <m:sSubSupPr>
                          <m:ctrlPr>
                            <a:rPr lang="de-DE" sz="1400" i="1">
                              <a:solidFill>
                                <a:srgbClr val="C00000"/>
                              </a:solidFill>
                              <a:latin typeface="Cambria Math" panose="02040503050406030204" pitchFamily="18" charset="0"/>
                              <a:ea typeface="Cambria Math"/>
                              <a:cs typeface="Cambria Math"/>
                            </a:rPr>
                          </m:ctrlPr>
                        </m:sSubSupPr>
                        <m:e>
                          <m:r>
                            <a:rPr lang="de-DE" sz="1400" b="0" i="1">
                              <a:solidFill>
                                <a:srgbClr val="C00000"/>
                              </a:solidFill>
                              <a:latin typeface="Cambria Math"/>
                            </a:rPr>
                            <m:t>𝑎</m:t>
                          </m:r>
                        </m:e>
                        <m:sub>
                          <m:r>
                            <a:rPr lang="de-DE" sz="1400" i="1">
                              <a:solidFill>
                                <a:srgbClr val="C00000"/>
                              </a:solidFill>
                              <a:latin typeface="Cambria Math"/>
                            </a:rPr>
                            <m:t>11</m:t>
                          </m:r>
                        </m:sub>
                        <m:sup>
                          <m:r>
                            <a:rPr lang="de-DE" sz="1400" i="1">
                              <a:solidFill>
                                <a:srgbClr val="C00000"/>
                              </a:solidFill>
                              <a:latin typeface="Cambria Math"/>
                            </a:rPr>
                            <m:t>2</m:t>
                          </m:r>
                        </m:sup>
                      </m:sSubSup>
                      <m:r>
                        <a:rPr lang="de-DE" sz="1400" i="1">
                          <a:solidFill>
                            <a:schemeClr val="tx2"/>
                          </a:solidFill>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b="0" i="1">
                              <a:solidFill>
                                <a:schemeClr val="tx2"/>
                              </a:solidFill>
                              <a:latin typeface="Cambria Math"/>
                            </a:rPr>
                            <m:t>𝑐</m:t>
                          </m:r>
                        </m:e>
                        <m:sub>
                          <m:r>
                            <a:rPr lang="de-DE" sz="1400" i="1">
                              <a:solidFill>
                                <a:schemeClr val="tx2"/>
                              </a:solidFill>
                              <a:latin typeface="Cambria Math"/>
                            </a:rPr>
                            <m:t>11</m:t>
                          </m:r>
                        </m:sub>
                        <m:sup>
                          <m:r>
                            <a:rPr lang="de-DE" sz="1400" i="1">
                              <a:solidFill>
                                <a:schemeClr val="tx2"/>
                              </a:solidFill>
                              <a:latin typeface="Cambria Math"/>
                            </a:rPr>
                            <m:t>2</m:t>
                          </m:r>
                        </m:sup>
                      </m:sSubSup>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b="0" i="1">
                              <a:solidFill>
                                <a:schemeClr val="accent3">
                                  <a:lumMod val="50000"/>
                                </a:schemeClr>
                              </a:solidFill>
                              <a:latin typeface="Cambria Math"/>
                            </a:rPr>
                            <m:t>𝑒</m:t>
                          </m:r>
                        </m:e>
                        <m:sub>
                          <m:r>
                            <a:rPr lang="de-DE" sz="1400" b="0" i="1">
                              <a:solidFill>
                                <a:schemeClr val="accent3">
                                  <a:lumMod val="50000"/>
                                </a:schemeClr>
                              </a:solidFill>
                              <a:latin typeface="Cambria Math"/>
                            </a:rPr>
                            <m:t>11</m:t>
                          </m:r>
                        </m:sub>
                        <m:sup>
                          <m:r>
                            <a:rPr lang="de-DE" sz="1400" b="0" i="1">
                              <a:solidFill>
                                <a:schemeClr val="accent3">
                                  <a:lumMod val="50000"/>
                                </a:schemeClr>
                              </a:solidFill>
                              <a:latin typeface="Cambria Math"/>
                            </a:rPr>
                            <m:t>2</m:t>
                          </m:r>
                        </m:sup>
                      </m:sSubSup>
                    </m:oMath>
                  </m:oMathPara>
                </a14:m>
                <a:endParaRPr lang="de-DE" sz="1400" dirty="0"/>
              </a:p>
              <a:p>
                <a:pPr algn="ctr">
                  <a:defRPr/>
                </a:pPr>
                <a:endParaRPr lang="de-DE" sz="1400" dirty="0"/>
              </a:p>
              <a:p>
                <a:pPr algn="ctr">
                  <a:defRPr/>
                </a:pPr>
                <a:endParaRPr lang="de-DE" sz="1400" dirty="0"/>
              </a:p>
              <a:p>
                <a:pPr algn="ctr">
                  <a:defRPr/>
                </a:pPr>
                <a:r>
                  <a:rPr lang="de-DE" sz="1400" b="1" dirty="0" err="1"/>
                  <a:t>Apply</a:t>
                </a:r>
                <a:r>
                  <a:rPr lang="de-DE" sz="1400" b="1" dirty="0"/>
                  <a:t> </a:t>
                </a:r>
                <a:r>
                  <a:rPr lang="de-DE" sz="1400" b="1" dirty="0" err="1"/>
                  <a:t>rule</a:t>
                </a:r>
                <a:r>
                  <a:rPr lang="de-DE" sz="1400" b="1" dirty="0"/>
                  <a:t> 1: </a:t>
                </a:r>
                <a14:m>
                  <m:oMath xmlns:m="http://schemas.openxmlformats.org/officeDocument/2006/math">
                    <m:r>
                      <a:rPr lang="de-DE" sz="1400" b="1" i="1">
                        <a:latin typeface="Cambria Math"/>
                      </a:rPr>
                      <m:t>𝑽𝒂𝒓</m:t>
                    </m:r>
                    <m:d>
                      <m:dPr>
                        <m:ctrlPr>
                          <a:rPr lang="de-DE" sz="1400" b="1" i="1">
                            <a:latin typeface="Cambria Math" panose="02040503050406030204" pitchFamily="18" charset="0"/>
                            <a:ea typeface="Cambria Math"/>
                            <a:cs typeface="Cambria Math"/>
                          </a:rPr>
                        </m:ctrlPr>
                      </m:dPr>
                      <m:e>
                        <m:r>
                          <a:rPr lang="de-DE" sz="1400" b="1" i="1">
                            <a:latin typeface="Cambria Math"/>
                          </a:rPr>
                          <m:t>𝑿</m:t>
                        </m:r>
                      </m:e>
                    </m:d>
                    <m:r>
                      <a:rPr lang="de-DE" sz="1400" b="1" i="1">
                        <a:latin typeface="Cambria Math"/>
                      </a:rPr>
                      <m:t>=</m:t>
                    </m:r>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rPr>
                          <m:t>𝑿</m:t>
                        </m:r>
                        <m:r>
                          <a:rPr lang="de-DE" sz="1400" b="1" i="1">
                            <a:latin typeface="Cambria Math"/>
                          </a:rPr>
                          <m:t>,</m:t>
                        </m:r>
                        <m:r>
                          <a:rPr lang="de-DE" sz="1400" b="1" i="1">
                            <a:latin typeface="Cambria Math"/>
                          </a:rPr>
                          <m:t>𝑿</m:t>
                        </m:r>
                      </m:e>
                    </m:d>
                  </m:oMath>
                </a14:m>
                <a:endParaRPr lang="de-DE" sz="1400" b="1" dirty="0"/>
              </a:p>
              <a:p>
                <a:pPr algn="ctr">
                  <a:defRPr/>
                </a:pPr>
                <a14:m>
                  <m:oMathPara xmlns:m="http://schemas.openxmlformats.org/officeDocument/2006/math">
                    <m:oMathParaPr>
                      <m:jc m:val="centerGroup"/>
                    </m:oMathParaPr>
                    <m:oMath xmlns:m="http://schemas.openxmlformats.org/officeDocument/2006/math">
                      <m:r>
                        <a:rPr lang="de-DE" sz="1400" b="0" i="1">
                          <a:latin typeface="Cambria Math"/>
                        </a:rPr>
                        <m:t>𝑉𝑎𝑟</m:t>
                      </m:r>
                      <m:d>
                        <m:dPr>
                          <m:ctrlPr>
                            <a:rPr lang="de-DE" sz="1400" b="0" i="1">
                              <a:latin typeface="Cambria Math" panose="02040503050406030204" pitchFamily="18" charset="0"/>
                              <a:ea typeface="Cambria Math"/>
                              <a:cs typeface="Cambria Math"/>
                            </a:rPr>
                          </m:ctrlPr>
                        </m:dPr>
                        <m:e>
                          <m:r>
                            <a:rPr lang="de-DE" sz="1400" b="0" i="1">
                              <a:latin typeface="Cambria Math"/>
                            </a:rPr>
                            <m:t>𝑋</m:t>
                          </m:r>
                        </m:e>
                      </m:d>
                      <m:r>
                        <a:rPr lang="de-DE" sz="1400" b="0" i="1">
                          <a:latin typeface="Cambria Math"/>
                        </a:rPr>
                        <m:t>=</m:t>
                      </m:r>
                      <m:r>
                        <a:rPr lang="de-DE" sz="1400" b="0" i="1">
                          <a:latin typeface="Cambria Math"/>
                        </a:rPr>
                        <m:t>𝐶𝑜𝑣</m:t>
                      </m:r>
                      <m:d>
                        <m:dPr>
                          <m:ctrlPr>
                            <a:rPr lang="de-DE" sz="1400" b="0" i="1">
                              <a:latin typeface="Cambria Math" panose="02040503050406030204" pitchFamily="18" charset="0"/>
                              <a:ea typeface="Cambria Math"/>
                              <a:cs typeface="Cambria Math"/>
                            </a:rPr>
                          </m:ctrlPr>
                        </m:dPr>
                        <m:e>
                          <m:r>
                            <a:rPr lang="de-DE" sz="1400" b="0" i="1">
                              <a:latin typeface="Cambria Math"/>
                            </a:rPr>
                            <m:t>𝑋</m:t>
                          </m:r>
                          <m:r>
                            <a:rPr lang="de-DE" sz="1400" b="0" i="1">
                              <a:latin typeface="Cambria Math"/>
                            </a:rPr>
                            <m:t>,</m:t>
                          </m:r>
                          <m:r>
                            <a:rPr lang="de-DE" sz="1400" b="0" i="1">
                              <a:latin typeface="Cambria Math"/>
                            </a:rPr>
                            <m:t>𝑋</m:t>
                          </m:r>
                        </m:e>
                      </m:d>
                      <m:r>
                        <a:rPr lang="de-DE" sz="1400" b="0" i="1">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i="1">
                              <a:solidFill>
                                <a:srgbClr val="C00000"/>
                              </a:solidFill>
                              <a:latin typeface="Cambria Math"/>
                            </a:rPr>
                            <m:t>𝑎</m:t>
                          </m:r>
                        </m:e>
                        <m:sub>
                          <m:r>
                            <a:rPr lang="de-DE" sz="1400" i="1">
                              <a:solidFill>
                                <a:srgbClr val="C00000"/>
                              </a:solidFill>
                              <a:latin typeface="Cambria Math"/>
                            </a:rPr>
                            <m:t>11</m:t>
                          </m:r>
                        </m:sub>
                        <m:sup>
                          <m:r>
                            <a:rPr lang="de-DE" sz="1400" i="1">
                              <a:solidFill>
                                <a:srgbClr val="C00000"/>
                              </a:solidFill>
                              <a:latin typeface="Cambria Math"/>
                            </a:rPr>
                            <m:t>2</m:t>
                          </m:r>
                        </m:sup>
                      </m:sSubSup>
                      <m:r>
                        <a:rPr lang="de-DE" sz="1400" i="1">
                          <a:solidFill>
                            <a:schemeClr val="tx2"/>
                          </a:solidFill>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i="1">
                              <a:solidFill>
                                <a:schemeClr val="tx2"/>
                              </a:solidFill>
                              <a:latin typeface="Cambria Math"/>
                            </a:rPr>
                            <m:t>𝑐</m:t>
                          </m:r>
                        </m:e>
                        <m:sub>
                          <m:r>
                            <a:rPr lang="de-DE" sz="1400" i="1">
                              <a:solidFill>
                                <a:schemeClr val="tx2"/>
                              </a:solidFill>
                              <a:latin typeface="Cambria Math"/>
                            </a:rPr>
                            <m:t>11</m:t>
                          </m:r>
                        </m:sub>
                        <m:sup>
                          <m:r>
                            <a:rPr lang="de-DE" sz="1400" i="1">
                              <a:solidFill>
                                <a:schemeClr val="tx2"/>
                              </a:solidFill>
                              <a:latin typeface="Cambria Math"/>
                            </a:rPr>
                            <m:t>2</m:t>
                          </m:r>
                        </m:sup>
                      </m:sSubSup>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11</m:t>
                          </m:r>
                        </m:sub>
                        <m:sup>
                          <m:r>
                            <a:rPr lang="de-DE" sz="1400" i="1">
                              <a:solidFill>
                                <a:schemeClr val="accent3">
                                  <a:lumMod val="50000"/>
                                </a:schemeClr>
                              </a:solidFill>
                              <a:latin typeface="Cambria Math"/>
                            </a:rPr>
                            <m:t>2</m:t>
                          </m:r>
                        </m:sup>
                      </m:sSubSup>
                    </m:oMath>
                  </m:oMathPara>
                </a14:m>
                <a:endParaRPr lang="de-DE" sz="1400" dirty="0"/>
              </a:p>
              <a:p>
                <a:pPr algn="ctr">
                  <a:defRPr/>
                </a:pPr>
                <a:endParaRPr lang="de-DE" sz="1400" dirty="0"/>
              </a:p>
              <a:p>
                <a:pPr algn="ctr">
                  <a:defRPr/>
                </a:pPr>
                <a:endParaRPr lang="de-DE" sz="1400" dirty="0"/>
              </a:p>
              <a:p>
                <a:pPr algn="ctr">
                  <a:defRPr/>
                </a:pPr>
                <a:endParaRPr lang="de-DE" sz="1400" dirty="0"/>
              </a:p>
              <a:p>
                <a:pPr algn="ctr">
                  <a:defRPr/>
                </a:pPr>
                <a:endParaRPr lang="de-DE" sz="1400" dirty="0"/>
              </a:p>
              <a:p>
                <a:pPr algn="ctr">
                  <a:defRPr/>
                </a:pPr>
                <a:endParaRPr lang="de-DE" sz="1400" dirty="0"/>
              </a:p>
              <a:p>
                <a:pPr algn="ctr">
                  <a:defRPr/>
                </a:pPr>
                <a:endParaRPr lang="de-DE" sz="1400" dirty="0"/>
              </a:p>
              <a:p>
                <a:pPr algn="ctr">
                  <a:defRPr/>
                </a:pPr>
                <a:r>
                  <a:rPr lang="de-DE" sz="1400" dirty="0"/>
                  <a:t> </a:t>
                </a:r>
                <a:endParaRPr dirty="0"/>
              </a:p>
            </p:txBody>
          </p:sp>
        </mc:Choice>
        <mc:Fallback xmlns="">
          <p:sp>
            <p:nvSpPr>
              <p:cNvPr id="5" name="Textfeld 4"/>
              <p:cNvSpPr txBox="1">
                <a:spLocks noRot="1" noChangeAspect="1" noMove="1" noResize="1" noEditPoints="1" noAdjustHandles="1" noChangeArrowheads="1" noChangeShapeType="1" noTextEdit="1"/>
              </p:cNvSpPr>
              <p:nvPr/>
            </p:nvSpPr>
            <p:spPr bwMode="auto">
              <a:xfrm>
                <a:off x="416496" y="762965"/>
                <a:ext cx="8829384" cy="6562950"/>
              </a:xfrm>
              <a:prstGeom prst="rect">
                <a:avLst/>
              </a:prstGeom>
              <a:blipFill>
                <a:blip r:embed="rId2"/>
                <a:stretch>
                  <a:fillRect l="-207"/>
                </a:stretch>
              </a:blipFill>
            </p:spPr>
            <p:txBody>
              <a:bodyPr/>
              <a:lstStyle/>
              <a:p>
                <a:r>
                  <a:rPr lang="de-DE">
                    <a:noFill/>
                  </a:rPr>
                  <a:t> </a:t>
                </a:r>
              </a:p>
            </p:txBody>
          </p:sp>
        </mc:Fallback>
      </mc:AlternateContent>
      <p:sp>
        <p:nvSpPr>
          <p:cNvPr id="1533609227"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592966"/>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a:xfrm>
            <a:off x="6977874" y="6194201"/>
            <a:ext cx="2311399" cy="365125"/>
          </a:xfrm>
        </p:spPr>
        <p:txBody>
          <a:bodyPr/>
          <a:lstStyle/>
          <a:p>
            <a:pPr>
              <a:defRPr/>
            </a:pPr>
            <a:fld id="{F26D89EF-3C3A-4E06-893E-1B74ABA00C59}" type="slidenum">
              <a:rPr lang="de-DE"/>
              <a:t>38</a:t>
            </a:fld>
            <a:endParaRPr lang="de-DE"/>
          </a:p>
        </p:txBody>
      </p:sp>
      <mc:AlternateContent xmlns:mc="http://schemas.openxmlformats.org/markup-compatibility/2006" xmlns:a14="http://schemas.microsoft.com/office/drawing/2010/main">
        <mc:Choice Requires="a14">
          <p:sp>
            <p:nvSpPr>
              <p:cNvPr id="5" name="Textfeld 4"/>
              <p:cNvSpPr txBox="1"/>
              <p:nvPr/>
            </p:nvSpPr>
            <p:spPr bwMode="auto">
              <a:xfrm>
                <a:off x="416496" y="762965"/>
                <a:ext cx="8829384" cy="5332485"/>
              </a:xfrm>
              <a:prstGeom prst="rect">
                <a:avLst/>
              </a:prstGeom>
              <a:noFill/>
            </p:spPr>
            <p:txBody>
              <a:bodyPr wrap="square" rtlCol="0">
                <a:spAutoFit/>
              </a:bodyPr>
              <a:lstStyle/>
              <a:p>
                <a:pPr>
                  <a:defRPr/>
                </a:pPr>
                <a:endParaRPr lang="de-DE" sz="1400" dirty="0"/>
              </a:p>
              <a:p>
                <a:pPr>
                  <a:defRPr/>
                </a:pPr>
                <a:r>
                  <a:rPr lang="de-DE" sz="1400" b="1" dirty="0" err="1"/>
                  <a:t>Step</a:t>
                </a:r>
                <a:r>
                  <a:rPr lang="de-DE" sz="1400" b="1" dirty="0"/>
                  <a:t> 2b: </a:t>
                </a:r>
                <a:r>
                  <a:rPr lang="de-DE" sz="1400" b="1" dirty="0" err="1"/>
                  <a:t>Derive</a:t>
                </a:r>
                <a:r>
                  <a:rPr lang="de-DE" sz="1400" b="1" dirty="0"/>
                  <a:t> </a:t>
                </a:r>
                <a:r>
                  <a:rPr lang="de-DE" sz="1400" b="1" dirty="0" err="1"/>
                  <a:t>variance</a:t>
                </a:r>
                <a:r>
                  <a:rPr lang="de-DE" sz="1400" b="1" dirty="0"/>
                  <a:t> </a:t>
                </a:r>
                <a:r>
                  <a:rPr lang="de-DE" sz="1400" b="1" dirty="0" err="1"/>
                  <a:t>of</a:t>
                </a:r>
                <a:r>
                  <a:rPr lang="de-DE" sz="1400" b="1" dirty="0"/>
                  <a:t> Y</a:t>
                </a:r>
                <a:endParaRPr lang="de-DE" sz="1400" dirty="0"/>
              </a:p>
              <a:p>
                <a:pPr>
                  <a:defRPr/>
                </a:pPr>
                <a:endParaRPr lang="de-DE" sz="1400" b="0" dirty="0"/>
              </a:p>
              <a:p>
                <a:pPr>
                  <a:defRPr/>
                </a:pPr>
                <a14:m>
                  <m:oMathPara xmlns:m="http://schemas.openxmlformats.org/officeDocument/2006/math">
                    <m:oMathParaPr>
                      <m:jc m:val="centerGroup"/>
                    </m:oMathParaPr>
                    <m:oMath xmlns:m="http://schemas.openxmlformats.org/officeDocument/2006/math">
                      <m:r>
                        <a:rPr lang="de-DE" sz="1400" i="1">
                          <a:latin typeface="Cambria Math" panose="02040503050406030204" pitchFamily="18" charset="0"/>
                        </a:rPr>
                        <m:t>𝑌</m:t>
                      </m:r>
                      <m:r>
                        <a:rPr lang="de-DE" sz="1400" i="1">
                          <a:latin typeface="Cambria Math" panose="02040503050406030204" pitchFamily="18" charset="0"/>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21</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i="1">
                              <a:solidFill>
                                <a:srgbClr val="C00000"/>
                              </a:solidFill>
                              <a:latin typeface="Cambria Math"/>
                            </a:rPr>
                            <m:t>1</m:t>
                          </m:r>
                        </m:sub>
                      </m:sSub>
                      <m:r>
                        <a:rPr lang="ar-AE" sz="1400" i="1">
                          <a:solidFill>
                            <a:schemeClr val="tx2"/>
                          </a:solidFill>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21</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i="1">
                              <a:solidFill>
                                <a:schemeClr val="tx2"/>
                              </a:solidFill>
                              <a:latin typeface="Cambria Math"/>
                            </a:rPr>
                            <m:t>1</m:t>
                          </m:r>
                        </m:sub>
                      </m:sSub>
                      <m:r>
                        <a:rPr lang="ar-AE" sz="1400" i="1">
                          <a:solidFill>
                            <a:schemeClr val="accent3">
                              <a:lumMod val="50000"/>
                            </a:schemeClr>
                          </a:solidFill>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21</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i="1">
                              <a:solidFill>
                                <a:schemeClr val="accent3">
                                  <a:lumMod val="50000"/>
                                </a:schemeClr>
                              </a:solidFill>
                              <a:latin typeface="Cambria Math"/>
                            </a:rPr>
                            <m:t>1</m:t>
                          </m:r>
                        </m:sub>
                      </m:sSub>
                      <m:r>
                        <a:rPr lang="ar-AE" sz="1400" i="1">
                          <a:solidFill>
                            <a:srgbClr val="C00000"/>
                          </a:solidFill>
                          <a:latin typeface="Cambria Math"/>
                        </a:rPr>
                        <m:t>+</m:t>
                      </m:r>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𝑎</m:t>
                          </m:r>
                        </m:e>
                        <m:sub>
                          <m:r>
                            <a:rPr lang="ar-AE" sz="1400" i="1">
                              <a:solidFill>
                                <a:srgbClr val="C00000"/>
                              </a:solidFill>
                              <a:latin typeface="Cambria Math"/>
                            </a:rPr>
                            <m:t>22</m:t>
                          </m:r>
                        </m:sub>
                      </m:sSub>
                      <m:sSub>
                        <m:sSubPr>
                          <m:ctrlPr>
                            <a:rPr lang="ar-AE" sz="1400" i="1">
                              <a:solidFill>
                                <a:srgbClr val="C00000"/>
                              </a:solidFill>
                              <a:latin typeface="Cambria Math" panose="02040503050406030204" pitchFamily="18" charset="0"/>
                              <a:ea typeface="Cambria Math"/>
                              <a:cs typeface="Cambria Math"/>
                            </a:rPr>
                          </m:ctrlPr>
                        </m:sSubPr>
                        <m:e>
                          <m:r>
                            <a:rPr lang="ar-AE" sz="1400" i="1">
                              <a:solidFill>
                                <a:srgbClr val="C00000"/>
                              </a:solidFill>
                              <a:latin typeface="Cambria Math"/>
                            </a:rPr>
                            <m:t>𝐴</m:t>
                          </m:r>
                        </m:e>
                        <m:sub>
                          <m:r>
                            <a:rPr lang="ar-AE" sz="1400" i="1">
                              <a:solidFill>
                                <a:srgbClr val="C00000"/>
                              </a:solidFill>
                              <a:latin typeface="Cambria Math"/>
                            </a:rPr>
                            <m:t>2</m:t>
                          </m:r>
                        </m:sub>
                      </m:sSub>
                      <m:r>
                        <a:rPr lang="ar-AE" sz="1400" i="1">
                          <a:solidFill>
                            <a:schemeClr val="tx2"/>
                          </a:solidFill>
                          <a:latin typeface="Cambria Math"/>
                        </a:rPr>
                        <m:t>+</m:t>
                      </m:r>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𝑐</m:t>
                          </m:r>
                        </m:e>
                        <m:sub>
                          <m:r>
                            <a:rPr lang="ar-AE" sz="1400" i="1">
                              <a:solidFill>
                                <a:schemeClr val="tx2"/>
                              </a:solidFill>
                              <a:latin typeface="Cambria Math"/>
                            </a:rPr>
                            <m:t>22</m:t>
                          </m:r>
                        </m:sub>
                      </m:sSub>
                      <m:sSub>
                        <m:sSubPr>
                          <m:ctrlPr>
                            <a:rPr lang="ar-AE" sz="1400" i="1">
                              <a:solidFill>
                                <a:schemeClr val="tx2"/>
                              </a:solidFill>
                              <a:latin typeface="Cambria Math" panose="02040503050406030204" pitchFamily="18" charset="0"/>
                              <a:ea typeface="Cambria Math"/>
                              <a:cs typeface="Cambria Math"/>
                            </a:rPr>
                          </m:ctrlPr>
                        </m:sSubPr>
                        <m:e>
                          <m:r>
                            <a:rPr lang="ar-AE" sz="1400" i="1">
                              <a:solidFill>
                                <a:schemeClr val="tx2"/>
                              </a:solidFill>
                              <a:latin typeface="Cambria Math"/>
                            </a:rPr>
                            <m:t>𝐶</m:t>
                          </m:r>
                        </m:e>
                        <m:sub>
                          <m:r>
                            <a:rPr lang="ar-AE" sz="1400" i="1">
                              <a:solidFill>
                                <a:schemeClr val="tx2"/>
                              </a:solidFill>
                              <a:latin typeface="Cambria Math"/>
                            </a:rPr>
                            <m:t>2</m:t>
                          </m:r>
                        </m:sub>
                      </m:sSub>
                      <m:r>
                        <a:rPr lang="ar-AE" sz="1400" i="1">
                          <a:solidFill>
                            <a:schemeClr val="accent3">
                              <a:lumMod val="50000"/>
                            </a:schemeClr>
                          </a:solidFill>
                          <a:latin typeface="Cambria Math"/>
                        </a:rPr>
                        <m:t>+</m:t>
                      </m:r>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𝑒</m:t>
                          </m:r>
                        </m:e>
                        <m:sub>
                          <m:r>
                            <a:rPr lang="ar-AE" sz="1400" i="1">
                              <a:solidFill>
                                <a:schemeClr val="accent3">
                                  <a:lumMod val="50000"/>
                                </a:schemeClr>
                              </a:solidFill>
                              <a:latin typeface="Cambria Math"/>
                            </a:rPr>
                            <m:t>22</m:t>
                          </m:r>
                        </m:sub>
                      </m:sSub>
                      <m:sSub>
                        <m:sSubPr>
                          <m:ctrlPr>
                            <a:rPr lang="ar-AE" sz="1400" i="1">
                              <a:solidFill>
                                <a:schemeClr val="accent3">
                                  <a:lumMod val="50000"/>
                                </a:schemeClr>
                              </a:solidFill>
                              <a:latin typeface="Cambria Math" panose="02040503050406030204" pitchFamily="18" charset="0"/>
                              <a:ea typeface="Cambria Math"/>
                              <a:cs typeface="Cambria Math"/>
                            </a:rPr>
                          </m:ctrlPr>
                        </m:sSubPr>
                        <m:e>
                          <m:r>
                            <a:rPr lang="ar-AE" sz="1400" i="1">
                              <a:solidFill>
                                <a:schemeClr val="accent3">
                                  <a:lumMod val="50000"/>
                                </a:schemeClr>
                              </a:solidFill>
                              <a:latin typeface="Cambria Math"/>
                            </a:rPr>
                            <m:t>𝐸</m:t>
                          </m:r>
                        </m:e>
                        <m:sub>
                          <m:r>
                            <a:rPr lang="ar-AE" sz="1400" i="1">
                              <a:solidFill>
                                <a:schemeClr val="accent3">
                                  <a:lumMod val="50000"/>
                                </a:schemeClr>
                              </a:solidFill>
                              <a:latin typeface="Cambria Math"/>
                            </a:rPr>
                            <m:t>2</m:t>
                          </m:r>
                        </m:sub>
                      </m:sSub>
                    </m:oMath>
                  </m:oMathPara>
                </a14:m>
                <a:endParaRPr lang="de-DE" sz="1400" dirty="0"/>
              </a:p>
              <a:p>
                <a:pPr>
                  <a:defRPr/>
                </a:pPr>
                <a:endParaRPr lang="de-DE" sz="1400" b="0" dirty="0"/>
              </a:p>
              <a:p>
                <a:pPr>
                  <a:defRPr/>
                </a:pPr>
                <a:endParaRPr lang="de-DE" sz="1400" b="0" dirty="0"/>
              </a:p>
              <a:p>
                <a:pPr algn="ctr">
                  <a:defRPr/>
                </a:pPr>
                <a:r>
                  <a:rPr lang="de-DE" sz="1400" b="1" dirty="0" err="1"/>
                  <a:t>Apply</a:t>
                </a:r>
                <a:r>
                  <a:rPr lang="de-DE" sz="1400" b="1" dirty="0"/>
                  <a:t> </a:t>
                </a:r>
                <a:r>
                  <a:rPr lang="de-DE" sz="1400" b="1" dirty="0" err="1"/>
                  <a:t>rule</a:t>
                </a:r>
                <a:r>
                  <a:rPr lang="de-DE" sz="1400" b="1" dirty="0"/>
                  <a:t> 1: </a:t>
                </a:r>
                <a14:m>
                  <m:oMath xmlns:m="http://schemas.openxmlformats.org/officeDocument/2006/math">
                    <m:r>
                      <a:rPr lang="de-DE" sz="1400" b="1" i="1">
                        <a:latin typeface="Cambria Math"/>
                      </a:rPr>
                      <m:t>𝑽𝒂𝒓</m:t>
                    </m:r>
                    <m:d>
                      <m:dPr>
                        <m:ctrlPr>
                          <a:rPr lang="de-DE" sz="1400" b="1" i="1">
                            <a:latin typeface="Cambria Math" panose="02040503050406030204" pitchFamily="18" charset="0"/>
                            <a:ea typeface="Cambria Math"/>
                            <a:cs typeface="Cambria Math"/>
                          </a:rPr>
                        </m:ctrlPr>
                      </m:dPr>
                      <m:e>
                        <m:r>
                          <a:rPr lang="de-DE" sz="1400" b="1" i="1">
                            <a:latin typeface="Cambria Math"/>
                          </a:rPr>
                          <m:t>𝑿</m:t>
                        </m:r>
                      </m:e>
                    </m:d>
                    <m:r>
                      <a:rPr lang="de-DE" sz="1400" b="1" i="1">
                        <a:latin typeface="Cambria Math"/>
                      </a:rPr>
                      <m:t>=</m:t>
                    </m:r>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rPr>
                          <m:t>𝑿</m:t>
                        </m:r>
                        <m:r>
                          <a:rPr lang="de-DE" sz="1400" b="1" i="1">
                            <a:latin typeface="Cambria Math"/>
                          </a:rPr>
                          <m:t>,</m:t>
                        </m:r>
                        <m:r>
                          <a:rPr lang="de-DE" sz="1400" b="1" i="1">
                            <a:latin typeface="Cambria Math"/>
                          </a:rPr>
                          <m:t>𝑿</m:t>
                        </m:r>
                      </m:e>
                    </m:d>
                  </m:oMath>
                </a14:m>
                <a:r>
                  <a:rPr lang="de-DE" sz="1400" b="1" dirty="0"/>
                  <a:t> </a:t>
                </a:r>
                <a:endParaRPr lang="de-DE" sz="1400" b="0" dirty="0"/>
              </a:p>
              <a:p>
                <a:pPr>
                  <a:defRPr/>
                </a:pPr>
                <a14:m>
                  <m:oMathPara xmlns:m="http://schemas.openxmlformats.org/officeDocument/2006/math">
                    <m:oMathParaPr>
                      <m:jc m:val="centerGroup"/>
                    </m:oMathParaPr>
                    <m:oMath xmlns:m="http://schemas.openxmlformats.org/officeDocument/2006/math">
                      <m:r>
                        <a:rPr lang="de-DE" sz="1200" b="0" i="1">
                          <a:latin typeface="Cambria Math"/>
                        </a:rPr>
                        <m:t>𝑉𝑎𝑟</m:t>
                      </m:r>
                      <m:d>
                        <m:dPr>
                          <m:ctrlPr>
                            <a:rPr lang="de-DE" sz="1200" b="0" i="1">
                              <a:latin typeface="Cambria Math" panose="02040503050406030204" pitchFamily="18" charset="0"/>
                              <a:ea typeface="Cambria Math"/>
                              <a:cs typeface="Cambria Math"/>
                            </a:rPr>
                          </m:ctrlPr>
                        </m:dPr>
                        <m:e>
                          <m:r>
                            <a:rPr lang="de-DE" sz="1200" b="0" i="1">
                              <a:latin typeface="Cambria Math"/>
                            </a:rPr>
                            <m:t>𝑌</m:t>
                          </m:r>
                        </m:e>
                      </m:d>
                      <m:r>
                        <a:rPr lang="de-DE" sz="1200" b="0" i="1">
                          <a:latin typeface="Cambria Math"/>
                        </a:rPr>
                        <m:t>=</m:t>
                      </m:r>
                      <m:r>
                        <a:rPr lang="de-DE" sz="1200" b="0" i="1">
                          <a:latin typeface="Cambria Math"/>
                        </a:rPr>
                        <m:t>𝐶𝑜𝑣</m:t>
                      </m:r>
                      <m:r>
                        <a:rPr lang="de-DE" sz="1200" b="0" i="1">
                          <a:latin typeface="Cambria Math"/>
                        </a:rPr>
                        <m:t>(</m:t>
                      </m:r>
                      <m:r>
                        <a:rPr lang="de-DE" sz="1200" b="0" i="1">
                          <a:latin typeface="Cambria Math"/>
                        </a:rPr>
                        <m:t>𝑌</m:t>
                      </m:r>
                      <m:r>
                        <a:rPr lang="de-DE" sz="1200" b="0" i="1">
                          <a:latin typeface="Cambria Math"/>
                        </a:rPr>
                        <m:t>,</m:t>
                      </m:r>
                      <m:r>
                        <a:rPr lang="de-DE" sz="1200" b="0" i="1">
                          <a:latin typeface="Cambria Math"/>
                        </a:rPr>
                        <m:t>𝑌</m:t>
                      </m:r>
                      <m:r>
                        <a:rPr lang="de-DE" sz="1200" b="0" i="1">
                          <a:latin typeface="Cambria Math"/>
                        </a:rPr>
                        <m:t>)=</m:t>
                      </m:r>
                      <m:r>
                        <a:rPr lang="de-DE" sz="1200" b="0" i="1">
                          <a:latin typeface="Cambria Math"/>
                        </a:rPr>
                        <m:t>𝐶𝑜𝑣</m:t>
                      </m:r>
                      <m:d>
                        <m:dPr>
                          <m:ctrlPr>
                            <a:rPr lang="de-DE" sz="1200" b="0" i="1">
                              <a:latin typeface="Cambria Math" panose="02040503050406030204" pitchFamily="18" charset="0"/>
                              <a:ea typeface="Cambria Math"/>
                              <a:cs typeface="Cambria Math"/>
                            </a:rPr>
                          </m:ctrlPr>
                        </m:dPr>
                        <m:e>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𝑎</m:t>
                              </m:r>
                            </m:e>
                            <m:sub>
                              <m:r>
                                <a:rPr lang="de-DE" sz="1200" b="0" i="1">
                                  <a:solidFill>
                                    <a:srgbClr val="C00000"/>
                                  </a:solidFill>
                                  <a:latin typeface="Cambria Math"/>
                                </a:rPr>
                                <m:t>2</m:t>
                              </m:r>
                              <m:r>
                                <a:rPr lang="de-DE" sz="1200" i="1">
                                  <a:solidFill>
                                    <a:srgbClr val="C00000"/>
                                  </a:solidFill>
                                  <a:latin typeface="Cambria Math"/>
                                </a:rPr>
                                <m:t>1</m:t>
                              </m:r>
                            </m:sub>
                          </m:sSub>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i="1">
                                  <a:solidFill>
                                    <a:srgbClr val="C00000"/>
                                  </a:solidFill>
                                  <a:latin typeface="Cambria Math"/>
                                </a:rPr>
                                <m:t>1</m:t>
                              </m:r>
                            </m:sub>
                          </m:sSub>
                          <m:r>
                            <a:rPr lang="de-DE" sz="1200" i="1">
                              <a:solidFill>
                                <a:schemeClr val="tx2"/>
                              </a:solidFill>
                              <a:latin typeface="Cambria Math"/>
                            </a:rPr>
                            <m:t>+</m:t>
                          </m:r>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𝑐</m:t>
                              </m:r>
                            </m:e>
                            <m:sub>
                              <m:r>
                                <a:rPr lang="de-DE" sz="1200" b="0" i="1">
                                  <a:solidFill>
                                    <a:schemeClr val="tx2"/>
                                  </a:solidFill>
                                  <a:latin typeface="Cambria Math"/>
                                </a:rPr>
                                <m:t>2</m:t>
                              </m:r>
                              <m:r>
                                <a:rPr lang="de-DE" sz="1200" i="1">
                                  <a:solidFill>
                                    <a:schemeClr val="tx2"/>
                                  </a:solidFill>
                                  <a:latin typeface="Cambria Math"/>
                                </a:rPr>
                                <m:t>1</m:t>
                              </m:r>
                            </m:sub>
                          </m:sSub>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i="1">
                                  <a:solidFill>
                                    <a:schemeClr val="tx2"/>
                                  </a:solidFill>
                                  <a:latin typeface="Cambria Math"/>
                                </a:rPr>
                                <m:t>1</m:t>
                              </m:r>
                            </m:sub>
                          </m:sSub>
                          <m:r>
                            <a:rPr lang="de-DE" sz="1200" i="1">
                              <a:solidFill>
                                <a:schemeClr val="accent3">
                                  <a:lumMod val="50000"/>
                                </a:schemeClr>
                              </a:solidFill>
                              <a:latin typeface="Cambria Math"/>
                            </a:rPr>
                            <m:t>+</m:t>
                          </m:r>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𝑒</m:t>
                              </m:r>
                            </m:e>
                            <m:sub>
                              <m:r>
                                <a:rPr lang="de-DE" sz="1200" b="0" i="1">
                                  <a:solidFill>
                                    <a:schemeClr val="accent3">
                                      <a:lumMod val="50000"/>
                                    </a:schemeClr>
                                  </a:solidFill>
                                  <a:latin typeface="Cambria Math"/>
                                </a:rPr>
                                <m:t>2</m:t>
                              </m:r>
                              <m:r>
                                <a:rPr lang="de-DE" sz="1200" i="1">
                                  <a:solidFill>
                                    <a:schemeClr val="accent3">
                                      <a:lumMod val="50000"/>
                                    </a:schemeClr>
                                  </a:solidFill>
                                  <a:latin typeface="Cambria Math"/>
                                </a:rPr>
                                <m:t>1</m:t>
                              </m:r>
                            </m:sub>
                          </m:sSub>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i="1">
                                  <a:solidFill>
                                    <a:schemeClr val="accent3">
                                      <a:lumMod val="50000"/>
                                    </a:schemeClr>
                                  </a:solidFill>
                                  <a:latin typeface="Cambria Math"/>
                                </a:rPr>
                                <m:t>1</m:t>
                              </m:r>
                            </m:sub>
                          </m:sSub>
                          <m:r>
                            <a:rPr lang="de-DE" sz="1200" b="0" i="1">
                              <a:solidFill>
                                <a:srgbClr val="C00000"/>
                              </a:solidFill>
                              <a:latin typeface="Cambria Math"/>
                            </a:rPr>
                            <m:t>+</m:t>
                          </m:r>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𝑎</m:t>
                              </m:r>
                            </m:e>
                            <m:sub>
                              <m:r>
                                <a:rPr lang="de-DE" sz="1200" b="0" i="1">
                                  <a:solidFill>
                                    <a:srgbClr val="C00000"/>
                                  </a:solidFill>
                                  <a:latin typeface="Cambria Math"/>
                                </a:rPr>
                                <m:t>22</m:t>
                              </m:r>
                            </m:sub>
                          </m:sSub>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b="0" i="1">
                                  <a:solidFill>
                                    <a:srgbClr val="C00000"/>
                                  </a:solidFill>
                                  <a:latin typeface="Cambria Math"/>
                                </a:rPr>
                                <m:t>2</m:t>
                              </m:r>
                            </m:sub>
                          </m:sSub>
                          <m:r>
                            <a:rPr lang="de-DE" sz="1200" i="1">
                              <a:solidFill>
                                <a:schemeClr val="tx2"/>
                              </a:solidFill>
                              <a:latin typeface="Cambria Math"/>
                            </a:rPr>
                            <m:t>+</m:t>
                          </m:r>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𝑐</m:t>
                              </m:r>
                            </m:e>
                            <m:sub>
                              <m:r>
                                <a:rPr lang="de-DE" sz="1200" b="0" i="1">
                                  <a:solidFill>
                                    <a:schemeClr val="tx2"/>
                                  </a:solidFill>
                                  <a:latin typeface="Cambria Math"/>
                                </a:rPr>
                                <m:t>22</m:t>
                              </m:r>
                            </m:sub>
                          </m:sSub>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b="0" i="1">
                                  <a:solidFill>
                                    <a:schemeClr val="tx2"/>
                                  </a:solidFill>
                                  <a:latin typeface="Cambria Math"/>
                                </a:rPr>
                                <m:t>2</m:t>
                              </m:r>
                            </m:sub>
                          </m:sSub>
                          <m:r>
                            <a:rPr lang="de-DE" sz="1200" i="1">
                              <a:solidFill>
                                <a:schemeClr val="accent3">
                                  <a:lumMod val="50000"/>
                                </a:schemeClr>
                              </a:solidFill>
                              <a:latin typeface="Cambria Math"/>
                            </a:rPr>
                            <m:t>+</m:t>
                          </m:r>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𝑒</m:t>
                              </m:r>
                            </m:e>
                            <m:sub>
                              <m:r>
                                <a:rPr lang="de-DE" sz="1200" b="0" i="1">
                                  <a:solidFill>
                                    <a:schemeClr val="accent3">
                                      <a:lumMod val="50000"/>
                                    </a:schemeClr>
                                  </a:solidFill>
                                  <a:latin typeface="Cambria Math"/>
                                </a:rPr>
                                <m:t>22</m:t>
                              </m:r>
                            </m:sub>
                          </m:sSub>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b="0" i="1">
                                  <a:solidFill>
                                    <a:schemeClr val="accent3">
                                      <a:lumMod val="50000"/>
                                    </a:schemeClr>
                                  </a:solidFill>
                                  <a:latin typeface="Cambria Math"/>
                                </a:rPr>
                                <m:t>2</m:t>
                              </m:r>
                            </m:sub>
                          </m:sSub>
                          <m:r>
                            <a:rPr lang="de-DE" sz="1200" b="0" i="1">
                              <a:latin typeface="Cambria Math"/>
                            </a:rPr>
                            <m:t>,</m:t>
                          </m:r>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𝑎</m:t>
                              </m:r>
                            </m:e>
                            <m:sub>
                              <m:r>
                                <a:rPr lang="de-DE" sz="1200" i="1">
                                  <a:solidFill>
                                    <a:srgbClr val="C00000"/>
                                  </a:solidFill>
                                  <a:latin typeface="Cambria Math"/>
                                </a:rPr>
                                <m:t>21</m:t>
                              </m:r>
                            </m:sub>
                          </m:sSub>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i="1">
                                  <a:solidFill>
                                    <a:srgbClr val="C00000"/>
                                  </a:solidFill>
                                  <a:latin typeface="Cambria Math"/>
                                </a:rPr>
                                <m:t>1</m:t>
                              </m:r>
                            </m:sub>
                          </m:sSub>
                          <m:r>
                            <a:rPr lang="de-DE" sz="1200" i="1">
                              <a:solidFill>
                                <a:schemeClr val="tx2"/>
                              </a:solidFill>
                              <a:latin typeface="Cambria Math"/>
                            </a:rPr>
                            <m:t>+</m:t>
                          </m:r>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𝑐</m:t>
                              </m:r>
                            </m:e>
                            <m:sub>
                              <m:r>
                                <a:rPr lang="de-DE" sz="1200" i="1">
                                  <a:solidFill>
                                    <a:schemeClr val="tx2"/>
                                  </a:solidFill>
                                  <a:latin typeface="Cambria Math"/>
                                </a:rPr>
                                <m:t>21</m:t>
                              </m:r>
                            </m:sub>
                          </m:sSub>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i="1">
                                  <a:solidFill>
                                    <a:schemeClr val="tx2"/>
                                  </a:solidFill>
                                  <a:latin typeface="Cambria Math"/>
                                </a:rPr>
                                <m:t>1</m:t>
                              </m:r>
                            </m:sub>
                          </m:sSub>
                          <m:r>
                            <a:rPr lang="de-DE" sz="1200" i="1">
                              <a:solidFill>
                                <a:schemeClr val="accent3">
                                  <a:lumMod val="50000"/>
                                </a:schemeClr>
                              </a:solidFill>
                              <a:latin typeface="Cambria Math"/>
                            </a:rPr>
                            <m:t>+</m:t>
                          </m:r>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𝑒</m:t>
                              </m:r>
                            </m:e>
                            <m:sub>
                              <m:r>
                                <a:rPr lang="de-DE" sz="1200" i="1">
                                  <a:solidFill>
                                    <a:schemeClr val="accent3">
                                      <a:lumMod val="50000"/>
                                    </a:schemeClr>
                                  </a:solidFill>
                                  <a:latin typeface="Cambria Math"/>
                                </a:rPr>
                                <m:t>21</m:t>
                              </m:r>
                            </m:sub>
                          </m:sSub>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i="1">
                                  <a:solidFill>
                                    <a:schemeClr val="accent3">
                                      <a:lumMod val="50000"/>
                                    </a:schemeClr>
                                  </a:solidFill>
                                  <a:latin typeface="Cambria Math"/>
                                </a:rPr>
                                <m:t>1</m:t>
                              </m:r>
                            </m:sub>
                          </m:sSub>
                          <m:r>
                            <a:rPr lang="de-DE" sz="1200" i="1">
                              <a:solidFill>
                                <a:srgbClr val="C00000"/>
                              </a:solidFill>
                              <a:latin typeface="Cambria Math"/>
                            </a:rPr>
                            <m:t>+</m:t>
                          </m:r>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𝑎</m:t>
                              </m:r>
                            </m:e>
                            <m:sub>
                              <m:r>
                                <a:rPr lang="de-DE" sz="1200" i="1">
                                  <a:solidFill>
                                    <a:srgbClr val="C00000"/>
                                  </a:solidFill>
                                  <a:latin typeface="Cambria Math"/>
                                </a:rPr>
                                <m:t>22</m:t>
                              </m:r>
                            </m:sub>
                          </m:sSub>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i="1">
                                  <a:solidFill>
                                    <a:srgbClr val="C00000"/>
                                  </a:solidFill>
                                  <a:latin typeface="Cambria Math"/>
                                </a:rPr>
                                <m:t>2</m:t>
                              </m:r>
                            </m:sub>
                          </m:sSub>
                          <m:r>
                            <a:rPr lang="de-DE" sz="1200" i="1">
                              <a:solidFill>
                                <a:schemeClr val="tx2"/>
                              </a:solidFill>
                              <a:latin typeface="Cambria Math"/>
                            </a:rPr>
                            <m:t>+</m:t>
                          </m:r>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𝑐</m:t>
                              </m:r>
                            </m:e>
                            <m:sub>
                              <m:r>
                                <a:rPr lang="de-DE" sz="1200" i="1">
                                  <a:solidFill>
                                    <a:schemeClr val="tx2"/>
                                  </a:solidFill>
                                  <a:latin typeface="Cambria Math"/>
                                </a:rPr>
                                <m:t>22</m:t>
                              </m:r>
                            </m:sub>
                          </m:sSub>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i="1">
                                  <a:solidFill>
                                    <a:schemeClr val="tx2"/>
                                  </a:solidFill>
                                  <a:latin typeface="Cambria Math"/>
                                </a:rPr>
                                <m:t>2</m:t>
                              </m:r>
                            </m:sub>
                          </m:sSub>
                          <m:r>
                            <a:rPr lang="de-DE" sz="1200" i="1">
                              <a:solidFill>
                                <a:schemeClr val="accent3">
                                  <a:lumMod val="50000"/>
                                </a:schemeClr>
                              </a:solidFill>
                              <a:latin typeface="Cambria Math"/>
                            </a:rPr>
                            <m:t>+</m:t>
                          </m:r>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𝑒</m:t>
                              </m:r>
                            </m:e>
                            <m:sub>
                              <m:r>
                                <a:rPr lang="de-DE" sz="1200" i="1">
                                  <a:solidFill>
                                    <a:schemeClr val="accent3">
                                      <a:lumMod val="50000"/>
                                    </a:schemeClr>
                                  </a:solidFill>
                                  <a:latin typeface="Cambria Math"/>
                                </a:rPr>
                                <m:t>22</m:t>
                              </m:r>
                            </m:sub>
                          </m:sSub>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i="1">
                                  <a:solidFill>
                                    <a:schemeClr val="accent3">
                                      <a:lumMod val="50000"/>
                                    </a:schemeClr>
                                  </a:solidFill>
                                  <a:latin typeface="Cambria Math"/>
                                </a:rPr>
                                <m:t>2</m:t>
                              </m:r>
                            </m:sub>
                          </m:sSub>
                        </m:e>
                      </m:d>
                    </m:oMath>
                  </m:oMathPara>
                </a14:m>
                <a:endParaRPr lang="de-DE" sz="1200" b="0" dirty="0"/>
              </a:p>
              <a:p>
                <a:pPr>
                  <a:defRPr/>
                </a:pPr>
                <a:endParaRPr lang="de-DE" sz="1400" b="0" dirty="0"/>
              </a:p>
              <a:p>
                <a:pPr algn="ctr">
                  <a:defRPr/>
                </a:pPr>
                <a:r>
                  <a:rPr lang="de-DE" sz="1400" b="1" dirty="0" err="1"/>
                  <a:t>Apply</a:t>
                </a:r>
                <a:r>
                  <a:rPr lang="de-DE" sz="1400" b="1" dirty="0"/>
                  <a:t> </a:t>
                </a:r>
                <a:r>
                  <a:rPr lang="de-DE" sz="1400" b="1" dirty="0" err="1"/>
                  <a:t>rule</a:t>
                </a:r>
                <a:r>
                  <a:rPr lang="de-DE" sz="1400" b="1" dirty="0"/>
                  <a:t> 5: </a:t>
                </a:r>
                <a14:m>
                  <m:oMath xmlns:m="http://schemas.openxmlformats.org/officeDocument/2006/math">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rPr>
                          <m:t>𝑿</m:t>
                        </m:r>
                        <m:r>
                          <a:rPr lang="de-DE" sz="1400" b="1" i="1">
                            <a:latin typeface="Cambria Math"/>
                          </a:rPr>
                          <m:t>+</m:t>
                        </m:r>
                        <m:r>
                          <a:rPr lang="de-DE" sz="1400" b="1" i="1">
                            <a:latin typeface="Cambria Math"/>
                          </a:rPr>
                          <m:t>𝒀</m:t>
                        </m:r>
                        <m:r>
                          <a:rPr lang="de-DE" sz="1400" b="1" i="1">
                            <a:latin typeface="Cambria Math"/>
                          </a:rPr>
                          <m:t>,</m:t>
                        </m:r>
                        <m:r>
                          <a:rPr lang="de-DE" sz="1400" b="1" i="1">
                            <a:latin typeface="Cambria Math"/>
                          </a:rPr>
                          <m:t>𝒁</m:t>
                        </m:r>
                      </m:e>
                    </m:d>
                    <m:r>
                      <a:rPr lang="de-DE" sz="1400" b="1" i="1">
                        <a:latin typeface="Cambria Math"/>
                      </a:rPr>
                      <m:t>=</m:t>
                    </m:r>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rPr>
                          <m:t>𝑿</m:t>
                        </m:r>
                        <m:r>
                          <a:rPr lang="de-DE" sz="1400" b="1" i="1">
                            <a:latin typeface="Cambria Math"/>
                          </a:rPr>
                          <m:t>,</m:t>
                        </m:r>
                        <m:r>
                          <a:rPr lang="de-DE" sz="1400" b="1" i="1">
                            <a:latin typeface="Cambria Math"/>
                          </a:rPr>
                          <m:t>𝒁</m:t>
                        </m:r>
                      </m:e>
                    </m:d>
                    <m:r>
                      <a:rPr lang="de-DE" sz="1400" b="1" i="1">
                        <a:latin typeface="Cambria Math"/>
                      </a:rPr>
                      <m:t>+</m:t>
                    </m:r>
                    <m:r>
                      <a:rPr lang="de-DE" sz="1400" b="1" i="1">
                        <a:latin typeface="Cambria Math"/>
                      </a:rPr>
                      <m:t>𝑪𝒐𝒗</m:t>
                    </m:r>
                    <m:r>
                      <a:rPr lang="de-DE" sz="1400" b="1" i="1">
                        <a:latin typeface="Cambria Math"/>
                      </a:rPr>
                      <m:t>(</m:t>
                    </m:r>
                    <m:r>
                      <a:rPr lang="de-DE" sz="1400" b="1" i="1">
                        <a:latin typeface="Cambria Math"/>
                      </a:rPr>
                      <m:t>𝒀</m:t>
                    </m:r>
                    <m:r>
                      <a:rPr lang="de-DE" sz="1400" b="1" i="1">
                        <a:latin typeface="Cambria Math"/>
                      </a:rPr>
                      <m:t>,</m:t>
                    </m:r>
                    <m:r>
                      <a:rPr lang="de-DE" sz="1400" b="1" i="1">
                        <a:latin typeface="Cambria Math"/>
                      </a:rPr>
                      <m:t>𝒁</m:t>
                    </m:r>
                    <m:r>
                      <a:rPr lang="de-DE" sz="1400" b="1" i="1">
                        <a:latin typeface="Cambria Math"/>
                      </a:rPr>
                      <m:t>)</m:t>
                    </m:r>
                  </m:oMath>
                </a14:m>
                <a:r>
                  <a:rPr lang="de-DE" sz="1400" b="1" dirty="0"/>
                  <a:t>. </a:t>
                </a:r>
                <a:r>
                  <a:rPr lang="de-DE" sz="1400" b="1" dirty="0" err="1"/>
                  <a:t>Covariances</a:t>
                </a:r>
                <a:r>
                  <a:rPr lang="de-DE" sz="1400" b="1" dirty="0"/>
                  <a:t> </a:t>
                </a:r>
                <a:r>
                  <a:rPr lang="de-DE" sz="1400" b="1" dirty="0" err="1"/>
                  <a:t>between</a:t>
                </a:r>
                <a:r>
                  <a:rPr lang="de-DE" sz="1400" b="1" dirty="0"/>
                  <a:t> ACE </a:t>
                </a:r>
                <a:r>
                  <a:rPr lang="de-DE" sz="1400" b="1" dirty="0" err="1"/>
                  <a:t>factors</a:t>
                </a:r>
                <a:r>
                  <a:rPr lang="de-DE" sz="1400" b="1" dirty="0"/>
                  <a:t> </a:t>
                </a:r>
                <a:r>
                  <a:rPr lang="de-DE" sz="1400" b="1" dirty="0" err="1"/>
                  <a:t>are</a:t>
                </a:r>
                <a:r>
                  <a:rPr lang="de-DE" sz="1400" b="1" dirty="0"/>
                  <a:t> </a:t>
                </a:r>
                <a:r>
                  <a:rPr lang="de-DE" sz="1400" b="1" dirty="0" err="1"/>
                  <a:t>fixed</a:t>
                </a:r>
                <a:r>
                  <a:rPr lang="de-DE" sz="1400" b="1" dirty="0"/>
                  <a:t> </a:t>
                </a:r>
                <a:r>
                  <a:rPr lang="de-DE" sz="1400" b="1" dirty="0" err="1"/>
                  <a:t>to</a:t>
                </a:r>
                <a:r>
                  <a:rPr lang="de-DE" sz="1400" b="1" dirty="0"/>
                  <a:t> 0 (</a:t>
                </a:r>
                <a:r>
                  <a:rPr lang="de-DE" sz="1400" b="1" dirty="0" err="1"/>
                  <a:t>Assumption</a:t>
                </a:r>
                <a:r>
                  <a:rPr lang="de-DE" sz="1400" b="1" dirty="0"/>
                  <a:t> 2), </a:t>
                </a:r>
                <a:r>
                  <a:rPr lang="de-DE" sz="1400" b="1" dirty="0" err="1"/>
                  <a:t>only</a:t>
                </a:r>
                <a:r>
                  <a:rPr lang="de-DE" sz="1400" b="1" dirty="0"/>
                  <a:t> </a:t>
                </a:r>
                <a:r>
                  <a:rPr lang="de-DE" sz="1400" b="1" dirty="0" err="1"/>
                  <a:t>the</a:t>
                </a:r>
                <a:r>
                  <a:rPr lang="de-DE" sz="1400" b="1" dirty="0"/>
                  <a:t> </a:t>
                </a:r>
                <a:r>
                  <a:rPr lang="de-DE" sz="1400" b="1" dirty="0" err="1"/>
                  <a:t>variances</a:t>
                </a:r>
                <a:r>
                  <a:rPr lang="de-DE" sz="1400" b="1" dirty="0"/>
                  <a:t> </a:t>
                </a:r>
                <a:r>
                  <a:rPr lang="de-DE" sz="1400" b="1" dirty="0" err="1"/>
                  <a:t>remain</a:t>
                </a:r>
                <a:r>
                  <a:rPr lang="de-DE" sz="1400" b="1" dirty="0"/>
                  <a:t>:</a:t>
                </a:r>
                <a:endParaRPr lang="de-DE" sz="1400" i="1" dirty="0">
                  <a:latin typeface="Cambria Math"/>
                </a:endParaRPr>
              </a:p>
              <a:p>
                <a:pPr algn="ctr">
                  <a:defRPr/>
                </a:pPr>
                <a14:m>
                  <m:oMathPara xmlns:m="http://schemas.openxmlformats.org/officeDocument/2006/math">
                    <m:oMathParaPr>
                      <m:jc m:val="centerGroup"/>
                    </m:oMathParaPr>
                    <m:oMath xmlns:m="http://schemas.openxmlformats.org/officeDocument/2006/math">
                      <m:r>
                        <a:rPr lang="de-DE" sz="1200" b="0" i="1">
                          <a:solidFill>
                            <a:schemeClr val="tx1"/>
                          </a:solidFill>
                          <a:latin typeface="Cambria Math"/>
                        </a:rPr>
                        <m:t>𝐶𝑜𝑣</m:t>
                      </m:r>
                      <m:d>
                        <m:dPr>
                          <m:ctrlPr>
                            <a:rPr lang="de-DE" sz="1200" b="0" i="1">
                              <a:solidFill>
                                <a:schemeClr val="tx1"/>
                              </a:solidFill>
                              <a:latin typeface="Cambria Math" panose="02040503050406030204" pitchFamily="18" charset="0"/>
                              <a:ea typeface="Cambria Math"/>
                              <a:cs typeface="Cambria Math"/>
                            </a:rPr>
                          </m:ctrlPr>
                        </m:dPr>
                        <m:e>
                          <m:r>
                            <a:rPr lang="de-DE" sz="1200" b="0" i="1">
                              <a:solidFill>
                                <a:schemeClr val="tx1"/>
                              </a:solidFill>
                              <a:latin typeface="Cambria Math"/>
                            </a:rPr>
                            <m:t>𝑌</m:t>
                          </m:r>
                          <m:r>
                            <a:rPr lang="de-DE" sz="1200" b="0" i="1">
                              <a:solidFill>
                                <a:schemeClr val="tx1"/>
                              </a:solidFill>
                              <a:latin typeface="Cambria Math"/>
                            </a:rPr>
                            <m:t>,</m:t>
                          </m:r>
                          <m:r>
                            <a:rPr lang="de-DE" sz="1200" b="0" i="1">
                              <a:solidFill>
                                <a:schemeClr val="tx1"/>
                              </a:solidFill>
                              <a:latin typeface="Cambria Math"/>
                            </a:rPr>
                            <m:t>𝑌</m:t>
                          </m:r>
                        </m:e>
                      </m:d>
                      <m:r>
                        <a:rPr lang="de-DE" sz="1200" b="0" i="1">
                          <a:solidFill>
                            <a:schemeClr val="tx1"/>
                          </a:solidFill>
                          <a:latin typeface="Cambria Math"/>
                        </a:rPr>
                        <m:t>=</m:t>
                      </m:r>
                      <m:r>
                        <a:rPr lang="de-DE" sz="1200" b="0" i="1">
                          <a:solidFill>
                            <a:srgbClr val="C00000"/>
                          </a:solidFill>
                          <a:latin typeface="Cambria Math"/>
                        </a:rPr>
                        <m:t>𝐶𝑜𝑣</m:t>
                      </m:r>
                      <m:d>
                        <m:dPr>
                          <m:ctrlPr>
                            <a:rPr lang="de-DE" sz="1200" b="0" i="1">
                              <a:solidFill>
                                <a:srgbClr val="C00000"/>
                              </a:solidFill>
                              <a:latin typeface="Cambria Math" panose="02040503050406030204" pitchFamily="18" charset="0"/>
                              <a:ea typeface="Cambria Math"/>
                              <a:cs typeface="Cambria Math"/>
                            </a:rPr>
                          </m:ctrlPr>
                        </m:dPr>
                        <m:e>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𝑎</m:t>
                              </m:r>
                            </m:e>
                            <m:sub>
                              <m:r>
                                <a:rPr lang="de-DE" sz="1200" b="0" i="1">
                                  <a:solidFill>
                                    <a:srgbClr val="C00000"/>
                                  </a:solidFill>
                                  <a:latin typeface="Cambria Math"/>
                                </a:rPr>
                                <m:t>2</m:t>
                              </m:r>
                              <m:r>
                                <a:rPr lang="de-DE" sz="1200" i="1">
                                  <a:solidFill>
                                    <a:srgbClr val="C00000"/>
                                  </a:solidFill>
                                  <a:latin typeface="Cambria Math"/>
                                </a:rPr>
                                <m:t>1</m:t>
                              </m:r>
                            </m:sub>
                          </m:sSub>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i="1">
                                  <a:solidFill>
                                    <a:srgbClr val="C00000"/>
                                  </a:solidFill>
                                  <a:latin typeface="Cambria Math"/>
                                </a:rPr>
                                <m:t>1</m:t>
                              </m:r>
                            </m:sub>
                          </m:sSub>
                          <m:r>
                            <a:rPr lang="de-DE" sz="1200" i="1">
                              <a:solidFill>
                                <a:srgbClr val="C00000"/>
                              </a:solidFill>
                              <a:latin typeface="Cambria Math"/>
                            </a:rPr>
                            <m:t>,</m:t>
                          </m:r>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𝑎</m:t>
                              </m:r>
                            </m:e>
                            <m:sub>
                              <m:r>
                                <a:rPr lang="de-DE" sz="1200" i="1">
                                  <a:solidFill>
                                    <a:srgbClr val="C00000"/>
                                  </a:solidFill>
                                  <a:latin typeface="Cambria Math"/>
                                </a:rPr>
                                <m:t>21</m:t>
                              </m:r>
                            </m:sub>
                          </m:sSub>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i="1">
                                  <a:solidFill>
                                    <a:srgbClr val="C00000"/>
                                  </a:solidFill>
                                  <a:latin typeface="Cambria Math"/>
                                </a:rPr>
                                <m:t>1</m:t>
                              </m:r>
                            </m:sub>
                          </m:sSub>
                        </m:e>
                      </m:d>
                      <m:r>
                        <a:rPr lang="de-DE" sz="1200" i="1">
                          <a:solidFill>
                            <a:schemeClr val="tx2"/>
                          </a:solidFill>
                          <a:latin typeface="Cambria Math"/>
                        </a:rPr>
                        <m:t>+</m:t>
                      </m:r>
                      <m:r>
                        <a:rPr lang="de-DE" sz="1200" i="1">
                          <a:solidFill>
                            <a:schemeClr val="tx2"/>
                          </a:solidFill>
                          <a:latin typeface="Cambria Math"/>
                        </a:rPr>
                        <m:t>𝐶𝑜𝑣</m:t>
                      </m:r>
                      <m:d>
                        <m:dPr>
                          <m:ctrlPr>
                            <a:rPr lang="de-DE" sz="1200" i="1">
                              <a:solidFill>
                                <a:schemeClr val="tx2"/>
                              </a:solidFill>
                              <a:latin typeface="Cambria Math" panose="02040503050406030204" pitchFamily="18" charset="0"/>
                              <a:ea typeface="Cambria Math"/>
                              <a:cs typeface="Cambria Math"/>
                            </a:rPr>
                          </m:ctrlPr>
                        </m:dPr>
                        <m:e>
                          <m:sSub>
                            <m:sSubPr>
                              <m:ctrlPr>
                                <a:rPr lang="de-DE" sz="1200" i="1">
                                  <a:solidFill>
                                    <a:schemeClr val="tx2"/>
                                  </a:solidFill>
                                  <a:latin typeface="Cambria Math" panose="02040503050406030204" pitchFamily="18" charset="0"/>
                                  <a:ea typeface="Cambria Math"/>
                                  <a:cs typeface="Cambria Math"/>
                                </a:rPr>
                              </m:ctrlPr>
                            </m:sSubPr>
                            <m:e>
                              <m:r>
                                <a:rPr lang="de-DE" sz="1200" b="0" i="1">
                                  <a:solidFill>
                                    <a:schemeClr val="tx2"/>
                                  </a:solidFill>
                                  <a:latin typeface="Cambria Math"/>
                                </a:rPr>
                                <m:t>𝑐</m:t>
                              </m:r>
                            </m:e>
                            <m:sub>
                              <m:r>
                                <a:rPr lang="de-DE" sz="1200" b="0" i="1">
                                  <a:solidFill>
                                    <a:schemeClr val="tx2"/>
                                  </a:solidFill>
                                  <a:latin typeface="Cambria Math"/>
                                </a:rPr>
                                <m:t>2</m:t>
                              </m:r>
                              <m:r>
                                <a:rPr lang="de-DE" sz="1200" i="1">
                                  <a:solidFill>
                                    <a:schemeClr val="tx2"/>
                                  </a:solidFill>
                                  <a:latin typeface="Cambria Math"/>
                                </a:rPr>
                                <m:t>1</m:t>
                              </m:r>
                            </m:sub>
                          </m:sSub>
                          <m:sSub>
                            <m:sSubPr>
                              <m:ctrlPr>
                                <a:rPr lang="de-DE" sz="1200" i="1">
                                  <a:solidFill>
                                    <a:schemeClr val="tx2"/>
                                  </a:solidFill>
                                  <a:latin typeface="Cambria Math" panose="02040503050406030204" pitchFamily="18" charset="0"/>
                                  <a:ea typeface="Cambria Math"/>
                                  <a:cs typeface="Cambria Math"/>
                                </a:rPr>
                              </m:ctrlPr>
                            </m:sSubPr>
                            <m:e>
                              <m:r>
                                <a:rPr lang="de-DE" sz="1200" b="0" i="1">
                                  <a:solidFill>
                                    <a:schemeClr val="tx2"/>
                                  </a:solidFill>
                                  <a:latin typeface="Cambria Math"/>
                                </a:rPr>
                                <m:t>𝐶</m:t>
                              </m:r>
                            </m:e>
                            <m:sub>
                              <m:r>
                                <a:rPr lang="de-DE" sz="1200" i="1">
                                  <a:solidFill>
                                    <a:schemeClr val="tx2"/>
                                  </a:solidFill>
                                  <a:latin typeface="Cambria Math"/>
                                </a:rPr>
                                <m:t>1</m:t>
                              </m:r>
                            </m:sub>
                          </m:sSub>
                          <m:r>
                            <a:rPr lang="de-DE" sz="1200" i="1">
                              <a:solidFill>
                                <a:schemeClr val="tx2"/>
                              </a:solidFill>
                              <a:latin typeface="Cambria Math"/>
                            </a:rPr>
                            <m:t>, </m:t>
                          </m:r>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𝑐</m:t>
                              </m:r>
                            </m:e>
                            <m:sub>
                              <m:r>
                                <a:rPr lang="de-DE" sz="1200" i="1">
                                  <a:solidFill>
                                    <a:schemeClr val="tx2"/>
                                  </a:solidFill>
                                  <a:latin typeface="Cambria Math"/>
                                </a:rPr>
                                <m:t>21</m:t>
                              </m:r>
                            </m:sub>
                          </m:sSub>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i="1">
                                  <a:solidFill>
                                    <a:schemeClr val="tx2"/>
                                  </a:solidFill>
                                  <a:latin typeface="Cambria Math"/>
                                </a:rPr>
                                <m:t>1</m:t>
                              </m:r>
                            </m:sub>
                          </m:sSub>
                        </m:e>
                      </m:d>
                      <m:r>
                        <m:rPr>
                          <m:nor/>
                        </m:rPr>
                        <a:rPr lang="de-DE" sz="1200">
                          <a:solidFill>
                            <a:schemeClr val="accent3">
                              <a:lumMod val="50000"/>
                            </a:schemeClr>
                          </a:solidFill>
                        </a:rPr>
                        <m:t>+</m:t>
                      </m:r>
                      <m:r>
                        <a:rPr lang="de-DE" sz="1200" i="1">
                          <a:solidFill>
                            <a:schemeClr val="accent3">
                              <a:lumMod val="50000"/>
                            </a:schemeClr>
                          </a:solidFill>
                          <a:latin typeface="Cambria Math"/>
                        </a:rPr>
                        <m:t>𝐶𝑜𝑣</m:t>
                      </m:r>
                      <m:d>
                        <m:dPr>
                          <m:ctrlPr>
                            <a:rPr lang="de-DE" sz="1200" i="1">
                              <a:solidFill>
                                <a:schemeClr val="accent3">
                                  <a:lumMod val="50000"/>
                                </a:schemeClr>
                              </a:solidFill>
                              <a:latin typeface="Cambria Math" panose="02040503050406030204" pitchFamily="18" charset="0"/>
                              <a:ea typeface="Cambria Math"/>
                              <a:cs typeface="Cambria Math"/>
                            </a:rPr>
                          </m:ctrlPr>
                        </m:dPr>
                        <m:e>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b="0" i="1">
                                  <a:solidFill>
                                    <a:schemeClr val="accent3">
                                      <a:lumMod val="50000"/>
                                    </a:schemeClr>
                                  </a:solidFill>
                                  <a:latin typeface="Cambria Math"/>
                                </a:rPr>
                                <m:t>𝑒</m:t>
                              </m:r>
                            </m:e>
                            <m:sub>
                              <m:r>
                                <a:rPr lang="de-DE" sz="1200" b="0" i="1">
                                  <a:solidFill>
                                    <a:schemeClr val="accent3">
                                      <a:lumMod val="50000"/>
                                    </a:schemeClr>
                                  </a:solidFill>
                                  <a:latin typeface="Cambria Math"/>
                                </a:rPr>
                                <m:t>2</m:t>
                              </m:r>
                              <m:r>
                                <a:rPr lang="de-DE" sz="1200" i="1">
                                  <a:solidFill>
                                    <a:schemeClr val="accent3">
                                      <a:lumMod val="50000"/>
                                    </a:schemeClr>
                                  </a:solidFill>
                                  <a:latin typeface="Cambria Math"/>
                                </a:rPr>
                                <m:t>1</m:t>
                              </m:r>
                            </m:sub>
                          </m:sSub>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b="0" i="1">
                                  <a:solidFill>
                                    <a:schemeClr val="accent3">
                                      <a:lumMod val="50000"/>
                                    </a:schemeClr>
                                  </a:solidFill>
                                  <a:latin typeface="Cambria Math"/>
                                </a:rPr>
                                <m:t>𝐸</m:t>
                              </m:r>
                            </m:e>
                            <m:sub>
                              <m:r>
                                <a:rPr lang="de-DE" sz="1200" i="1">
                                  <a:solidFill>
                                    <a:schemeClr val="accent3">
                                      <a:lumMod val="50000"/>
                                    </a:schemeClr>
                                  </a:solidFill>
                                  <a:latin typeface="Cambria Math"/>
                                </a:rPr>
                                <m:t>1</m:t>
                              </m:r>
                            </m:sub>
                          </m:sSub>
                          <m:r>
                            <a:rPr lang="de-DE" sz="1200" i="1">
                              <a:solidFill>
                                <a:schemeClr val="accent3">
                                  <a:lumMod val="50000"/>
                                </a:schemeClr>
                              </a:solidFill>
                              <a:latin typeface="Cambria Math"/>
                            </a:rPr>
                            <m:t>, </m:t>
                          </m:r>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𝑒</m:t>
                              </m:r>
                            </m:e>
                            <m:sub>
                              <m:r>
                                <a:rPr lang="de-DE" sz="1200" i="1">
                                  <a:solidFill>
                                    <a:schemeClr val="accent3">
                                      <a:lumMod val="50000"/>
                                    </a:schemeClr>
                                  </a:solidFill>
                                  <a:latin typeface="Cambria Math"/>
                                </a:rPr>
                                <m:t>21</m:t>
                              </m:r>
                            </m:sub>
                          </m:sSub>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i="1">
                                  <a:solidFill>
                                    <a:schemeClr val="accent3">
                                      <a:lumMod val="50000"/>
                                    </a:schemeClr>
                                  </a:solidFill>
                                  <a:latin typeface="Cambria Math"/>
                                </a:rPr>
                                <m:t>1</m:t>
                              </m:r>
                            </m:sub>
                          </m:sSub>
                        </m:e>
                      </m:d>
                      <m:r>
                        <a:rPr lang="de-DE" sz="1200" b="0" i="1">
                          <a:solidFill>
                            <a:srgbClr val="C00000"/>
                          </a:solidFill>
                          <a:latin typeface="Cambria Math"/>
                        </a:rPr>
                        <m:t>+</m:t>
                      </m:r>
                      <m:r>
                        <a:rPr lang="de-DE" sz="1200" i="1">
                          <a:solidFill>
                            <a:srgbClr val="C00000"/>
                          </a:solidFill>
                          <a:latin typeface="Cambria Math"/>
                        </a:rPr>
                        <m:t>𝐶𝑜𝑣</m:t>
                      </m:r>
                      <m:r>
                        <a:rPr lang="de-DE" sz="1200" i="1">
                          <a:solidFill>
                            <a:srgbClr val="C00000"/>
                          </a:solidFill>
                          <a:latin typeface="Cambria Math"/>
                        </a:rPr>
                        <m:t>(</m:t>
                      </m:r>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𝑎</m:t>
                          </m:r>
                        </m:e>
                        <m:sub>
                          <m:r>
                            <a:rPr lang="de-DE" sz="1200" i="1">
                              <a:solidFill>
                                <a:srgbClr val="C00000"/>
                              </a:solidFill>
                              <a:latin typeface="Cambria Math"/>
                            </a:rPr>
                            <m:t>2</m:t>
                          </m:r>
                          <m:r>
                            <a:rPr lang="de-DE" sz="1200" b="0" i="1">
                              <a:solidFill>
                                <a:srgbClr val="C00000"/>
                              </a:solidFill>
                              <a:latin typeface="Cambria Math"/>
                            </a:rPr>
                            <m:t>2</m:t>
                          </m:r>
                        </m:sub>
                      </m:sSub>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b="0" i="1">
                              <a:solidFill>
                                <a:srgbClr val="C00000"/>
                              </a:solidFill>
                              <a:latin typeface="Cambria Math"/>
                            </a:rPr>
                            <m:t>2</m:t>
                          </m:r>
                        </m:sub>
                      </m:sSub>
                      <m:r>
                        <a:rPr lang="de-DE" sz="1200" i="1">
                          <a:solidFill>
                            <a:srgbClr val="C00000"/>
                          </a:solidFill>
                          <a:latin typeface="Cambria Math"/>
                        </a:rPr>
                        <m:t>,</m:t>
                      </m:r>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𝑎</m:t>
                          </m:r>
                        </m:e>
                        <m:sub>
                          <m:r>
                            <a:rPr lang="de-DE" sz="1200" i="1">
                              <a:solidFill>
                                <a:srgbClr val="C00000"/>
                              </a:solidFill>
                              <a:latin typeface="Cambria Math"/>
                            </a:rPr>
                            <m:t>2</m:t>
                          </m:r>
                          <m:r>
                            <a:rPr lang="de-DE" sz="1200" b="0" i="1">
                              <a:solidFill>
                                <a:srgbClr val="C00000"/>
                              </a:solidFill>
                              <a:latin typeface="Cambria Math"/>
                            </a:rPr>
                            <m:t>2</m:t>
                          </m:r>
                        </m:sub>
                      </m:sSub>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b="0" i="1">
                              <a:solidFill>
                                <a:srgbClr val="C00000"/>
                              </a:solidFill>
                              <a:latin typeface="Cambria Math"/>
                            </a:rPr>
                            <m:t>2</m:t>
                          </m:r>
                        </m:sub>
                      </m:sSub>
                      <m:r>
                        <a:rPr lang="de-DE" sz="1200" i="1">
                          <a:solidFill>
                            <a:srgbClr val="C00000"/>
                          </a:solidFill>
                          <a:latin typeface="Cambria Math"/>
                        </a:rPr>
                        <m:t>)</m:t>
                      </m:r>
                      <m:r>
                        <a:rPr lang="de-DE" sz="1200" i="1">
                          <a:solidFill>
                            <a:schemeClr val="tx2"/>
                          </a:solidFill>
                          <a:latin typeface="Cambria Math"/>
                        </a:rPr>
                        <m:t>+</m:t>
                      </m:r>
                      <m:r>
                        <a:rPr lang="de-DE" sz="1200" i="1">
                          <a:solidFill>
                            <a:schemeClr val="tx2"/>
                          </a:solidFill>
                          <a:latin typeface="Cambria Math"/>
                        </a:rPr>
                        <m:t>𝐶𝑜𝑣</m:t>
                      </m:r>
                      <m:d>
                        <m:dPr>
                          <m:ctrlPr>
                            <a:rPr lang="de-DE" sz="1200" i="1">
                              <a:solidFill>
                                <a:schemeClr val="tx2"/>
                              </a:solidFill>
                              <a:latin typeface="Cambria Math" panose="02040503050406030204" pitchFamily="18" charset="0"/>
                              <a:ea typeface="Cambria Math"/>
                              <a:cs typeface="Cambria Math"/>
                            </a:rPr>
                          </m:ctrlPr>
                        </m:dPr>
                        <m:e>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𝑐</m:t>
                              </m:r>
                            </m:e>
                            <m:sub>
                              <m:r>
                                <a:rPr lang="de-DE" sz="1200" i="1">
                                  <a:solidFill>
                                    <a:schemeClr val="tx2"/>
                                  </a:solidFill>
                                  <a:latin typeface="Cambria Math"/>
                                </a:rPr>
                                <m:t>2</m:t>
                              </m:r>
                              <m:r>
                                <a:rPr lang="de-DE" sz="1200" b="0" i="1">
                                  <a:solidFill>
                                    <a:schemeClr val="tx2"/>
                                  </a:solidFill>
                                  <a:latin typeface="Cambria Math"/>
                                </a:rPr>
                                <m:t>2</m:t>
                              </m:r>
                            </m:sub>
                          </m:sSub>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b="0" i="1">
                                  <a:solidFill>
                                    <a:schemeClr val="tx2"/>
                                  </a:solidFill>
                                  <a:latin typeface="Cambria Math"/>
                                </a:rPr>
                                <m:t>2</m:t>
                              </m:r>
                            </m:sub>
                          </m:sSub>
                          <m:r>
                            <a:rPr lang="de-DE" sz="1200" i="1">
                              <a:solidFill>
                                <a:schemeClr val="tx2"/>
                              </a:solidFill>
                              <a:latin typeface="Cambria Math"/>
                            </a:rPr>
                            <m:t>, </m:t>
                          </m:r>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𝑐</m:t>
                              </m:r>
                            </m:e>
                            <m:sub>
                              <m:r>
                                <a:rPr lang="de-DE" sz="1200" i="1">
                                  <a:solidFill>
                                    <a:schemeClr val="tx2"/>
                                  </a:solidFill>
                                  <a:latin typeface="Cambria Math"/>
                                </a:rPr>
                                <m:t>2</m:t>
                              </m:r>
                              <m:r>
                                <a:rPr lang="de-DE" sz="1200" b="0" i="1">
                                  <a:solidFill>
                                    <a:schemeClr val="tx2"/>
                                  </a:solidFill>
                                  <a:latin typeface="Cambria Math"/>
                                </a:rPr>
                                <m:t>2</m:t>
                              </m:r>
                            </m:sub>
                          </m:sSub>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b="0" i="1">
                                  <a:solidFill>
                                    <a:schemeClr val="tx2"/>
                                  </a:solidFill>
                                  <a:latin typeface="Cambria Math"/>
                                </a:rPr>
                                <m:t>2</m:t>
                              </m:r>
                            </m:sub>
                          </m:sSub>
                        </m:e>
                      </m:d>
                      <m:r>
                        <m:rPr>
                          <m:nor/>
                        </m:rPr>
                        <a:rPr lang="de-DE" sz="1200">
                          <a:solidFill>
                            <a:schemeClr val="accent3">
                              <a:lumMod val="50000"/>
                            </a:schemeClr>
                          </a:solidFill>
                        </a:rPr>
                        <m:t>+</m:t>
                      </m:r>
                      <m:r>
                        <a:rPr lang="de-DE" sz="1200" i="1">
                          <a:solidFill>
                            <a:schemeClr val="accent3">
                              <a:lumMod val="50000"/>
                            </a:schemeClr>
                          </a:solidFill>
                          <a:latin typeface="Cambria Math"/>
                        </a:rPr>
                        <m:t>𝐶𝑜𝑣</m:t>
                      </m:r>
                      <m:r>
                        <a:rPr lang="de-DE" sz="1200" i="1">
                          <a:solidFill>
                            <a:schemeClr val="accent3">
                              <a:lumMod val="50000"/>
                            </a:schemeClr>
                          </a:solidFill>
                          <a:latin typeface="Cambria Math"/>
                        </a:rPr>
                        <m:t>(</m:t>
                      </m:r>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𝑒</m:t>
                          </m:r>
                        </m:e>
                        <m:sub>
                          <m:r>
                            <a:rPr lang="de-DE" sz="1200" i="1">
                              <a:solidFill>
                                <a:schemeClr val="accent3">
                                  <a:lumMod val="50000"/>
                                </a:schemeClr>
                              </a:solidFill>
                              <a:latin typeface="Cambria Math"/>
                            </a:rPr>
                            <m:t>2</m:t>
                          </m:r>
                          <m:r>
                            <a:rPr lang="de-DE" sz="1200" b="0" i="1">
                              <a:solidFill>
                                <a:schemeClr val="accent3">
                                  <a:lumMod val="50000"/>
                                </a:schemeClr>
                              </a:solidFill>
                              <a:latin typeface="Cambria Math"/>
                            </a:rPr>
                            <m:t>2</m:t>
                          </m:r>
                        </m:sub>
                      </m:sSub>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b="0" i="1">
                              <a:solidFill>
                                <a:schemeClr val="accent3">
                                  <a:lumMod val="50000"/>
                                </a:schemeClr>
                              </a:solidFill>
                              <a:latin typeface="Cambria Math"/>
                            </a:rPr>
                            <m:t>2</m:t>
                          </m:r>
                        </m:sub>
                      </m:sSub>
                      <m:r>
                        <a:rPr lang="de-DE" sz="1200" i="1">
                          <a:solidFill>
                            <a:schemeClr val="accent3">
                              <a:lumMod val="50000"/>
                            </a:schemeClr>
                          </a:solidFill>
                          <a:latin typeface="Cambria Math"/>
                        </a:rPr>
                        <m:t>, </m:t>
                      </m:r>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𝑒</m:t>
                          </m:r>
                        </m:e>
                        <m:sub>
                          <m:r>
                            <a:rPr lang="de-DE" sz="1200" b="0" i="1">
                              <a:solidFill>
                                <a:schemeClr val="accent3">
                                  <a:lumMod val="50000"/>
                                </a:schemeClr>
                              </a:solidFill>
                              <a:latin typeface="Cambria Math"/>
                            </a:rPr>
                            <m:t>22</m:t>
                          </m:r>
                        </m:sub>
                      </m:sSub>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b="0" i="1">
                              <a:solidFill>
                                <a:schemeClr val="accent3">
                                  <a:lumMod val="50000"/>
                                </a:schemeClr>
                              </a:solidFill>
                              <a:latin typeface="Cambria Math"/>
                            </a:rPr>
                            <m:t>2</m:t>
                          </m:r>
                        </m:sub>
                      </m:sSub>
                      <m:r>
                        <a:rPr lang="de-DE" sz="1200" i="1">
                          <a:solidFill>
                            <a:schemeClr val="accent3">
                              <a:lumMod val="50000"/>
                            </a:schemeClr>
                          </a:solidFill>
                          <a:latin typeface="Cambria Math"/>
                        </a:rPr>
                        <m:t>)</m:t>
                      </m:r>
                    </m:oMath>
                  </m:oMathPara>
                </a14:m>
                <a:endParaRPr lang="de-DE" sz="1200" dirty="0">
                  <a:solidFill>
                    <a:schemeClr val="accent3">
                      <a:lumMod val="50000"/>
                    </a:schemeClr>
                  </a:solidFill>
                </a:endParaRPr>
              </a:p>
              <a:p>
                <a:pPr algn="ctr">
                  <a:defRPr/>
                </a:pPr>
                <a:endParaRPr lang="de-DE" sz="1400" dirty="0"/>
              </a:p>
              <a:p>
                <a:pPr algn="ctr">
                  <a:defRPr/>
                </a:pPr>
                <a:endParaRPr lang="de-DE" sz="1400" dirty="0"/>
              </a:p>
              <a:p>
                <a:pPr algn="ctr">
                  <a:defRPr/>
                </a:pPr>
                <a:r>
                  <a:rPr lang="de-DE" sz="1400" b="1" dirty="0" err="1"/>
                  <a:t>Apply</a:t>
                </a:r>
                <a:r>
                  <a:rPr lang="de-DE" sz="1400" b="1" dirty="0"/>
                  <a:t> </a:t>
                </a:r>
                <a:r>
                  <a:rPr lang="de-DE" sz="1400" b="1" dirty="0" err="1"/>
                  <a:t>rule</a:t>
                </a:r>
                <a:r>
                  <a:rPr lang="de-DE" sz="1400" b="1" dirty="0"/>
                  <a:t> 4: </a:t>
                </a:r>
                <a14:m>
                  <m:oMath xmlns:m="http://schemas.openxmlformats.org/officeDocument/2006/math">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ea typeface="Cambria Math"/>
                          </a:rPr>
                          <m:t>𝜶</m:t>
                        </m:r>
                        <m:r>
                          <a:rPr lang="de-DE" sz="1400" b="1" i="1">
                            <a:latin typeface="Cambria Math"/>
                          </a:rPr>
                          <m:t>𝑿</m:t>
                        </m:r>
                        <m:r>
                          <a:rPr lang="de-DE" sz="1400" b="1" i="1">
                            <a:latin typeface="Cambria Math"/>
                          </a:rPr>
                          <m:t>,</m:t>
                        </m:r>
                        <m:r>
                          <a:rPr lang="de-DE" sz="1400" b="1" i="1">
                            <a:latin typeface="Cambria Math"/>
                            <a:ea typeface="Cambria Math"/>
                          </a:rPr>
                          <m:t>𝜷</m:t>
                        </m:r>
                        <m:r>
                          <a:rPr lang="de-DE" sz="1400" b="1" i="1">
                            <a:latin typeface="Cambria Math"/>
                          </a:rPr>
                          <m:t>𝒀</m:t>
                        </m:r>
                      </m:e>
                    </m:d>
                    <m:r>
                      <a:rPr lang="de-DE" sz="1400" b="1" i="1">
                        <a:latin typeface="Cambria Math"/>
                      </a:rPr>
                      <m:t>=</m:t>
                    </m:r>
                    <m:r>
                      <a:rPr lang="de-DE" sz="1400" b="1" i="1">
                        <a:latin typeface="Cambria Math"/>
                        <a:ea typeface="Cambria Math"/>
                      </a:rPr>
                      <m:t>𝜶𝜷</m:t>
                    </m:r>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rPr>
                          <m:t>𝒀</m:t>
                        </m:r>
                        <m:r>
                          <a:rPr lang="de-DE" sz="1400" b="1" i="1">
                            <a:latin typeface="Cambria Math"/>
                          </a:rPr>
                          <m:t>,</m:t>
                        </m:r>
                        <m:r>
                          <a:rPr lang="de-DE" sz="1400" b="1" i="1">
                            <a:latin typeface="Cambria Math"/>
                          </a:rPr>
                          <m:t>𝑿</m:t>
                        </m:r>
                      </m:e>
                    </m:d>
                  </m:oMath>
                </a14:m>
                <a:r>
                  <a:rPr lang="de-DE" sz="1400" b="1" dirty="0"/>
                  <a:t>. </a:t>
                </a:r>
                <a:r>
                  <a:rPr lang="de-DE" sz="1400" b="1" dirty="0" err="1"/>
                  <a:t>Variances</a:t>
                </a:r>
                <a:r>
                  <a:rPr lang="de-DE" sz="1400" b="1" dirty="0"/>
                  <a:t> </a:t>
                </a:r>
                <a:r>
                  <a:rPr lang="de-DE" sz="1400" b="1" dirty="0" err="1"/>
                  <a:t>are</a:t>
                </a:r>
                <a:r>
                  <a:rPr lang="de-DE" sz="1400" b="1" dirty="0"/>
                  <a:t> </a:t>
                </a:r>
                <a:r>
                  <a:rPr lang="de-DE" sz="1400" b="1" dirty="0" err="1"/>
                  <a:t>fixed</a:t>
                </a:r>
                <a:r>
                  <a:rPr lang="de-DE" sz="1400" b="1" dirty="0"/>
                  <a:t> </a:t>
                </a:r>
                <a:r>
                  <a:rPr lang="de-DE" sz="1400" b="1" dirty="0" err="1"/>
                  <a:t>to</a:t>
                </a:r>
                <a:r>
                  <a:rPr lang="de-DE" sz="1400" b="1" dirty="0"/>
                  <a:t> 1 (</a:t>
                </a:r>
                <a:r>
                  <a:rPr lang="de-DE" sz="1400" b="1" dirty="0" err="1"/>
                  <a:t>Assumption</a:t>
                </a:r>
                <a:r>
                  <a:rPr lang="de-DE" sz="1400" b="1" dirty="0"/>
                  <a:t> 1):</a:t>
                </a:r>
                <a:endParaRPr dirty="0"/>
              </a:p>
              <a:p>
                <a:pPr algn="ctr">
                  <a:defRPr/>
                </a:pPr>
                <a14:m>
                  <m:oMathPara xmlns:m="http://schemas.openxmlformats.org/officeDocument/2006/math">
                    <m:oMathParaPr>
                      <m:jc m:val="centerGroup"/>
                    </m:oMathParaPr>
                    <m:oMath xmlns:m="http://schemas.openxmlformats.org/officeDocument/2006/math">
                      <m:r>
                        <a:rPr lang="de-DE" sz="1200" i="1">
                          <a:latin typeface="Cambria Math"/>
                        </a:rPr>
                        <m:t>𝐶𝑜𝑣</m:t>
                      </m:r>
                      <m:d>
                        <m:dPr>
                          <m:ctrlPr>
                            <a:rPr lang="de-DE" sz="1200" i="1">
                              <a:latin typeface="Cambria Math" panose="02040503050406030204" pitchFamily="18" charset="0"/>
                              <a:ea typeface="Cambria Math"/>
                              <a:cs typeface="Cambria Math"/>
                            </a:rPr>
                          </m:ctrlPr>
                        </m:dPr>
                        <m:e>
                          <m:r>
                            <a:rPr lang="de-DE" sz="1200" b="0" i="1">
                              <a:latin typeface="Cambria Math"/>
                            </a:rPr>
                            <m:t>𝑌</m:t>
                          </m:r>
                          <m:r>
                            <a:rPr lang="de-DE" sz="1200" i="1">
                              <a:latin typeface="Cambria Math"/>
                            </a:rPr>
                            <m:t>,</m:t>
                          </m:r>
                          <m:r>
                            <a:rPr lang="de-DE" sz="1200" i="1">
                              <a:latin typeface="Cambria Math"/>
                            </a:rPr>
                            <m:t>𝑌</m:t>
                          </m:r>
                        </m:e>
                      </m:d>
                      <m:r>
                        <a:rPr lang="de-DE" sz="1200" i="1">
                          <a:latin typeface="Cambria Math"/>
                        </a:rPr>
                        <m:t>=</m:t>
                      </m:r>
                      <m:sSubSup>
                        <m:sSubSupPr>
                          <m:ctrlPr>
                            <a:rPr lang="de-DE" sz="1200" i="1">
                              <a:solidFill>
                                <a:srgbClr val="C00000"/>
                              </a:solidFill>
                              <a:latin typeface="Cambria Math" panose="02040503050406030204" pitchFamily="18" charset="0"/>
                              <a:ea typeface="Cambria Math"/>
                              <a:cs typeface="Cambria Math"/>
                            </a:rPr>
                          </m:ctrlPr>
                        </m:sSubSupPr>
                        <m:e>
                          <m:r>
                            <a:rPr lang="de-DE" sz="1200" b="0" i="1">
                              <a:solidFill>
                                <a:srgbClr val="C00000"/>
                              </a:solidFill>
                              <a:latin typeface="Cambria Math"/>
                            </a:rPr>
                            <m:t>𝑎</m:t>
                          </m:r>
                        </m:e>
                        <m:sub>
                          <m:r>
                            <a:rPr lang="de-DE" sz="1200" b="0" i="1">
                              <a:solidFill>
                                <a:srgbClr val="C00000"/>
                              </a:solidFill>
                              <a:latin typeface="Cambria Math"/>
                            </a:rPr>
                            <m:t>21</m:t>
                          </m:r>
                        </m:sub>
                        <m:sup>
                          <m:r>
                            <a:rPr lang="de-DE" sz="1200" b="0" i="1">
                              <a:solidFill>
                                <a:srgbClr val="C00000"/>
                              </a:solidFill>
                              <a:latin typeface="Cambria Math"/>
                            </a:rPr>
                            <m:t>2</m:t>
                          </m:r>
                        </m:sup>
                      </m:sSubSup>
                      <m:r>
                        <a:rPr lang="de-DE" sz="1200" i="1">
                          <a:solidFill>
                            <a:srgbClr val="C00000"/>
                          </a:solidFill>
                          <a:latin typeface="Cambria Math"/>
                        </a:rPr>
                        <m:t>𝐶𝑜𝑣</m:t>
                      </m:r>
                      <m:d>
                        <m:dPr>
                          <m:ctrlPr>
                            <a:rPr lang="de-DE" sz="1200" i="1">
                              <a:solidFill>
                                <a:srgbClr val="C00000"/>
                              </a:solidFill>
                              <a:latin typeface="Cambria Math" panose="02040503050406030204" pitchFamily="18" charset="0"/>
                              <a:ea typeface="Cambria Math"/>
                              <a:cs typeface="Cambria Math"/>
                            </a:rPr>
                          </m:ctrlPr>
                        </m:dPr>
                        <m:e>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i="1">
                                  <a:solidFill>
                                    <a:srgbClr val="C00000"/>
                                  </a:solidFill>
                                  <a:latin typeface="Cambria Math"/>
                                </a:rPr>
                                <m:t>1</m:t>
                              </m:r>
                            </m:sub>
                          </m:sSub>
                          <m:r>
                            <a:rPr lang="de-DE" sz="1200" i="1">
                              <a:solidFill>
                                <a:srgbClr val="C00000"/>
                              </a:solidFill>
                              <a:latin typeface="Cambria Math"/>
                            </a:rPr>
                            <m:t>, </m:t>
                          </m:r>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i="1">
                                  <a:solidFill>
                                    <a:srgbClr val="C00000"/>
                                  </a:solidFill>
                                  <a:latin typeface="Cambria Math"/>
                                </a:rPr>
                                <m:t>1</m:t>
                              </m:r>
                            </m:sub>
                          </m:sSub>
                        </m:e>
                      </m:d>
                      <m:r>
                        <a:rPr lang="de-DE" sz="1200" i="1">
                          <a:solidFill>
                            <a:schemeClr val="tx2"/>
                          </a:solidFill>
                          <a:latin typeface="Cambria Math"/>
                        </a:rPr>
                        <m:t>+</m:t>
                      </m:r>
                      <m:sSubSup>
                        <m:sSubSupPr>
                          <m:ctrlPr>
                            <a:rPr lang="de-DE" sz="1200" i="1">
                              <a:solidFill>
                                <a:schemeClr val="tx2"/>
                              </a:solidFill>
                              <a:latin typeface="Cambria Math" panose="02040503050406030204" pitchFamily="18" charset="0"/>
                              <a:ea typeface="Cambria Math"/>
                              <a:cs typeface="Cambria Math"/>
                            </a:rPr>
                          </m:ctrlPr>
                        </m:sSubSupPr>
                        <m:e>
                          <m:r>
                            <a:rPr lang="de-DE" sz="1200" b="0" i="1">
                              <a:solidFill>
                                <a:schemeClr val="tx2"/>
                              </a:solidFill>
                              <a:latin typeface="Cambria Math"/>
                            </a:rPr>
                            <m:t>𝑐</m:t>
                          </m:r>
                        </m:e>
                        <m:sub>
                          <m:r>
                            <a:rPr lang="de-DE" sz="1200" i="1">
                              <a:solidFill>
                                <a:schemeClr val="tx2"/>
                              </a:solidFill>
                              <a:latin typeface="Cambria Math"/>
                            </a:rPr>
                            <m:t>21</m:t>
                          </m:r>
                        </m:sub>
                        <m:sup>
                          <m:r>
                            <a:rPr lang="de-DE" sz="1200" i="1">
                              <a:solidFill>
                                <a:schemeClr val="tx2"/>
                              </a:solidFill>
                              <a:latin typeface="Cambria Math"/>
                            </a:rPr>
                            <m:t>2</m:t>
                          </m:r>
                        </m:sup>
                      </m:sSubSup>
                      <m:r>
                        <a:rPr lang="de-DE" sz="1200" i="1">
                          <a:solidFill>
                            <a:schemeClr val="tx2"/>
                          </a:solidFill>
                          <a:latin typeface="Cambria Math"/>
                        </a:rPr>
                        <m:t>𝐶𝑜𝑣</m:t>
                      </m:r>
                      <m:d>
                        <m:dPr>
                          <m:ctrlPr>
                            <a:rPr lang="de-DE" sz="1200" i="1">
                              <a:solidFill>
                                <a:schemeClr val="tx2"/>
                              </a:solidFill>
                              <a:latin typeface="Cambria Math" panose="02040503050406030204" pitchFamily="18" charset="0"/>
                              <a:ea typeface="Cambria Math"/>
                              <a:cs typeface="Cambria Math"/>
                            </a:rPr>
                          </m:ctrlPr>
                        </m:dPr>
                        <m:e>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i="1">
                                  <a:solidFill>
                                    <a:schemeClr val="tx2"/>
                                  </a:solidFill>
                                  <a:latin typeface="Cambria Math"/>
                                </a:rPr>
                                <m:t>1</m:t>
                              </m:r>
                            </m:sub>
                          </m:sSub>
                          <m:r>
                            <a:rPr lang="de-DE" sz="1200" i="1">
                              <a:solidFill>
                                <a:schemeClr val="tx2"/>
                              </a:solidFill>
                              <a:latin typeface="Cambria Math"/>
                            </a:rPr>
                            <m:t>, </m:t>
                          </m:r>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i="1">
                                  <a:solidFill>
                                    <a:schemeClr val="tx2"/>
                                  </a:solidFill>
                                  <a:latin typeface="Cambria Math"/>
                                </a:rPr>
                                <m:t>1</m:t>
                              </m:r>
                            </m:sub>
                          </m:sSub>
                        </m:e>
                      </m:d>
                      <m:r>
                        <m:rPr>
                          <m:nor/>
                        </m:rPr>
                        <a:rPr lang="de-DE" sz="1200">
                          <a:solidFill>
                            <a:schemeClr val="accent3">
                              <a:lumMod val="50000"/>
                            </a:schemeClr>
                          </a:solidFill>
                        </a:rPr>
                        <m:t>+</m:t>
                      </m:r>
                      <m:sSubSup>
                        <m:sSubSupPr>
                          <m:ctrlPr>
                            <a:rPr lang="de-DE" sz="1200" i="1">
                              <a:solidFill>
                                <a:schemeClr val="accent3">
                                  <a:lumMod val="50000"/>
                                </a:schemeClr>
                              </a:solidFill>
                              <a:latin typeface="Cambria Math" panose="02040503050406030204" pitchFamily="18" charset="0"/>
                              <a:ea typeface="Cambria Math"/>
                              <a:cs typeface="Cambria Math"/>
                            </a:rPr>
                          </m:ctrlPr>
                        </m:sSubSupPr>
                        <m:e>
                          <m:r>
                            <a:rPr lang="de-DE" sz="1200" b="0" i="1">
                              <a:solidFill>
                                <a:schemeClr val="accent3">
                                  <a:lumMod val="50000"/>
                                </a:schemeClr>
                              </a:solidFill>
                              <a:latin typeface="Cambria Math"/>
                            </a:rPr>
                            <m:t>𝑒</m:t>
                          </m:r>
                        </m:e>
                        <m:sub>
                          <m:r>
                            <a:rPr lang="de-DE" sz="1200" i="1">
                              <a:solidFill>
                                <a:schemeClr val="accent3">
                                  <a:lumMod val="50000"/>
                                </a:schemeClr>
                              </a:solidFill>
                              <a:latin typeface="Cambria Math"/>
                            </a:rPr>
                            <m:t>21</m:t>
                          </m:r>
                        </m:sub>
                        <m:sup>
                          <m:r>
                            <a:rPr lang="de-DE" sz="1200" i="1">
                              <a:solidFill>
                                <a:schemeClr val="accent3">
                                  <a:lumMod val="50000"/>
                                </a:schemeClr>
                              </a:solidFill>
                              <a:latin typeface="Cambria Math"/>
                            </a:rPr>
                            <m:t>2</m:t>
                          </m:r>
                        </m:sup>
                      </m:sSubSup>
                      <m:r>
                        <a:rPr lang="de-DE" sz="1200" i="1">
                          <a:solidFill>
                            <a:schemeClr val="accent3">
                              <a:lumMod val="50000"/>
                            </a:schemeClr>
                          </a:solidFill>
                          <a:latin typeface="Cambria Math"/>
                        </a:rPr>
                        <m:t>𝐶𝑜𝑣</m:t>
                      </m:r>
                      <m:d>
                        <m:dPr>
                          <m:ctrlPr>
                            <a:rPr lang="de-DE" sz="1200" i="1">
                              <a:solidFill>
                                <a:schemeClr val="accent3">
                                  <a:lumMod val="50000"/>
                                </a:schemeClr>
                              </a:solidFill>
                              <a:latin typeface="Cambria Math" panose="02040503050406030204" pitchFamily="18" charset="0"/>
                              <a:ea typeface="Cambria Math"/>
                              <a:cs typeface="Cambria Math"/>
                            </a:rPr>
                          </m:ctrlPr>
                        </m:dPr>
                        <m:e>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i="1">
                                  <a:solidFill>
                                    <a:schemeClr val="accent3">
                                      <a:lumMod val="50000"/>
                                    </a:schemeClr>
                                  </a:solidFill>
                                  <a:latin typeface="Cambria Math"/>
                                </a:rPr>
                                <m:t>1</m:t>
                              </m:r>
                            </m:sub>
                          </m:sSub>
                          <m:r>
                            <a:rPr lang="de-DE" sz="1200" i="1">
                              <a:solidFill>
                                <a:schemeClr val="accent3">
                                  <a:lumMod val="50000"/>
                                </a:schemeClr>
                              </a:solidFill>
                              <a:latin typeface="Cambria Math"/>
                            </a:rPr>
                            <m:t>, </m:t>
                          </m:r>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i="1">
                                  <a:solidFill>
                                    <a:schemeClr val="accent3">
                                      <a:lumMod val="50000"/>
                                    </a:schemeClr>
                                  </a:solidFill>
                                  <a:latin typeface="Cambria Math"/>
                                </a:rPr>
                                <m:t>1</m:t>
                              </m:r>
                            </m:sub>
                          </m:sSub>
                        </m:e>
                      </m:d>
                      <m:r>
                        <a:rPr lang="de-DE" sz="1200" i="1">
                          <a:solidFill>
                            <a:srgbClr val="C00000"/>
                          </a:solidFill>
                          <a:latin typeface="Cambria Math"/>
                        </a:rPr>
                        <m:t>+</m:t>
                      </m:r>
                      <m:sSubSup>
                        <m:sSubSupPr>
                          <m:ctrlPr>
                            <a:rPr lang="de-DE" sz="1200" i="1">
                              <a:solidFill>
                                <a:srgbClr val="C00000"/>
                              </a:solidFill>
                              <a:latin typeface="Cambria Math" panose="02040503050406030204" pitchFamily="18" charset="0"/>
                              <a:ea typeface="Cambria Math"/>
                              <a:cs typeface="Cambria Math"/>
                            </a:rPr>
                          </m:ctrlPr>
                        </m:sSubSupPr>
                        <m:e>
                          <m:r>
                            <a:rPr lang="de-DE" sz="1200" i="1">
                              <a:solidFill>
                                <a:srgbClr val="C00000"/>
                              </a:solidFill>
                              <a:latin typeface="Cambria Math"/>
                            </a:rPr>
                            <m:t>𝑎</m:t>
                          </m:r>
                        </m:e>
                        <m:sub>
                          <m:r>
                            <a:rPr lang="de-DE" sz="1200" i="1">
                              <a:solidFill>
                                <a:srgbClr val="C00000"/>
                              </a:solidFill>
                              <a:latin typeface="Cambria Math"/>
                            </a:rPr>
                            <m:t>2</m:t>
                          </m:r>
                          <m:r>
                            <a:rPr lang="de-DE" sz="1200" b="0" i="1">
                              <a:solidFill>
                                <a:srgbClr val="C00000"/>
                              </a:solidFill>
                              <a:latin typeface="Cambria Math"/>
                            </a:rPr>
                            <m:t>2</m:t>
                          </m:r>
                        </m:sub>
                        <m:sup>
                          <m:r>
                            <a:rPr lang="de-DE" sz="1200" i="1">
                              <a:solidFill>
                                <a:srgbClr val="C00000"/>
                              </a:solidFill>
                              <a:latin typeface="Cambria Math"/>
                            </a:rPr>
                            <m:t>2</m:t>
                          </m:r>
                        </m:sup>
                      </m:sSubSup>
                      <m:r>
                        <a:rPr lang="de-DE" sz="1200" i="1">
                          <a:solidFill>
                            <a:srgbClr val="C00000"/>
                          </a:solidFill>
                          <a:latin typeface="Cambria Math"/>
                        </a:rPr>
                        <m:t>𝐶𝑜𝑣</m:t>
                      </m:r>
                      <m:d>
                        <m:dPr>
                          <m:ctrlPr>
                            <a:rPr lang="de-DE" sz="1200" i="1">
                              <a:solidFill>
                                <a:srgbClr val="C00000"/>
                              </a:solidFill>
                              <a:latin typeface="Cambria Math" panose="02040503050406030204" pitchFamily="18" charset="0"/>
                              <a:ea typeface="Cambria Math"/>
                              <a:cs typeface="Cambria Math"/>
                            </a:rPr>
                          </m:ctrlPr>
                        </m:dPr>
                        <m:e>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i="1">
                                  <a:solidFill>
                                    <a:srgbClr val="C00000"/>
                                  </a:solidFill>
                                  <a:latin typeface="Cambria Math"/>
                                </a:rPr>
                                <m:t>2</m:t>
                              </m:r>
                            </m:sub>
                          </m:sSub>
                          <m:r>
                            <a:rPr lang="de-DE" sz="1200" i="1">
                              <a:solidFill>
                                <a:srgbClr val="C00000"/>
                              </a:solidFill>
                              <a:latin typeface="Cambria Math"/>
                            </a:rPr>
                            <m:t>, </m:t>
                          </m:r>
                          <m:sSub>
                            <m:sSubPr>
                              <m:ctrlPr>
                                <a:rPr lang="de-DE" sz="1200" i="1">
                                  <a:solidFill>
                                    <a:srgbClr val="C00000"/>
                                  </a:solidFill>
                                  <a:latin typeface="Cambria Math" panose="02040503050406030204" pitchFamily="18" charset="0"/>
                                  <a:ea typeface="Cambria Math"/>
                                  <a:cs typeface="Cambria Math"/>
                                </a:rPr>
                              </m:ctrlPr>
                            </m:sSubPr>
                            <m:e>
                              <m:r>
                                <a:rPr lang="de-DE" sz="1200" i="1">
                                  <a:solidFill>
                                    <a:srgbClr val="C00000"/>
                                  </a:solidFill>
                                  <a:latin typeface="Cambria Math"/>
                                </a:rPr>
                                <m:t>𝐴</m:t>
                              </m:r>
                            </m:e>
                            <m:sub>
                              <m:r>
                                <a:rPr lang="de-DE" sz="1200" i="1">
                                  <a:solidFill>
                                    <a:srgbClr val="C00000"/>
                                  </a:solidFill>
                                  <a:latin typeface="Cambria Math"/>
                                </a:rPr>
                                <m:t>2</m:t>
                              </m:r>
                            </m:sub>
                          </m:sSub>
                        </m:e>
                      </m:d>
                      <m:r>
                        <a:rPr lang="de-DE" sz="1200" i="1">
                          <a:solidFill>
                            <a:schemeClr val="tx2"/>
                          </a:solidFill>
                          <a:latin typeface="Cambria Math"/>
                        </a:rPr>
                        <m:t>+</m:t>
                      </m:r>
                      <m:sSubSup>
                        <m:sSubSupPr>
                          <m:ctrlPr>
                            <a:rPr lang="de-DE" sz="1200" i="1">
                              <a:solidFill>
                                <a:schemeClr val="tx2"/>
                              </a:solidFill>
                              <a:latin typeface="Cambria Math" panose="02040503050406030204" pitchFamily="18" charset="0"/>
                              <a:ea typeface="Cambria Math"/>
                              <a:cs typeface="Cambria Math"/>
                            </a:rPr>
                          </m:ctrlPr>
                        </m:sSubSupPr>
                        <m:e>
                          <m:r>
                            <a:rPr lang="de-DE" sz="1200" b="0" i="1">
                              <a:solidFill>
                                <a:schemeClr val="tx2"/>
                              </a:solidFill>
                              <a:latin typeface="Cambria Math"/>
                            </a:rPr>
                            <m:t>𝑐</m:t>
                          </m:r>
                        </m:e>
                        <m:sub>
                          <m:r>
                            <a:rPr lang="de-DE" sz="1200" i="1">
                              <a:solidFill>
                                <a:schemeClr val="tx2"/>
                              </a:solidFill>
                              <a:latin typeface="Cambria Math"/>
                            </a:rPr>
                            <m:t>2</m:t>
                          </m:r>
                          <m:r>
                            <a:rPr lang="de-DE" sz="1200" b="0" i="1">
                              <a:solidFill>
                                <a:schemeClr val="tx2"/>
                              </a:solidFill>
                              <a:latin typeface="Cambria Math"/>
                            </a:rPr>
                            <m:t>2</m:t>
                          </m:r>
                        </m:sub>
                        <m:sup>
                          <m:r>
                            <a:rPr lang="de-DE" sz="1200" i="1">
                              <a:solidFill>
                                <a:schemeClr val="tx2"/>
                              </a:solidFill>
                              <a:latin typeface="Cambria Math"/>
                            </a:rPr>
                            <m:t>2</m:t>
                          </m:r>
                        </m:sup>
                      </m:sSubSup>
                      <m:r>
                        <a:rPr lang="de-DE" sz="1200" i="1">
                          <a:solidFill>
                            <a:schemeClr val="tx2"/>
                          </a:solidFill>
                          <a:latin typeface="Cambria Math"/>
                        </a:rPr>
                        <m:t>𝐶𝑜𝑣</m:t>
                      </m:r>
                      <m:d>
                        <m:dPr>
                          <m:ctrlPr>
                            <a:rPr lang="de-DE" sz="1200" i="1">
                              <a:solidFill>
                                <a:schemeClr val="tx2"/>
                              </a:solidFill>
                              <a:latin typeface="Cambria Math" panose="02040503050406030204" pitchFamily="18" charset="0"/>
                              <a:ea typeface="Cambria Math"/>
                              <a:cs typeface="Cambria Math"/>
                            </a:rPr>
                          </m:ctrlPr>
                        </m:dPr>
                        <m:e>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i="1">
                                  <a:solidFill>
                                    <a:schemeClr val="tx2"/>
                                  </a:solidFill>
                                  <a:latin typeface="Cambria Math"/>
                                </a:rPr>
                                <m:t>2</m:t>
                              </m:r>
                            </m:sub>
                          </m:sSub>
                          <m:r>
                            <a:rPr lang="de-DE" sz="1200" i="1">
                              <a:solidFill>
                                <a:schemeClr val="tx2"/>
                              </a:solidFill>
                              <a:latin typeface="Cambria Math"/>
                            </a:rPr>
                            <m:t>, </m:t>
                          </m:r>
                          <m:sSub>
                            <m:sSubPr>
                              <m:ctrlPr>
                                <a:rPr lang="de-DE" sz="1200" i="1">
                                  <a:solidFill>
                                    <a:schemeClr val="tx2"/>
                                  </a:solidFill>
                                  <a:latin typeface="Cambria Math" panose="02040503050406030204" pitchFamily="18" charset="0"/>
                                  <a:ea typeface="Cambria Math"/>
                                  <a:cs typeface="Cambria Math"/>
                                </a:rPr>
                              </m:ctrlPr>
                            </m:sSubPr>
                            <m:e>
                              <m:r>
                                <a:rPr lang="de-DE" sz="1200" i="1">
                                  <a:solidFill>
                                    <a:schemeClr val="tx2"/>
                                  </a:solidFill>
                                  <a:latin typeface="Cambria Math"/>
                                </a:rPr>
                                <m:t>𝐶</m:t>
                              </m:r>
                            </m:e>
                            <m:sub>
                              <m:r>
                                <a:rPr lang="de-DE" sz="1200" i="1">
                                  <a:solidFill>
                                    <a:schemeClr val="tx2"/>
                                  </a:solidFill>
                                  <a:latin typeface="Cambria Math"/>
                                </a:rPr>
                                <m:t>2</m:t>
                              </m:r>
                            </m:sub>
                          </m:sSub>
                        </m:e>
                      </m:d>
                      <m:r>
                        <m:rPr>
                          <m:nor/>
                        </m:rPr>
                        <a:rPr lang="de-DE" sz="1200">
                          <a:solidFill>
                            <a:schemeClr val="accent3">
                              <a:lumMod val="50000"/>
                            </a:schemeClr>
                          </a:solidFill>
                        </a:rPr>
                        <m:t>+</m:t>
                      </m:r>
                      <m:sSubSup>
                        <m:sSubSupPr>
                          <m:ctrlPr>
                            <a:rPr lang="de-DE" sz="1200" i="1">
                              <a:solidFill>
                                <a:schemeClr val="accent3">
                                  <a:lumMod val="50000"/>
                                </a:schemeClr>
                              </a:solidFill>
                              <a:latin typeface="Cambria Math" panose="02040503050406030204" pitchFamily="18" charset="0"/>
                              <a:ea typeface="Cambria Math"/>
                              <a:cs typeface="Cambria Math"/>
                            </a:rPr>
                          </m:ctrlPr>
                        </m:sSubSupPr>
                        <m:e>
                          <m:r>
                            <a:rPr lang="de-DE" sz="1200" b="0" i="1">
                              <a:solidFill>
                                <a:schemeClr val="accent3">
                                  <a:lumMod val="50000"/>
                                </a:schemeClr>
                              </a:solidFill>
                              <a:latin typeface="Cambria Math"/>
                            </a:rPr>
                            <m:t>𝑒</m:t>
                          </m:r>
                        </m:e>
                        <m:sub>
                          <m:r>
                            <a:rPr lang="de-DE" sz="1200" i="1">
                              <a:solidFill>
                                <a:schemeClr val="accent3">
                                  <a:lumMod val="50000"/>
                                </a:schemeClr>
                              </a:solidFill>
                              <a:latin typeface="Cambria Math"/>
                            </a:rPr>
                            <m:t>2</m:t>
                          </m:r>
                          <m:r>
                            <a:rPr lang="de-DE" sz="1200" b="0" i="1">
                              <a:solidFill>
                                <a:schemeClr val="accent3">
                                  <a:lumMod val="50000"/>
                                </a:schemeClr>
                              </a:solidFill>
                              <a:latin typeface="Cambria Math"/>
                            </a:rPr>
                            <m:t>2</m:t>
                          </m:r>
                        </m:sub>
                        <m:sup>
                          <m:r>
                            <a:rPr lang="de-DE" sz="1200" i="1">
                              <a:solidFill>
                                <a:schemeClr val="accent3">
                                  <a:lumMod val="50000"/>
                                </a:schemeClr>
                              </a:solidFill>
                              <a:latin typeface="Cambria Math"/>
                            </a:rPr>
                            <m:t>2</m:t>
                          </m:r>
                        </m:sup>
                      </m:sSubSup>
                      <m:r>
                        <a:rPr lang="de-DE" sz="1200" i="1">
                          <a:solidFill>
                            <a:schemeClr val="accent3">
                              <a:lumMod val="50000"/>
                            </a:schemeClr>
                          </a:solidFill>
                          <a:latin typeface="Cambria Math"/>
                        </a:rPr>
                        <m:t>𝐶𝑜𝑣</m:t>
                      </m:r>
                      <m:d>
                        <m:dPr>
                          <m:ctrlPr>
                            <a:rPr lang="de-DE" sz="1200" i="1">
                              <a:solidFill>
                                <a:schemeClr val="accent3">
                                  <a:lumMod val="50000"/>
                                </a:schemeClr>
                              </a:solidFill>
                              <a:latin typeface="Cambria Math" panose="02040503050406030204" pitchFamily="18" charset="0"/>
                              <a:ea typeface="Cambria Math"/>
                              <a:cs typeface="Cambria Math"/>
                            </a:rPr>
                          </m:ctrlPr>
                        </m:dPr>
                        <m:e>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i="1">
                                  <a:solidFill>
                                    <a:schemeClr val="accent3">
                                      <a:lumMod val="50000"/>
                                    </a:schemeClr>
                                  </a:solidFill>
                                  <a:latin typeface="Cambria Math"/>
                                </a:rPr>
                                <m:t>2</m:t>
                              </m:r>
                            </m:sub>
                          </m:sSub>
                          <m:r>
                            <a:rPr lang="de-DE" sz="1200" i="1">
                              <a:solidFill>
                                <a:schemeClr val="accent3">
                                  <a:lumMod val="50000"/>
                                </a:schemeClr>
                              </a:solidFill>
                              <a:latin typeface="Cambria Math"/>
                            </a:rPr>
                            <m:t>, </m:t>
                          </m:r>
                          <m:sSub>
                            <m:sSubPr>
                              <m:ctrlPr>
                                <a:rPr lang="de-DE" sz="1200" i="1">
                                  <a:solidFill>
                                    <a:schemeClr val="accent3">
                                      <a:lumMod val="50000"/>
                                    </a:schemeClr>
                                  </a:solidFill>
                                  <a:latin typeface="Cambria Math" panose="02040503050406030204" pitchFamily="18" charset="0"/>
                                  <a:ea typeface="Cambria Math"/>
                                  <a:cs typeface="Cambria Math"/>
                                </a:rPr>
                              </m:ctrlPr>
                            </m:sSubPr>
                            <m:e>
                              <m:r>
                                <a:rPr lang="de-DE" sz="1200" i="1">
                                  <a:solidFill>
                                    <a:schemeClr val="accent3">
                                      <a:lumMod val="50000"/>
                                    </a:schemeClr>
                                  </a:solidFill>
                                  <a:latin typeface="Cambria Math"/>
                                </a:rPr>
                                <m:t>𝐸</m:t>
                              </m:r>
                            </m:e>
                            <m:sub>
                              <m:r>
                                <a:rPr lang="de-DE" sz="1200" i="1">
                                  <a:solidFill>
                                    <a:schemeClr val="accent3">
                                      <a:lumMod val="50000"/>
                                    </a:schemeClr>
                                  </a:solidFill>
                                  <a:latin typeface="Cambria Math"/>
                                </a:rPr>
                                <m:t>2</m:t>
                              </m:r>
                            </m:sub>
                          </m:sSub>
                        </m:e>
                      </m:d>
                      <m:r>
                        <a:rPr lang="de-DE" sz="1200" b="0" i="1">
                          <a:latin typeface="Cambria Math"/>
                        </a:rPr>
                        <m:t>=</m:t>
                      </m:r>
                    </m:oMath>
                  </m:oMathPara>
                </a14:m>
                <a:endParaRPr lang="de-DE" sz="1200" b="0" dirty="0"/>
              </a:p>
              <a:p>
                <a:pPr algn="ctr">
                  <a:defRPr/>
                </a:pPr>
                <a14:m>
                  <m:oMathPara xmlns:m="http://schemas.openxmlformats.org/officeDocument/2006/math">
                    <m:oMathParaPr>
                      <m:jc m:val="centerGroup"/>
                    </m:oMathParaPr>
                    <m:oMath xmlns:m="http://schemas.openxmlformats.org/officeDocument/2006/math">
                      <m:sSubSup>
                        <m:sSubSupPr>
                          <m:ctrlPr>
                            <a:rPr lang="de-DE" sz="1200" i="1">
                              <a:solidFill>
                                <a:srgbClr val="C00000"/>
                              </a:solidFill>
                              <a:latin typeface="Cambria Math" panose="02040503050406030204" pitchFamily="18" charset="0"/>
                              <a:ea typeface="Cambria Math"/>
                              <a:cs typeface="Cambria Math"/>
                            </a:rPr>
                          </m:ctrlPr>
                        </m:sSubSupPr>
                        <m:e>
                          <m:r>
                            <a:rPr lang="de-DE" sz="1200" b="0" i="1">
                              <a:solidFill>
                                <a:srgbClr val="C00000"/>
                              </a:solidFill>
                              <a:latin typeface="Cambria Math"/>
                            </a:rPr>
                            <m:t>𝑎</m:t>
                          </m:r>
                        </m:e>
                        <m:sub>
                          <m:r>
                            <a:rPr lang="de-DE" sz="1200" b="0" i="1">
                              <a:solidFill>
                                <a:srgbClr val="C00000"/>
                              </a:solidFill>
                              <a:latin typeface="Cambria Math"/>
                            </a:rPr>
                            <m:t>21</m:t>
                          </m:r>
                        </m:sub>
                        <m:sup>
                          <m:r>
                            <a:rPr lang="de-DE" sz="1200" b="0" i="1">
                              <a:solidFill>
                                <a:srgbClr val="C00000"/>
                              </a:solidFill>
                              <a:latin typeface="Cambria Math"/>
                            </a:rPr>
                            <m:t>2</m:t>
                          </m:r>
                        </m:sup>
                      </m:sSubSup>
                      <m:r>
                        <a:rPr lang="de-DE" sz="1200" i="1">
                          <a:solidFill>
                            <a:schemeClr val="tx2"/>
                          </a:solidFill>
                          <a:latin typeface="Cambria Math"/>
                        </a:rPr>
                        <m:t>+</m:t>
                      </m:r>
                      <m:sSubSup>
                        <m:sSubSupPr>
                          <m:ctrlPr>
                            <a:rPr lang="de-DE" sz="1200" i="1">
                              <a:solidFill>
                                <a:schemeClr val="tx2"/>
                              </a:solidFill>
                              <a:latin typeface="Cambria Math" panose="02040503050406030204" pitchFamily="18" charset="0"/>
                              <a:ea typeface="Cambria Math"/>
                              <a:cs typeface="Cambria Math"/>
                            </a:rPr>
                          </m:ctrlPr>
                        </m:sSubSupPr>
                        <m:e>
                          <m:r>
                            <a:rPr lang="de-DE" sz="1200" b="0" i="1">
                              <a:solidFill>
                                <a:schemeClr val="tx2"/>
                              </a:solidFill>
                              <a:latin typeface="Cambria Math"/>
                            </a:rPr>
                            <m:t>𝑐</m:t>
                          </m:r>
                        </m:e>
                        <m:sub>
                          <m:r>
                            <a:rPr lang="de-DE" sz="1200" i="1">
                              <a:solidFill>
                                <a:schemeClr val="tx2"/>
                              </a:solidFill>
                              <a:latin typeface="Cambria Math"/>
                            </a:rPr>
                            <m:t>21</m:t>
                          </m:r>
                        </m:sub>
                        <m:sup>
                          <m:r>
                            <a:rPr lang="de-DE" sz="1200" i="1">
                              <a:solidFill>
                                <a:schemeClr val="tx2"/>
                              </a:solidFill>
                              <a:latin typeface="Cambria Math"/>
                            </a:rPr>
                            <m:t>2</m:t>
                          </m:r>
                        </m:sup>
                      </m:sSubSup>
                      <m:r>
                        <m:rPr>
                          <m:nor/>
                        </m:rPr>
                        <a:rPr lang="de-DE" sz="1200">
                          <a:solidFill>
                            <a:schemeClr val="accent3">
                              <a:lumMod val="50000"/>
                            </a:schemeClr>
                          </a:solidFill>
                        </a:rPr>
                        <m:t>+</m:t>
                      </m:r>
                      <m:sSubSup>
                        <m:sSubSupPr>
                          <m:ctrlPr>
                            <a:rPr lang="de-DE" sz="1200" i="1">
                              <a:solidFill>
                                <a:schemeClr val="accent3">
                                  <a:lumMod val="50000"/>
                                </a:schemeClr>
                              </a:solidFill>
                              <a:latin typeface="Cambria Math" panose="02040503050406030204" pitchFamily="18" charset="0"/>
                              <a:ea typeface="Cambria Math"/>
                              <a:cs typeface="Cambria Math"/>
                            </a:rPr>
                          </m:ctrlPr>
                        </m:sSubSupPr>
                        <m:e>
                          <m:r>
                            <a:rPr lang="de-DE" sz="1200" b="0" i="1">
                              <a:solidFill>
                                <a:schemeClr val="accent3">
                                  <a:lumMod val="50000"/>
                                </a:schemeClr>
                              </a:solidFill>
                              <a:latin typeface="Cambria Math"/>
                            </a:rPr>
                            <m:t>𝑒</m:t>
                          </m:r>
                        </m:e>
                        <m:sub>
                          <m:r>
                            <a:rPr lang="de-DE" sz="1200" i="1">
                              <a:solidFill>
                                <a:schemeClr val="accent3">
                                  <a:lumMod val="50000"/>
                                </a:schemeClr>
                              </a:solidFill>
                              <a:latin typeface="Cambria Math"/>
                            </a:rPr>
                            <m:t>21</m:t>
                          </m:r>
                        </m:sub>
                        <m:sup>
                          <m:r>
                            <a:rPr lang="de-DE" sz="1200" i="1">
                              <a:solidFill>
                                <a:schemeClr val="accent3">
                                  <a:lumMod val="50000"/>
                                </a:schemeClr>
                              </a:solidFill>
                              <a:latin typeface="Cambria Math"/>
                            </a:rPr>
                            <m:t>2</m:t>
                          </m:r>
                        </m:sup>
                      </m:sSubSup>
                      <m:r>
                        <a:rPr lang="de-DE" sz="1200" i="1">
                          <a:solidFill>
                            <a:srgbClr val="C00000"/>
                          </a:solidFill>
                          <a:latin typeface="Cambria Math"/>
                        </a:rPr>
                        <m:t>+</m:t>
                      </m:r>
                      <m:sSubSup>
                        <m:sSubSupPr>
                          <m:ctrlPr>
                            <a:rPr lang="de-DE" sz="1200" i="1">
                              <a:solidFill>
                                <a:srgbClr val="C00000"/>
                              </a:solidFill>
                              <a:latin typeface="Cambria Math" panose="02040503050406030204" pitchFamily="18" charset="0"/>
                              <a:ea typeface="Cambria Math"/>
                              <a:cs typeface="Cambria Math"/>
                            </a:rPr>
                          </m:ctrlPr>
                        </m:sSubSupPr>
                        <m:e>
                          <m:r>
                            <a:rPr lang="de-DE" sz="1200" i="1">
                              <a:solidFill>
                                <a:srgbClr val="C00000"/>
                              </a:solidFill>
                              <a:latin typeface="Cambria Math"/>
                            </a:rPr>
                            <m:t>𝑎</m:t>
                          </m:r>
                        </m:e>
                        <m:sub>
                          <m:r>
                            <a:rPr lang="de-DE" sz="1200" i="1">
                              <a:solidFill>
                                <a:srgbClr val="C00000"/>
                              </a:solidFill>
                              <a:latin typeface="Cambria Math"/>
                            </a:rPr>
                            <m:t>2</m:t>
                          </m:r>
                          <m:r>
                            <a:rPr lang="de-DE" sz="1200" b="0" i="1">
                              <a:solidFill>
                                <a:srgbClr val="C00000"/>
                              </a:solidFill>
                              <a:latin typeface="Cambria Math"/>
                            </a:rPr>
                            <m:t>2</m:t>
                          </m:r>
                        </m:sub>
                        <m:sup>
                          <m:r>
                            <a:rPr lang="de-DE" sz="1200" i="1">
                              <a:solidFill>
                                <a:srgbClr val="C00000"/>
                              </a:solidFill>
                              <a:latin typeface="Cambria Math"/>
                            </a:rPr>
                            <m:t>2</m:t>
                          </m:r>
                        </m:sup>
                      </m:sSubSup>
                      <m:r>
                        <a:rPr lang="de-DE" sz="1200" i="1">
                          <a:solidFill>
                            <a:schemeClr val="tx2"/>
                          </a:solidFill>
                          <a:latin typeface="Cambria Math"/>
                        </a:rPr>
                        <m:t>+</m:t>
                      </m:r>
                      <m:sSubSup>
                        <m:sSubSupPr>
                          <m:ctrlPr>
                            <a:rPr lang="de-DE" sz="1200" i="1">
                              <a:solidFill>
                                <a:schemeClr val="tx2"/>
                              </a:solidFill>
                              <a:latin typeface="Cambria Math" panose="02040503050406030204" pitchFamily="18" charset="0"/>
                              <a:ea typeface="Cambria Math"/>
                              <a:cs typeface="Cambria Math"/>
                            </a:rPr>
                          </m:ctrlPr>
                        </m:sSubSupPr>
                        <m:e>
                          <m:r>
                            <a:rPr lang="de-DE" sz="1200" b="0" i="1">
                              <a:solidFill>
                                <a:schemeClr val="tx2"/>
                              </a:solidFill>
                              <a:latin typeface="Cambria Math"/>
                            </a:rPr>
                            <m:t>𝑐</m:t>
                          </m:r>
                        </m:e>
                        <m:sub>
                          <m:r>
                            <a:rPr lang="de-DE" sz="1200" i="1">
                              <a:solidFill>
                                <a:schemeClr val="tx2"/>
                              </a:solidFill>
                              <a:latin typeface="Cambria Math"/>
                            </a:rPr>
                            <m:t>2</m:t>
                          </m:r>
                          <m:r>
                            <a:rPr lang="de-DE" sz="1200" b="0" i="1">
                              <a:solidFill>
                                <a:schemeClr val="tx2"/>
                              </a:solidFill>
                              <a:latin typeface="Cambria Math"/>
                            </a:rPr>
                            <m:t>2</m:t>
                          </m:r>
                        </m:sub>
                        <m:sup>
                          <m:r>
                            <a:rPr lang="de-DE" sz="1200" i="1">
                              <a:solidFill>
                                <a:schemeClr val="tx2"/>
                              </a:solidFill>
                              <a:latin typeface="Cambria Math"/>
                            </a:rPr>
                            <m:t>2</m:t>
                          </m:r>
                        </m:sup>
                      </m:sSubSup>
                      <m:r>
                        <m:rPr>
                          <m:nor/>
                        </m:rPr>
                        <a:rPr lang="de-DE" sz="1200">
                          <a:solidFill>
                            <a:schemeClr val="accent3">
                              <a:lumMod val="50000"/>
                            </a:schemeClr>
                          </a:solidFill>
                        </a:rPr>
                        <m:t>+</m:t>
                      </m:r>
                      <m:sSubSup>
                        <m:sSubSupPr>
                          <m:ctrlPr>
                            <a:rPr lang="de-DE" sz="1200" i="1">
                              <a:solidFill>
                                <a:schemeClr val="accent3">
                                  <a:lumMod val="50000"/>
                                </a:schemeClr>
                              </a:solidFill>
                              <a:latin typeface="Cambria Math" panose="02040503050406030204" pitchFamily="18" charset="0"/>
                              <a:ea typeface="Cambria Math"/>
                              <a:cs typeface="Cambria Math"/>
                            </a:rPr>
                          </m:ctrlPr>
                        </m:sSubSupPr>
                        <m:e>
                          <m:r>
                            <a:rPr lang="de-DE" sz="1200" b="0" i="1">
                              <a:solidFill>
                                <a:schemeClr val="accent3">
                                  <a:lumMod val="50000"/>
                                </a:schemeClr>
                              </a:solidFill>
                              <a:latin typeface="Cambria Math"/>
                            </a:rPr>
                            <m:t>𝑒</m:t>
                          </m:r>
                        </m:e>
                        <m:sub>
                          <m:r>
                            <a:rPr lang="de-DE" sz="1200" i="1">
                              <a:solidFill>
                                <a:schemeClr val="accent3">
                                  <a:lumMod val="50000"/>
                                </a:schemeClr>
                              </a:solidFill>
                              <a:latin typeface="Cambria Math"/>
                            </a:rPr>
                            <m:t>2</m:t>
                          </m:r>
                          <m:r>
                            <a:rPr lang="de-DE" sz="1200" b="0" i="1">
                              <a:solidFill>
                                <a:schemeClr val="accent3">
                                  <a:lumMod val="50000"/>
                                </a:schemeClr>
                              </a:solidFill>
                              <a:latin typeface="Cambria Math"/>
                            </a:rPr>
                            <m:t>2</m:t>
                          </m:r>
                        </m:sub>
                        <m:sup>
                          <m:r>
                            <a:rPr lang="de-DE" sz="1200" i="1">
                              <a:solidFill>
                                <a:schemeClr val="accent3">
                                  <a:lumMod val="50000"/>
                                </a:schemeClr>
                              </a:solidFill>
                              <a:latin typeface="Cambria Math"/>
                            </a:rPr>
                            <m:t>2</m:t>
                          </m:r>
                        </m:sup>
                      </m:sSubSup>
                    </m:oMath>
                  </m:oMathPara>
                </a14:m>
                <a:endParaRPr lang="de-DE" sz="1200" b="0" dirty="0"/>
              </a:p>
              <a:p>
                <a:pPr algn="ctr">
                  <a:defRPr/>
                </a:pPr>
                <a:endParaRPr lang="de-DE" sz="1200" dirty="0"/>
              </a:p>
              <a:p>
                <a:pPr algn="ctr">
                  <a:defRPr/>
                </a:pPr>
                <a:endParaRPr lang="de-DE" sz="1400" dirty="0"/>
              </a:p>
              <a:p>
                <a:pPr algn="ctr">
                  <a:defRPr/>
                </a:pPr>
                <a:r>
                  <a:rPr lang="de-DE" sz="1400" b="1" dirty="0" err="1"/>
                  <a:t>Apply</a:t>
                </a:r>
                <a:r>
                  <a:rPr lang="de-DE" sz="1400" b="1" dirty="0"/>
                  <a:t> </a:t>
                </a:r>
                <a:r>
                  <a:rPr lang="de-DE" sz="1400" b="1" dirty="0" err="1"/>
                  <a:t>rule</a:t>
                </a:r>
                <a:r>
                  <a:rPr lang="de-DE" sz="1400" b="1" dirty="0"/>
                  <a:t> 1: </a:t>
                </a:r>
                <a14:m>
                  <m:oMath xmlns:m="http://schemas.openxmlformats.org/officeDocument/2006/math">
                    <m:r>
                      <a:rPr lang="de-DE" sz="1400" b="1" i="1">
                        <a:latin typeface="Cambria Math"/>
                      </a:rPr>
                      <m:t>𝑽𝒂𝒓</m:t>
                    </m:r>
                    <m:d>
                      <m:dPr>
                        <m:ctrlPr>
                          <a:rPr lang="de-DE" sz="1400" b="1" i="1">
                            <a:latin typeface="Cambria Math" panose="02040503050406030204" pitchFamily="18" charset="0"/>
                            <a:ea typeface="Cambria Math"/>
                            <a:cs typeface="Cambria Math"/>
                          </a:rPr>
                        </m:ctrlPr>
                      </m:dPr>
                      <m:e>
                        <m:r>
                          <a:rPr lang="de-DE" sz="1400" b="1" i="1">
                            <a:latin typeface="Cambria Math"/>
                          </a:rPr>
                          <m:t>𝑿</m:t>
                        </m:r>
                      </m:e>
                    </m:d>
                    <m:r>
                      <a:rPr lang="de-DE" sz="1400" b="1" i="1">
                        <a:latin typeface="Cambria Math"/>
                      </a:rPr>
                      <m:t>=</m:t>
                    </m:r>
                    <m:r>
                      <a:rPr lang="de-DE" sz="1400" b="1" i="1">
                        <a:latin typeface="Cambria Math"/>
                      </a:rPr>
                      <m:t>𝑪𝒐𝒗</m:t>
                    </m:r>
                    <m:d>
                      <m:dPr>
                        <m:ctrlPr>
                          <a:rPr lang="de-DE" sz="1400" b="1" i="1">
                            <a:latin typeface="Cambria Math" panose="02040503050406030204" pitchFamily="18" charset="0"/>
                            <a:ea typeface="Cambria Math"/>
                            <a:cs typeface="Cambria Math"/>
                          </a:rPr>
                        </m:ctrlPr>
                      </m:dPr>
                      <m:e>
                        <m:r>
                          <a:rPr lang="de-DE" sz="1400" b="1" i="1">
                            <a:latin typeface="Cambria Math"/>
                          </a:rPr>
                          <m:t>𝑿</m:t>
                        </m:r>
                        <m:r>
                          <a:rPr lang="de-DE" sz="1400" b="1" i="1">
                            <a:latin typeface="Cambria Math"/>
                          </a:rPr>
                          <m:t>,</m:t>
                        </m:r>
                        <m:r>
                          <a:rPr lang="de-DE" sz="1400" b="1" i="1">
                            <a:latin typeface="Cambria Math"/>
                          </a:rPr>
                          <m:t>𝑿</m:t>
                        </m:r>
                      </m:e>
                    </m:d>
                  </m:oMath>
                </a14:m>
                <a:endParaRPr lang="de-DE" sz="1400" b="1" dirty="0"/>
              </a:p>
              <a:p>
                <a:pPr algn="ctr">
                  <a:defRPr/>
                </a:pPr>
                <a14:m>
                  <m:oMathPara xmlns:m="http://schemas.openxmlformats.org/officeDocument/2006/math">
                    <m:oMathParaPr>
                      <m:jc m:val="centerGroup"/>
                    </m:oMathParaPr>
                    <m:oMath xmlns:m="http://schemas.openxmlformats.org/officeDocument/2006/math">
                      <m:r>
                        <a:rPr lang="de-DE" sz="1400" b="0" i="1">
                          <a:latin typeface="Cambria Math"/>
                        </a:rPr>
                        <m:t>𝑉𝑎𝑟</m:t>
                      </m:r>
                      <m:d>
                        <m:dPr>
                          <m:ctrlPr>
                            <a:rPr lang="de-DE" sz="1400" b="0" i="1">
                              <a:latin typeface="Cambria Math" panose="02040503050406030204" pitchFamily="18" charset="0"/>
                              <a:ea typeface="Cambria Math"/>
                              <a:cs typeface="Cambria Math"/>
                            </a:rPr>
                          </m:ctrlPr>
                        </m:dPr>
                        <m:e>
                          <m:r>
                            <a:rPr lang="de-DE" sz="1400" b="0" i="1">
                              <a:latin typeface="Cambria Math"/>
                            </a:rPr>
                            <m:t>𝑌</m:t>
                          </m:r>
                        </m:e>
                      </m:d>
                      <m:r>
                        <a:rPr lang="de-DE" sz="1400" b="0" i="1">
                          <a:latin typeface="Cambria Math"/>
                        </a:rPr>
                        <m:t>=</m:t>
                      </m:r>
                      <m:r>
                        <a:rPr lang="de-DE" sz="1400" b="0" i="1">
                          <a:latin typeface="Cambria Math"/>
                        </a:rPr>
                        <m:t>𝐶𝑜𝑣</m:t>
                      </m:r>
                      <m:r>
                        <a:rPr lang="de-DE" sz="1400" b="0" i="1">
                          <a:latin typeface="Cambria Math"/>
                        </a:rPr>
                        <m:t>(</m:t>
                      </m:r>
                      <m:r>
                        <a:rPr lang="de-DE" sz="1400" b="0" i="1">
                          <a:latin typeface="Cambria Math"/>
                        </a:rPr>
                        <m:t>𝑌</m:t>
                      </m:r>
                      <m:r>
                        <a:rPr lang="de-DE" sz="1400" b="0" i="1">
                          <a:latin typeface="Cambria Math"/>
                        </a:rPr>
                        <m:t>,</m:t>
                      </m:r>
                      <m:r>
                        <a:rPr lang="de-DE" sz="1400" b="0" i="1">
                          <a:latin typeface="Cambria Math"/>
                        </a:rPr>
                        <m:t>𝑌</m:t>
                      </m:r>
                      <m:r>
                        <a:rPr lang="de-DE" sz="1400" b="0" i="1">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i="1">
                              <a:solidFill>
                                <a:srgbClr val="C00000"/>
                              </a:solidFill>
                              <a:latin typeface="Cambria Math"/>
                            </a:rPr>
                            <m:t>𝑎</m:t>
                          </m:r>
                        </m:e>
                        <m:sub>
                          <m:r>
                            <a:rPr lang="de-DE" sz="1400" i="1">
                              <a:solidFill>
                                <a:srgbClr val="C00000"/>
                              </a:solidFill>
                              <a:latin typeface="Cambria Math"/>
                            </a:rPr>
                            <m:t>21</m:t>
                          </m:r>
                        </m:sub>
                        <m:sup>
                          <m:r>
                            <a:rPr lang="de-DE" sz="1400" i="1">
                              <a:solidFill>
                                <a:srgbClr val="C00000"/>
                              </a:solidFill>
                              <a:latin typeface="Cambria Math"/>
                            </a:rPr>
                            <m:t>2</m:t>
                          </m:r>
                        </m:sup>
                      </m:sSubSup>
                      <m:r>
                        <a:rPr lang="de-DE" sz="1400" i="1">
                          <a:solidFill>
                            <a:schemeClr val="tx2"/>
                          </a:solidFill>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i="1">
                              <a:solidFill>
                                <a:schemeClr val="tx2"/>
                              </a:solidFill>
                              <a:latin typeface="Cambria Math"/>
                            </a:rPr>
                            <m:t>𝑐</m:t>
                          </m:r>
                        </m:e>
                        <m:sub>
                          <m:r>
                            <a:rPr lang="de-DE" sz="1400" i="1">
                              <a:solidFill>
                                <a:schemeClr val="tx2"/>
                              </a:solidFill>
                              <a:latin typeface="Cambria Math"/>
                            </a:rPr>
                            <m:t>21</m:t>
                          </m:r>
                        </m:sub>
                        <m:sup>
                          <m:r>
                            <a:rPr lang="de-DE" sz="1400" i="1">
                              <a:solidFill>
                                <a:schemeClr val="tx2"/>
                              </a:solidFill>
                              <a:latin typeface="Cambria Math"/>
                            </a:rPr>
                            <m:t>2</m:t>
                          </m:r>
                        </m:sup>
                      </m:sSubSup>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21</m:t>
                          </m:r>
                        </m:sub>
                        <m:sup>
                          <m:r>
                            <a:rPr lang="de-DE" sz="1400" i="1">
                              <a:solidFill>
                                <a:schemeClr val="accent3">
                                  <a:lumMod val="50000"/>
                                </a:schemeClr>
                              </a:solidFill>
                              <a:latin typeface="Cambria Math"/>
                            </a:rPr>
                            <m:t>2</m:t>
                          </m:r>
                        </m:sup>
                      </m:sSubSup>
                      <m:r>
                        <a:rPr lang="de-DE" sz="1400" i="1">
                          <a:solidFill>
                            <a:srgbClr val="C00000"/>
                          </a:solidFill>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i="1">
                              <a:solidFill>
                                <a:srgbClr val="C00000"/>
                              </a:solidFill>
                              <a:latin typeface="Cambria Math"/>
                            </a:rPr>
                            <m:t>𝑎</m:t>
                          </m:r>
                        </m:e>
                        <m:sub>
                          <m:r>
                            <a:rPr lang="de-DE" sz="1400" i="1">
                              <a:solidFill>
                                <a:srgbClr val="C00000"/>
                              </a:solidFill>
                              <a:latin typeface="Cambria Math"/>
                            </a:rPr>
                            <m:t>22</m:t>
                          </m:r>
                        </m:sub>
                        <m:sup>
                          <m:r>
                            <a:rPr lang="de-DE" sz="1400" i="1">
                              <a:solidFill>
                                <a:srgbClr val="C00000"/>
                              </a:solidFill>
                              <a:latin typeface="Cambria Math"/>
                            </a:rPr>
                            <m:t>2</m:t>
                          </m:r>
                        </m:sup>
                      </m:sSubSup>
                      <m:r>
                        <a:rPr lang="de-DE" sz="1400" i="1">
                          <a:solidFill>
                            <a:schemeClr val="tx2"/>
                          </a:solidFill>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i="1">
                              <a:solidFill>
                                <a:schemeClr val="tx2"/>
                              </a:solidFill>
                              <a:latin typeface="Cambria Math"/>
                            </a:rPr>
                            <m:t>𝑐</m:t>
                          </m:r>
                        </m:e>
                        <m:sub>
                          <m:r>
                            <a:rPr lang="de-DE" sz="1400" i="1">
                              <a:solidFill>
                                <a:schemeClr val="tx2"/>
                              </a:solidFill>
                              <a:latin typeface="Cambria Math"/>
                            </a:rPr>
                            <m:t>22</m:t>
                          </m:r>
                        </m:sub>
                        <m:sup>
                          <m:r>
                            <a:rPr lang="de-DE" sz="1400" i="1">
                              <a:solidFill>
                                <a:schemeClr val="tx2"/>
                              </a:solidFill>
                              <a:latin typeface="Cambria Math"/>
                            </a:rPr>
                            <m:t>2</m:t>
                          </m:r>
                        </m:sup>
                      </m:sSubSup>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22</m:t>
                          </m:r>
                        </m:sub>
                        <m:sup>
                          <m:r>
                            <a:rPr lang="de-DE" sz="1400" i="1">
                              <a:solidFill>
                                <a:schemeClr val="accent3">
                                  <a:lumMod val="50000"/>
                                </a:schemeClr>
                              </a:solidFill>
                              <a:latin typeface="Cambria Math"/>
                            </a:rPr>
                            <m:t>2</m:t>
                          </m:r>
                        </m:sup>
                      </m:sSubSup>
                    </m:oMath>
                  </m:oMathPara>
                </a14:m>
                <a:endParaRPr lang="de-DE" sz="1400" dirty="0"/>
              </a:p>
              <a:p>
                <a:pPr algn="ctr">
                  <a:defRPr/>
                </a:pPr>
                <a:endParaRPr lang="de-DE" sz="1400" dirty="0"/>
              </a:p>
              <a:p>
                <a:pPr algn="ctr">
                  <a:defRPr/>
                </a:pPr>
                <a:endParaRPr lang="de-DE" sz="1400" dirty="0"/>
              </a:p>
              <a:p>
                <a:pPr algn="ctr">
                  <a:defRPr/>
                </a:pPr>
                <a:endParaRPr lang="de-DE" sz="1400" dirty="0"/>
              </a:p>
              <a:p>
                <a:pPr algn="ctr">
                  <a:defRPr/>
                </a:pPr>
                <a:r>
                  <a:rPr lang="de-DE" sz="1400" dirty="0"/>
                  <a:t> </a:t>
                </a:r>
                <a:endParaRPr dirty="0"/>
              </a:p>
            </p:txBody>
          </p:sp>
        </mc:Choice>
        <mc:Fallback xmlns="">
          <p:sp>
            <p:nvSpPr>
              <p:cNvPr id="5" name="Textfeld 4"/>
              <p:cNvSpPr txBox="1">
                <a:spLocks noRot="1" noChangeAspect="1" noMove="1" noResize="1" noEditPoints="1" noAdjustHandles="1" noChangeArrowheads="1" noChangeShapeType="1" noTextEdit="1"/>
              </p:cNvSpPr>
              <p:nvPr/>
            </p:nvSpPr>
            <p:spPr bwMode="auto">
              <a:xfrm>
                <a:off x="416496" y="762965"/>
                <a:ext cx="8829384" cy="5332485"/>
              </a:xfrm>
              <a:prstGeom prst="rect">
                <a:avLst/>
              </a:prstGeom>
              <a:blipFill>
                <a:blip r:embed="rId2"/>
                <a:stretch>
                  <a:fillRect l="-207"/>
                </a:stretch>
              </a:blipFill>
            </p:spPr>
            <p:txBody>
              <a:bodyPr/>
              <a:lstStyle/>
              <a:p>
                <a:r>
                  <a:rPr lang="de-DE">
                    <a:noFill/>
                  </a:rPr>
                  <a:t> </a:t>
                </a:r>
              </a:p>
            </p:txBody>
          </p:sp>
        </mc:Fallback>
      </mc:AlternateContent>
      <p:sp>
        <p:nvSpPr>
          <p:cNvPr id="1776203546"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592966"/>
          </a:xfrm>
        </p:spPr>
        <p:txBody>
          <a:bodyPr vertOverflow="overflow" horzOverflow="clip" vert="horz" wrap="square" lIns="91440" tIns="45720" rIns="91440" bIns="45720" numCol="1" spcCol="0" rtlCol="0" fromWordArt="0" anchor="ctr" anchorCtr="0" forceAA="0" compatLnSpc="0">
            <a:noAutofit/>
          </a:bodyPr>
          <a:lstStyle/>
          <a:p>
            <a:pPr>
              <a:defRPr/>
            </a:pPr>
            <a:r>
              <a:rPr lang="de-DE" sz="2800">
                <a:latin typeface="Calibri"/>
                <a:cs typeface="Arial"/>
              </a:rPr>
              <a:t>Appendix: Path tracing rules and covariance algebra</a:t>
            </a:r>
            <a:endParaRPr lang="de-DE" sz="2800"/>
          </a:p>
        </p:txBody>
      </p:sp>
      <p:sp>
        <p:nvSpPr>
          <p:cNvPr id="6" name="Foliennummernplatzhalter 4"/>
          <p:cNvSpPr>
            <a:spLocks noGrp="1"/>
          </p:cNvSpPr>
          <p:nvPr>
            <p:ph type="sldNum" sz="quarter" idx="12"/>
          </p:nvPr>
        </p:nvSpPr>
        <p:spPr bwMode="auto">
          <a:xfrm>
            <a:off x="6977874" y="6194201"/>
            <a:ext cx="2311399" cy="365125"/>
          </a:xfrm>
        </p:spPr>
        <p:txBody>
          <a:bodyPr/>
          <a:lstStyle/>
          <a:p>
            <a:pPr>
              <a:defRPr/>
            </a:pPr>
            <a:fld id="{F26D89EF-3C3A-4E06-893E-1B74ABA00C59}" type="slidenum">
              <a:rPr lang="de-DE"/>
              <a:t>39</a:t>
            </a:fld>
            <a:endParaRPr lang="de-DE"/>
          </a:p>
        </p:txBody>
      </p:sp>
      <mc:AlternateContent xmlns:mc="http://schemas.openxmlformats.org/markup-compatibility/2006" xmlns:a14="http://schemas.microsoft.com/office/drawing/2010/main">
        <mc:Choice Requires="a14">
          <p:sp>
            <p:nvSpPr>
              <p:cNvPr id="5" name="Textfeld 4"/>
              <p:cNvSpPr txBox="1"/>
              <p:nvPr/>
            </p:nvSpPr>
            <p:spPr bwMode="auto">
              <a:xfrm>
                <a:off x="416496" y="762965"/>
                <a:ext cx="8829384" cy="4711803"/>
              </a:xfrm>
              <a:prstGeom prst="rect">
                <a:avLst/>
              </a:prstGeom>
              <a:noFill/>
            </p:spPr>
            <p:txBody>
              <a:bodyPr wrap="square" rtlCol="0">
                <a:spAutoFit/>
              </a:bodyPr>
              <a:lstStyle/>
              <a:p>
                <a:pPr>
                  <a:defRPr/>
                </a:pPr>
                <a:endParaRPr lang="de-DE" sz="1400" dirty="0"/>
              </a:p>
              <a:p>
                <a:pPr>
                  <a:defRPr/>
                </a:pPr>
                <a:r>
                  <a:rPr lang="de-DE" sz="1400" dirty="0" err="1"/>
                  <a:t>Putting</a:t>
                </a:r>
                <a:r>
                  <a:rPr lang="de-DE" sz="1400" dirty="0"/>
                  <a:t> </a:t>
                </a:r>
                <a:r>
                  <a:rPr lang="de-DE" sz="1400" dirty="0" err="1"/>
                  <a:t>everything</a:t>
                </a:r>
                <a:r>
                  <a:rPr lang="de-DE" sz="1400" dirty="0"/>
                  <a:t> </a:t>
                </a:r>
                <a:r>
                  <a:rPr lang="de-DE" sz="1400" dirty="0" err="1"/>
                  <a:t>together</a:t>
                </a:r>
                <a:endParaRPr lang="de-DE" sz="1400" dirty="0"/>
              </a:p>
              <a:p>
                <a:pPr>
                  <a:defRPr/>
                </a:pPr>
                <a:endParaRPr lang="de-DE" sz="1400" dirty="0"/>
              </a:p>
              <a:p>
                <a:pPr>
                  <a:defRPr/>
                </a:pPr>
                <a:r>
                  <a:rPr lang="de-DE" sz="1400" dirty="0"/>
                  <a:t>Genetic, </a:t>
                </a:r>
                <a:r>
                  <a:rPr lang="de-DE" sz="1400" dirty="0" err="1"/>
                  <a:t>shared</a:t>
                </a:r>
                <a:r>
                  <a:rPr lang="de-DE" sz="1400" dirty="0"/>
                  <a:t> and non-</a:t>
                </a:r>
                <a:r>
                  <a:rPr lang="de-DE" sz="1400" dirty="0" err="1"/>
                  <a:t>shared</a:t>
                </a:r>
                <a:r>
                  <a:rPr lang="de-DE" sz="1400" dirty="0"/>
                  <a:t> environmental </a:t>
                </a:r>
                <a:r>
                  <a:rPr lang="de-DE" sz="1400" dirty="0" err="1"/>
                  <a:t>correlations</a:t>
                </a:r>
                <a:r>
                  <a:rPr lang="de-DE" sz="1400" dirty="0"/>
                  <a:t>:</a:t>
                </a:r>
                <a:endParaRPr dirty="0"/>
              </a:p>
              <a:p>
                <a:pPr>
                  <a:defRPr/>
                </a:pPr>
                <a:endParaRPr lang="de-DE" sz="1400" dirty="0">
                  <a:solidFill>
                    <a:schemeClr val="tx1"/>
                  </a:solidFill>
                </a:endParaRPr>
              </a:p>
              <a:p>
                <a:pPr>
                  <a:defRPr/>
                </a:pPr>
                <a:endParaRPr lang="de-DE" sz="1400" dirty="0">
                  <a:solidFill>
                    <a:schemeClr val="tx1"/>
                  </a:solidFill>
                </a:endParaRPr>
              </a:p>
              <a:p>
                <a:pPr algn="ctr">
                  <a:defRPr/>
                </a:pPr>
                <a14:m>
                  <m:oMathPara xmlns:m="http://schemas.openxmlformats.org/officeDocument/2006/math">
                    <m:oMathParaPr>
                      <m:jc m:val="centerGroup"/>
                    </m:oMathParaPr>
                    <m:oMath xmlns:m="http://schemas.openxmlformats.org/officeDocument/2006/math">
                      <m:r>
                        <a:rPr lang="de-DE" sz="1400" b="0" i="1">
                          <a:solidFill>
                            <a:schemeClr val="tx1"/>
                          </a:solidFill>
                          <a:latin typeface="Cambria Math"/>
                        </a:rPr>
                        <m:t>𝑟</m:t>
                      </m:r>
                      <m:r>
                        <a:rPr lang="de-DE" sz="1400" b="0" i="1">
                          <a:solidFill>
                            <a:schemeClr val="tx1"/>
                          </a:solidFill>
                          <a:latin typeface="Cambria Math"/>
                        </a:rPr>
                        <m:t>=</m:t>
                      </m:r>
                      <m:f>
                        <m:fPr>
                          <m:ctrlPr>
                            <a:rPr lang="de-DE" sz="1400" b="0" i="1">
                              <a:solidFill>
                                <a:schemeClr val="tx1"/>
                              </a:solidFill>
                              <a:latin typeface="Cambria Math" panose="02040503050406030204" pitchFamily="18" charset="0"/>
                              <a:ea typeface="Cambria Math"/>
                              <a:cs typeface="Cambria Math"/>
                            </a:rPr>
                          </m:ctrlPr>
                        </m:fPr>
                        <m:num>
                          <m:r>
                            <a:rPr lang="de-DE" sz="1400" i="1">
                              <a:latin typeface="Cambria Math"/>
                            </a:rPr>
                            <m:t>𝐶𝑜𝑣</m:t>
                          </m:r>
                          <m:d>
                            <m:dPr>
                              <m:ctrlPr>
                                <a:rPr lang="de-DE" sz="1400" i="1">
                                  <a:solidFill>
                                    <a:schemeClr val="tx1"/>
                                  </a:solidFill>
                                  <a:latin typeface="Cambria Math" panose="02040503050406030204" pitchFamily="18" charset="0"/>
                                  <a:ea typeface="Cambria Math"/>
                                  <a:cs typeface="Cambria Math"/>
                                </a:rPr>
                              </m:ctrlPr>
                            </m:dPr>
                            <m:e>
                              <m:r>
                                <a:rPr lang="de-DE" sz="1400" i="1">
                                  <a:solidFill>
                                    <a:schemeClr val="tx1"/>
                                  </a:solidFill>
                                  <a:latin typeface="Cambria Math"/>
                                </a:rPr>
                                <m:t>𝑋</m:t>
                              </m:r>
                              <m:r>
                                <a:rPr lang="de-DE" sz="1400" i="1">
                                  <a:solidFill>
                                    <a:schemeClr val="tx1"/>
                                  </a:solidFill>
                                  <a:latin typeface="Cambria Math"/>
                                </a:rPr>
                                <m:t>,</m:t>
                              </m:r>
                              <m:r>
                                <a:rPr lang="de-DE" sz="1400" i="1">
                                  <a:solidFill>
                                    <a:schemeClr val="tx1"/>
                                  </a:solidFill>
                                  <a:latin typeface="Cambria Math"/>
                                </a:rPr>
                                <m:t>𝑌</m:t>
                              </m:r>
                            </m:e>
                          </m:d>
                        </m:num>
                        <m:den>
                          <m:rad>
                            <m:radPr>
                              <m:degHide m:val="on"/>
                              <m:ctrlPr>
                                <a:rPr lang="de-DE" sz="1400" b="0" i="1">
                                  <a:solidFill>
                                    <a:schemeClr val="tx1"/>
                                  </a:solidFill>
                                  <a:latin typeface="Cambria Math" panose="02040503050406030204" pitchFamily="18" charset="0"/>
                                  <a:ea typeface="Cambria Math"/>
                                  <a:cs typeface="Cambria Math"/>
                                </a:rPr>
                              </m:ctrlPr>
                            </m:radPr>
                            <m:deg/>
                            <m:e>
                              <m:r>
                                <a:rPr lang="de-DE" sz="1400" b="0" i="1">
                                  <a:solidFill>
                                    <a:schemeClr val="tx1"/>
                                  </a:solidFill>
                                  <a:latin typeface="Cambria Math"/>
                                </a:rPr>
                                <m:t>𝑉𝑎𝑟</m:t>
                              </m:r>
                              <m:d>
                                <m:dPr>
                                  <m:ctrlPr>
                                    <a:rPr lang="de-DE" sz="1400" i="1">
                                      <a:solidFill>
                                        <a:schemeClr val="tx1"/>
                                      </a:solidFill>
                                      <a:latin typeface="Cambria Math" panose="02040503050406030204" pitchFamily="18" charset="0"/>
                                      <a:ea typeface="Cambria Math"/>
                                      <a:cs typeface="Cambria Math"/>
                                    </a:rPr>
                                  </m:ctrlPr>
                                </m:dPr>
                                <m:e>
                                  <m:r>
                                    <a:rPr lang="de-DE" sz="1400" i="1">
                                      <a:solidFill>
                                        <a:schemeClr val="tx1"/>
                                      </a:solidFill>
                                      <a:latin typeface="Cambria Math"/>
                                    </a:rPr>
                                    <m:t>𝑋</m:t>
                                  </m:r>
                                </m:e>
                              </m:d>
                              <m:r>
                                <a:rPr lang="de-DE" sz="1400" i="1">
                                  <a:solidFill>
                                    <a:schemeClr val="tx1"/>
                                  </a:solidFill>
                                  <a:latin typeface="Cambria Math"/>
                                </a:rPr>
                                <m:t>∗</m:t>
                              </m:r>
                              <m:r>
                                <a:rPr lang="de-DE" sz="1400" b="0" i="1">
                                  <a:solidFill>
                                    <a:schemeClr val="tx1"/>
                                  </a:solidFill>
                                  <a:latin typeface="Cambria Math"/>
                                </a:rPr>
                                <m:t>𝑉𝑎𝑟</m:t>
                              </m:r>
                              <m:r>
                                <a:rPr lang="de-DE" sz="1400" i="1">
                                  <a:solidFill>
                                    <a:schemeClr val="tx1"/>
                                  </a:solidFill>
                                  <a:latin typeface="Cambria Math"/>
                                </a:rPr>
                                <m:t>(</m:t>
                              </m:r>
                              <m:r>
                                <a:rPr lang="de-DE" sz="1400" i="1">
                                  <a:solidFill>
                                    <a:schemeClr val="tx1"/>
                                  </a:solidFill>
                                  <a:latin typeface="Cambria Math"/>
                                </a:rPr>
                                <m:t>𝑌</m:t>
                              </m:r>
                              <m:r>
                                <a:rPr lang="de-DE" sz="1400" i="1">
                                  <a:solidFill>
                                    <a:schemeClr val="tx1"/>
                                  </a:solidFill>
                                  <a:latin typeface="Cambria Math"/>
                                </a:rPr>
                                <m:t>)</m:t>
                              </m:r>
                            </m:e>
                          </m:rad>
                        </m:den>
                      </m:f>
                      <m:r>
                        <a:rPr lang="de-DE" sz="1400" b="0" i="1">
                          <a:solidFill>
                            <a:schemeClr val="tx1"/>
                          </a:solidFill>
                          <a:latin typeface="Cambria Math"/>
                        </a:rPr>
                        <m:t>=</m:t>
                      </m:r>
                      <m:f>
                        <m:fPr>
                          <m:ctrlPr>
                            <a:rPr lang="de-DE" sz="1400" i="1">
                              <a:latin typeface="Cambria Math" panose="02040503050406030204" pitchFamily="18" charset="0"/>
                              <a:ea typeface="Cambria Math"/>
                              <a:cs typeface="Cambria Math"/>
                            </a:rPr>
                          </m:ctrlPr>
                        </m:fPr>
                        <m:num>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𝑎</m:t>
                              </m:r>
                            </m:e>
                            <m:sub>
                              <m:r>
                                <a:rPr lang="de-DE" sz="1400" i="1">
                                  <a:solidFill>
                                    <a:srgbClr val="C00000"/>
                                  </a:solidFill>
                                  <a:latin typeface="Cambria Math"/>
                                </a:rPr>
                                <m:t>11</m:t>
                              </m:r>
                            </m:sub>
                          </m:sSub>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𝑎</m:t>
                              </m:r>
                            </m:e>
                            <m:sub>
                              <m:r>
                                <a:rPr lang="de-DE" sz="1400" i="1">
                                  <a:solidFill>
                                    <a:srgbClr val="C00000"/>
                                  </a:solidFill>
                                  <a:latin typeface="Cambria Math"/>
                                </a:rPr>
                                <m:t>21</m:t>
                              </m:r>
                            </m:sub>
                          </m:sSub>
                          <m:r>
                            <a:rPr lang="de-DE" sz="1400" i="1">
                              <a:solidFill>
                                <a:schemeClr val="tx2"/>
                              </a:solidFill>
                              <a:latin typeface="Cambria Math"/>
                            </a:rPr>
                            <m:t>+</m:t>
                          </m:r>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𝑐</m:t>
                              </m:r>
                            </m:e>
                            <m:sub>
                              <m:r>
                                <a:rPr lang="de-DE" sz="1400" i="1">
                                  <a:solidFill>
                                    <a:schemeClr val="tx2"/>
                                  </a:solidFill>
                                  <a:latin typeface="Cambria Math"/>
                                </a:rPr>
                                <m:t>11</m:t>
                              </m:r>
                            </m:sub>
                          </m:sSub>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𝑐</m:t>
                              </m:r>
                            </m:e>
                            <m:sub>
                              <m:r>
                                <a:rPr lang="de-DE" sz="1400" i="1">
                                  <a:solidFill>
                                    <a:schemeClr val="tx2"/>
                                  </a:solidFill>
                                  <a:latin typeface="Cambria Math"/>
                                </a:rPr>
                                <m:t>21</m:t>
                              </m:r>
                            </m:sub>
                          </m:sSub>
                          <m:r>
                            <m:rPr>
                              <m:nor/>
                            </m:rPr>
                            <a:rPr lang="de-DE" sz="1400">
                              <a:solidFill>
                                <a:schemeClr val="accent3">
                                  <a:lumMod val="50000"/>
                                </a:schemeClr>
                              </a:solidFill>
                            </a:rPr>
                            <m:t>+</m:t>
                          </m:r>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11</m:t>
                              </m:r>
                            </m:sub>
                          </m:sSub>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21</m:t>
                              </m:r>
                            </m:sub>
                          </m:sSub>
                        </m:num>
                        <m:den>
                          <m:rad>
                            <m:radPr>
                              <m:degHide m:val="on"/>
                              <m:ctrlPr>
                                <a:rPr lang="de-DE" sz="1400" i="1">
                                  <a:latin typeface="Cambria Math" panose="02040503050406030204" pitchFamily="18" charset="0"/>
                                  <a:ea typeface="Cambria Math"/>
                                  <a:cs typeface="Cambria Math"/>
                                </a:rPr>
                              </m:ctrlPr>
                            </m:radPr>
                            <m:deg/>
                            <m:e>
                              <m:r>
                                <a:rPr lang="de-DE" sz="1400" b="0" i="1">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i="1">
                                      <a:solidFill>
                                        <a:srgbClr val="C00000"/>
                                      </a:solidFill>
                                      <a:latin typeface="Cambria Math"/>
                                    </a:rPr>
                                    <m:t>𝑎</m:t>
                                  </m:r>
                                </m:e>
                                <m:sub>
                                  <m:r>
                                    <a:rPr lang="de-DE" sz="1400" i="1">
                                      <a:solidFill>
                                        <a:srgbClr val="C00000"/>
                                      </a:solidFill>
                                      <a:latin typeface="Cambria Math"/>
                                    </a:rPr>
                                    <m:t>11</m:t>
                                  </m:r>
                                </m:sub>
                                <m:sup>
                                  <m:r>
                                    <a:rPr lang="de-DE" sz="1400" i="1">
                                      <a:solidFill>
                                        <a:srgbClr val="C00000"/>
                                      </a:solidFill>
                                      <a:latin typeface="Cambria Math"/>
                                    </a:rPr>
                                    <m:t>2</m:t>
                                  </m:r>
                                </m:sup>
                              </m:sSubSup>
                              <m:r>
                                <a:rPr lang="de-DE" sz="1400" i="1">
                                  <a:solidFill>
                                    <a:schemeClr val="tx2"/>
                                  </a:solidFill>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i="1">
                                      <a:solidFill>
                                        <a:schemeClr val="tx2"/>
                                      </a:solidFill>
                                      <a:latin typeface="Cambria Math"/>
                                    </a:rPr>
                                    <m:t>𝑐</m:t>
                                  </m:r>
                                </m:e>
                                <m:sub>
                                  <m:r>
                                    <a:rPr lang="de-DE" sz="1400" i="1">
                                      <a:solidFill>
                                        <a:schemeClr val="tx2"/>
                                      </a:solidFill>
                                      <a:latin typeface="Cambria Math"/>
                                    </a:rPr>
                                    <m:t>11</m:t>
                                  </m:r>
                                </m:sub>
                                <m:sup>
                                  <m:r>
                                    <a:rPr lang="de-DE" sz="1400" i="1">
                                      <a:solidFill>
                                        <a:schemeClr val="tx2"/>
                                      </a:solidFill>
                                      <a:latin typeface="Cambria Math"/>
                                    </a:rPr>
                                    <m:t>2</m:t>
                                  </m:r>
                                </m:sup>
                              </m:sSubSup>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11</m:t>
                                  </m:r>
                                </m:sub>
                                <m:sup>
                                  <m:r>
                                    <a:rPr lang="de-DE" sz="1400" i="1">
                                      <a:solidFill>
                                        <a:schemeClr val="accent3">
                                          <a:lumMod val="50000"/>
                                        </a:schemeClr>
                                      </a:solidFill>
                                      <a:latin typeface="Cambria Math"/>
                                    </a:rPr>
                                    <m:t>2</m:t>
                                  </m:r>
                                </m:sup>
                              </m:sSubSup>
                              <m:r>
                                <a:rPr lang="de-DE" sz="1400" b="0" i="1">
                                  <a:latin typeface="Cambria Math"/>
                                </a:rPr>
                                <m:t>)</m:t>
                              </m:r>
                              <m:r>
                                <a:rPr lang="de-DE" sz="1400" i="1">
                                  <a:latin typeface="Cambria Math"/>
                                </a:rPr>
                                <m:t>∗</m:t>
                              </m:r>
                              <m:r>
                                <a:rPr lang="de-DE" sz="1400" b="0" i="1">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i="1">
                                      <a:solidFill>
                                        <a:srgbClr val="C00000"/>
                                      </a:solidFill>
                                      <a:latin typeface="Cambria Math"/>
                                    </a:rPr>
                                    <m:t>𝑎</m:t>
                                  </m:r>
                                </m:e>
                                <m:sub>
                                  <m:r>
                                    <a:rPr lang="de-DE" sz="1400" i="1">
                                      <a:solidFill>
                                        <a:srgbClr val="C00000"/>
                                      </a:solidFill>
                                      <a:latin typeface="Cambria Math"/>
                                    </a:rPr>
                                    <m:t>21</m:t>
                                  </m:r>
                                </m:sub>
                                <m:sup>
                                  <m:r>
                                    <a:rPr lang="de-DE" sz="1400" i="1">
                                      <a:solidFill>
                                        <a:srgbClr val="C00000"/>
                                      </a:solidFill>
                                      <a:latin typeface="Cambria Math"/>
                                    </a:rPr>
                                    <m:t>2</m:t>
                                  </m:r>
                                </m:sup>
                              </m:sSubSup>
                              <m:r>
                                <a:rPr lang="de-DE" sz="1400" i="1">
                                  <a:solidFill>
                                    <a:schemeClr val="tx2"/>
                                  </a:solidFill>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i="1">
                                      <a:solidFill>
                                        <a:schemeClr val="tx2"/>
                                      </a:solidFill>
                                      <a:latin typeface="Cambria Math"/>
                                    </a:rPr>
                                    <m:t>𝑐</m:t>
                                  </m:r>
                                </m:e>
                                <m:sub>
                                  <m:r>
                                    <a:rPr lang="de-DE" sz="1400" i="1">
                                      <a:solidFill>
                                        <a:schemeClr val="tx2"/>
                                      </a:solidFill>
                                      <a:latin typeface="Cambria Math"/>
                                    </a:rPr>
                                    <m:t>21</m:t>
                                  </m:r>
                                </m:sub>
                                <m:sup>
                                  <m:r>
                                    <a:rPr lang="de-DE" sz="1400" i="1">
                                      <a:solidFill>
                                        <a:schemeClr val="tx2"/>
                                      </a:solidFill>
                                      <a:latin typeface="Cambria Math"/>
                                    </a:rPr>
                                    <m:t>2</m:t>
                                  </m:r>
                                </m:sup>
                              </m:sSubSup>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21</m:t>
                                  </m:r>
                                </m:sub>
                                <m:sup>
                                  <m:r>
                                    <a:rPr lang="de-DE" sz="1400" i="1">
                                      <a:solidFill>
                                        <a:schemeClr val="accent3">
                                          <a:lumMod val="50000"/>
                                        </a:schemeClr>
                                      </a:solidFill>
                                      <a:latin typeface="Cambria Math"/>
                                    </a:rPr>
                                    <m:t>2</m:t>
                                  </m:r>
                                </m:sup>
                              </m:sSubSup>
                              <m:r>
                                <a:rPr lang="de-DE" sz="1400" i="1">
                                  <a:solidFill>
                                    <a:srgbClr val="C00000"/>
                                  </a:solidFill>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i="1">
                                      <a:solidFill>
                                        <a:srgbClr val="C00000"/>
                                      </a:solidFill>
                                      <a:latin typeface="Cambria Math"/>
                                    </a:rPr>
                                    <m:t>𝑎</m:t>
                                  </m:r>
                                </m:e>
                                <m:sub>
                                  <m:r>
                                    <a:rPr lang="de-DE" sz="1400" i="1">
                                      <a:solidFill>
                                        <a:srgbClr val="C00000"/>
                                      </a:solidFill>
                                      <a:latin typeface="Cambria Math"/>
                                    </a:rPr>
                                    <m:t>22</m:t>
                                  </m:r>
                                </m:sub>
                                <m:sup>
                                  <m:r>
                                    <a:rPr lang="de-DE" sz="1400" i="1">
                                      <a:solidFill>
                                        <a:srgbClr val="C00000"/>
                                      </a:solidFill>
                                      <a:latin typeface="Cambria Math"/>
                                    </a:rPr>
                                    <m:t>2</m:t>
                                  </m:r>
                                </m:sup>
                              </m:sSubSup>
                              <m:r>
                                <a:rPr lang="de-DE" sz="1400" i="1">
                                  <a:solidFill>
                                    <a:schemeClr val="tx2"/>
                                  </a:solidFill>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i="1">
                                      <a:solidFill>
                                        <a:schemeClr val="tx2"/>
                                      </a:solidFill>
                                      <a:latin typeface="Cambria Math"/>
                                    </a:rPr>
                                    <m:t>𝑐</m:t>
                                  </m:r>
                                </m:e>
                                <m:sub>
                                  <m:r>
                                    <a:rPr lang="de-DE" sz="1400" i="1">
                                      <a:solidFill>
                                        <a:schemeClr val="tx2"/>
                                      </a:solidFill>
                                      <a:latin typeface="Cambria Math"/>
                                    </a:rPr>
                                    <m:t>22</m:t>
                                  </m:r>
                                </m:sub>
                                <m:sup>
                                  <m:r>
                                    <a:rPr lang="de-DE" sz="1400" i="1">
                                      <a:solidFill>
                                        <a:schemeClr val="tx2"/>
                                      </a:solidFill>
                                      <a:latin typeface="Cambria Math"/>
                                    </a:rPr>
                                    <m:t>2</m:t>
                                  </m:r>
                                </m:sup>
                              </m:sSubSup>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22</m:t>
                                  </m:r>
                                </m:sub>
                                <m:sup>
                                  <m:r>
                                    <a:rPr lang="de-DE" sz="1400" i="1">
                                      <a:solidFill>
                                        <a:schemeClr val="accent3">
                                          <a:lumMod val="50000"/>
                                        </a:schemeClr>
                                      </a:solidFill>
                                      <a:latin typeface="Cambria Math"/>
                                    </a:rPr>
                                    <m:t>2</m:t>
                                  </m:r>
                                </m:sup>
                              </m:sSubSup>
                              <m:r>
                                <a:rPr lang="de-DE" sz="1400" i="1">
                                  <a:latin typeface="Cambria Math"/>
                                </a:rPr>
                                <m:t>)</m:t>
                              </m:r>
                            </m:e>
                          </m:rad>
                        </m:den>
                      </m:f>
                    </m:oMath>
                  </m:oMathPara>
                </a14:m>
                <a:endParaRPr lang="de-DE" sz="1400" dirty="0">
                  <a:solidFill>
                    <a:schemeClr val="tx1"/>
                  </a:solidFill>
                </a:endParaRPr>
              </a:p>
              <a:p>
                <a:pPr algn="ctr">
                  <a:defRPr/>
                </a:pPr>
                <a:endParaRPr lang="de-DE" sz="1400" dirty="0">
                  <a:solidFill>
                    <a:schemeClr val="tx1"/>
                  </a:solidFill>
                </a:endParaRPr>
              </a:p>
              <a:p>
                <a:pPr algn="ctr">
                  <a:defRPr/>
                </a:pPr>
                <a:endParaRPr lang="de-DE" sz="1400" dirty="0">
                  <a:solidFill>
                    <a:schemeClr val="tx1"/>
                  </a:solidFill>
                </a:endParaRPr>
              </a:p>
              <a:p>
                <a:pPr algn="ctr">
                  <a:defRPr/>
                </a:pPr>
                <a14:m>
                  <m:oMathPara xmlns:m="http://schemas.openxmlformats.org/officeDocument/2006/math">
                    <m:oMathParaPr>
                      <m:jc m:val="centerGroup"/>
                    </m:oMathParaPr>
                    <m:oMath xmlns:m="http://schemas.openxmlformats.org/officeDocument/2006/math">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𝑟</m:t>
                          </m:r>
                        </m:e>
                        <m:sub>
                          <m:r>
                            <a:rPr lang="de-DE" sz="1400" i="1">
                              <a:solidFill>
                                <a:schemeClr val="tx1"/>
                              </a:solidFill>
                              <a:latin typeface="Cambria Math"/>
                            </a:rPr>
                            <m:t>𝐴</m:t>
                          </m:r>
                        </m:sub>
                      </m:sSub>
                      <m:r>
                        <a:rPr lang="de-DE" sz="1400" b="0" i="1">
                          <a:solidFill>
                            <a:schemeClr val="tx1"/>
                          </a:solidFill>
                          <a:latin typeface="Cambria Math"/>
                        </a:rPr>
                        <m:t>=</m:t>
                      </m:r>
                      <m:f>
                        <m:fPr>
                          <m:ctrlPr>
                            <a:rPr lang="de-DE" sz="1400" b="0" i="1">
                              <a:solidFill>
                                <a:schemeClr val="tx1"/>
                              </a:solidFill>
                              <a:latin typeface="Cambria Math" panose="02040503050406030204" pitchFamily="18" charset="0"/>
                              <a:ea typeface="Cambria Math"/>
                              <a:cs typeface="Cambria Math"/>
                            </a:rPr>
                          </m:ctrlPr>
                        </m:fPr>
                        <m:num>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𝐶𝑜𝑣</m:t>
                              </m:r>
                            </m:e>
                            <m:sub>
                              <m:r>
                                <a:rPr lang="de-DE" sz="1400" i="1">
                                  <a:solidFill>
                                    <a:schemeClr val="tx1"/>
                                  </a:solidFill>
                                  <a:latin typeface="Cambria Math"/>
                                </a:rPr>
                                <m:t>𝐴</m:t>
                              </m:r>
                            </m:sub>
                          </m:sSub>
                          <m:d>
                            <m:dPr>
                              <m:ctrlPr>
                                <a:rPr lang="de-DE" sz="1400" i="1">
                                  <a:solidFill>
                                    <a:schemeClr val="tx1"/>
                                  </a:solidFill>
                                  <a:latin typeface="Cambria Math" panose="02040503050406030204" pitchFamily="18" charset="0"/>
                                  <a:ea typeface="Cambria Math"/>
                                  <a:cs typeface="Cambria Math"/>
                                </a:rPr>
                              </m:ctrlPr>
                            </m:dPr>
                            <m:e>
                              <m:r>
                                <a:rPr lang="de-DE" sz="1400" i="1">
                                  <a:solidFill>
                                    <a:schemeClr val="tx1"/>
                                  </a:solidFill>
                                  <a:latin typeface="Cambria Math"/>
                                </a:rPr>
                                <m:t>𝑋</m:t>
                              </m:r>
                              <m:r>
                                <a:rPr lang="de-DE" sz="1400" i="1">
                                  <a:solidFill>
                                    <a:schemeClr val="tx1"/>
                                  </a:solidFill>
                                  <a:latin typeface="Cambria Math"/>
                                </a:rPr>
                                <m:t>,</m:t>
                              </m:r>
                              <m:r>
                                <a:rPr lang="de-DE" sz="1400" i="1">
                                  <a:solidFill>
                                    <a:schemeClr val="tx1"/>
                                  </a:solidFill>
                                  <a:latin typeface="Cambria Math"/>
                                </a:rPr>
                                <m:t>𝑌</m:t>
                              </m:r>
                            </m:e>
                          </m:d>
                        </m:num>
                        <m:den>
                          <m:rad>
                            <m:radPr>
                              <m:degHide m:val="on"/>
                              <m:ctrlPr>
                                <a:rPr lang="de-DE" sz="1400" b="0" i="1">
                                  <a:solidFill>
                                    <a:schemeClr val="tx1"/>
                                  </a:solidFill>
                                  <a:latin typeface="Cambria Math" panose="02040503050406030204" pitchFamily="18" charset="0"/>
                                  <a:ea typeface="Cambria Math"/>
                                  <a:cs typeface="Cambria Math"/>
                                </a:rPr>
                              </m:ctrlPr>
                            </m:radPr>
                            <m:deg/>
                            <m:e>
                              <m:sSub>
                                <m:sSubPr>
                                  <m:ctrlPr>
                                    <a:rPr lang="de-DE" sz="1400" b="0" i="1">
                                      <a:solidFill>
                                        <a:schemeClr val="tx1"/>
                                      </a:solidFill>
                                      <a:latin typeface="Cambria Math" panose="02040503050406030204" pitchFamily="18" charset="0"/>
                                      <a:ea typeface="Cambria Math"/>
                                      <a:cs typeface="Cambria Math"/>
                                    </a:rPr>
                                  </m:ctrlPr>
                                </m:sSubPr>
                                <m:e>
                                  <m:r>
                                    <a:rPr lang="de-DE" sz="1400" i="1">
                                      <a:latin typeface="Cambria Math"/>
                                    </a:rPr>
                                    <m:t>𝑉𝑎𝑟</m:t>
                                  </m:r>
                                  <m:d>
                                    <m:dPr>
                                      <m:ctrlPr>
                                        <a:rPr lang="de-DE" sz="1400" i="1">
                                          <a:latin typeface="Cambria Math" panose="02040503050406030204" pitchFamily="18" charset="0"/>
                                          <a:ea typeface="Cambria Math"/>
                                          <a:cs typeface="Cambria Math"/>
                                        </a:rPr>
                                      </m:ctrlPr>
                                    </m:dPr>
                                    <m:e>
                                      <m:r>
                                        <a:rPr lang="de-DE" sz="1400" i="1">
                                          <a:latin typeface="Cambria Math"/>
                                        </a:rPr>
                                        <m:t>𝑋</m:t>
                                      </m:r>
                                    </m:e>
                                  </m:d>
                                </m:e>
                                <m:sub>
                                  <m:r>
                                    <a:rPr lang="de-DE" sz="1400" b="0" i="1">
                                      <a:solidFill>
                                        <a:schemeClr val="tx1"/>
                                      </a:solidFill>
                                      <a:latin typeface="Cambria Math"/>
                                    </a:rPr>
                                    <m:t>𝐴</m:t>
                                  </m:r>
                                </m:sub>
                              </m:sSub>
                              <m:r>
                                <a:rPr lang="de-DE" sz="1400" i="1">
                                  <a:solidFill>
                                    <a:schemeClr val="tx1"/>
                                  </a:solidFill>
                                  <a:latin typeface="Cambria Math"/>
                                </a:rPr>
                                <m:t>∗</m:t>
                              </m:r>
                              <m:sSub>
                                <m:sSubPr>
                                  <m:ctrlPr>
                                    <a:rPr lang="de-DE" sz="1400" i="1">
                                      <a:latin typeface="Cambria Math" panose="02040503050406030204" pitchFamily="18" charset="0"/>
                                      <a:ea typeface="Cambria Math"/>
                                      <a:cs typeface="Cambria Math"/>
                                    </a:rPr>
                                  </m:ctrlPr>
                                </m:sSubPr>
                                <m:e>
                                  <m:r>
                                    <a:rPr lang="de-DE" sz="1400" i="1">
                                      <a:latin typeface="Cambria Math"/>
                                    </a:rPr>
                                    <m:t>𝑉𝑎𝑟</m:t>
                                  </m:r>
                                  <m:d>
                                    <m:dPr>
                                      <m:ctrlPr>
                                        <a:rPr lang="de-DE" sz="1400" i="1">
                                          <a:latin typeface="Cambria Math" panose="02040503050406030204" pitchFamily="18" charset="0"/>
                                          <a:ea typeface="Cambria Math"/>
                                          <a:cs typeface="Cambria Math"/>
                                        </a:rPr>
                                      </m:ctrlPr>
                                    </m:dPr>
                                    <m:e>
                                      <m:r>
                                        <a:rPr lang="de-DE" sz="1400" b="0" i="1">
                                          <a:latin typeface="Cambria Math"/>
                                        </a:rPr>
                                        <m:t>𝑌</m:t>
                                      </m:r>
                                    </m:e>
                                  </m:d>
                                </m:e>
                                <m:sub>
                                  <m:r>
                                    <a:rPr lang="de-DE" sz="1400" i="1">
                                      <a:latin typeface="Cambria Math"/>
                                    </a:rPr>
                                    <m:t>𝐴</m:t>
                                  </m:r>
                                </m:sub>
                              </m:sSub>
                            </m:e>
                          </m:rad>
                        </m:den>
                      </m:f>
                      <m:r>
                        <a:rPr lang="de-DE" sz="1400" b="0" i="1">
                          <a:solidFill>
                            <a:schemeClr val="tx1"/>
                          </a:solidFill>
                          <a:latin typeface="Cambria Math"/>
                        </a:rPr>
                        <m:t>=</m:t>
                      </m:r>
                      <m:f>
                        <m:fPr>
                          <m:ctrlPr>
                            <a:rPr lang="de-DE" sz="1400" i="1">
                              <a:latin typeface="Cambria Math" panose="02040503050406030204" pitchFamily="18" charset="0"/>
                              <a:ea typeface="Cambria Math"/>
                              <a:cs typeface="Cambria Math"/>
                            </a:rPr>
                          </m:ctrlPr>
                        </m:fPr>
                        <m:num>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𝑎</m:t>
                              </m:r>
                            </m:e>
                            <m:sub>
                              <m:r>
                                <a:rPr lang="de-DE" sz="1400" i="1">
                                  <a:solidFill>
                                    <a:srgbClr val="C00000"/>
                                  </a:solidFill>
                                  <a:latin typeface="Cambria Math"/>
                                </a:rPr>
                                <m:t>11</m:t>
                              </m:r>
                            </m:sub>
                          </m:sSub>
                          <m:sSub>
                            <m:sSubPr>
                              <m:ctrlPr>
                                <a:rPr lang="de-DE" sz="1400" i="1">
                                  <a:solidFill>
                                    <a:srgbClr val="C00000"/>
                                  </a:solidFill>
                                  <a:latin typeface="Cambria Math" panose="02040503050406030204" pitchFamily="18" charset="0"/>
                                  <a:ea typeface="Cambria Math"/>
                                  <a:cs typeface="Cambria Math"/>
                                </a:rPr>
                              </m:ctrlPr>
                            </m:sSubPr>
                            <m:e>
                              <m:r>
                                <a:rPr lang="de-DE" sz="1400" i="1">
                                  <a:solidFill>
                                    <a:srgbClr val="C00000"/>
                                  </a:solidFill>
                                  <a:latin typeface="Cambria Math"/>
                                </a:rPr>
                                <m:t>𝑎</m:t>
                              </m:r>
                            </m:e>
                            <m:sub>
                              <m:r>
                                <a:rPr lang="de-DE" sz="1400" i="1">
                                  <a:solidFill>
                                    <a:srgbClr val="C00000"/>
                                  </a:solidFill>
                                  <a:latin typeface="Cambria Math"/>
                                </a:rPr>
                                <m:t>21</m:t>
                              </m:r>
                            </m:sub>
                          </m:sSub>
                        </m:num>
                        <m:den>
                          <m:rad>
                            <m:radPr>
                              <m:degHide m:val="on"/>
                              <m:ctrlPr>
                                <a:rPr lang="de-DE" sz="1400" i="1">
                                  <a:latin typeface="Cambria Math" panose="02040503050406030204" pitchFamily="18" charset="0"/>
                                  <a:ea typeface="Cambria Math"/>
                                  <a:cs typeface="Cambria Math"/>
                                </a:rPr>
                              </m:ctrlPr>
                            </m:radPr>
                            <m:deg/>
                            <m:e>
                              <m:r>
                                <a:rPr lang="de-DE" sz="1400" i="1">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i="1">
                                      <a:solidFill>
                                        <a:srgbClr val="C00000"/>
                                      </a:solidFill>
                                      <a:latin typeface="Cambria Math"/>
                                    </a:rPr>
                                    <m:t>𝑎</m:t>
                                  </m:r>
                                </m:e>
                                <m:sub>
                                  <m:r>
                                    <a:rPr lang="de-DE" sz="1400" i="1">
                                      <a:solidFill>
                                        <a:srgbClr val="C00000"/>
                                      </a:solidFill>
                                      <a:latin typeface="Cambria Math"/>
                                    </a:rPr>
                                    <m:t>11</m:t>
                                  </m:r>
                                </m:sub>
                                <m:sup>
                                  <m:r>
                                    <a:rPr lang="de-DE" sz="1400" i="1">
                                      <a:solidFill>
                                        <a:srgbClr val="C00000"/>
                                      </a:solidFill>
                                      <a:latin typeface="Cambria Math"/>
                                    </a:rPr>
                                    <m:t>2</m:t>
                                  </m:r>
                                </m:sup>
                              </m:sSubSup>
                              <m:r>
                                <a:rPr lang="de-DE" sz="1400" i="1">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i="1">
                                      <a:solidFill>
                                        <a:srgbClr val="C00000"/>
                                      </a:solidFill>
                                      <a:latin typeface="Cambria Math"/>
                                    </a:rPr>
                                    <m:t>𝑎</m:t>
                                  </m:r>
                                </m:e>
                                <m:sub>
                                  <m:r>
                                    <a:rPr lang="de-DE" sz="1400" i="1">
                                      <a:solidFill>
                                        <a:srgbClr val="C00000"/>
                                      </a:solidFill>
                                      <a:latin typeface="Cambria Math"/>
                                    </a:rPr>
                                    <m:t>21</m:t>
                                  </m:r>
                                </m:sub>
                                <m:sup>
                                  <m:r>
                                    <a:rPr lang="de-DE" sz="1400" i="1">
                                      <a:solidFill>
                                        <a:srgbClr val="C00000"/>
                                      </a:solidFill>
                                      <a:latin typeface="Cambria Math"/>
                                    </a:rPr>
                                    <m:t>2</m:t>
                                  </m:r>
                                </m:sup>
                              </m:sSubSup>
                              <m:r>
                                <a:rPr lang="de-DE" sz="1400" i="1">
                                  <a:solidFill>
                                    <a:srgbClr val="C00000"/>
                                  </a:solidFill>
                                  <a:latin typeface="Cambria Math"/>
                                </a:rPr>
                                <m:t>+</m:t>
                              </m:r>
                              <m:sSubSup>
                                <m:sSubSupPr>
                                  <m:ctrlPr>
                                    <a:rPr lang="de-DE" sz="1400" i="1">
                                      <a:solidFill>
                                        <a:srgbClr val="C00000"/>
                                      </a:solidFill>
                                      <a:latin typeface="Cambria Math" panose="02040503050406030204" pitchFamily="18" charset="0"/>
                                      <a:ea typeface="Cambria Math"/>
                                      <a:cs typeface="Cambria Math"/>
                                    </a:rPr>
                                  </m:ctrlPr>
                                </m:sSubSupPr>
                                <m:e>
                                  <m:r>
                                    <a:rPr lang="de-DE" sz="1400" i="1">
                                      <a:solidFill>
                                        <a:srgbClr val="C00000"/>
                                      </a:solidFill>
                                      <a:latin typeface="Cambria Math"/>
                                    </a:rPr>
                                    <m:t>𝑎</m:t>
                                  </m:r>
                                </m:e>
                                <m:sub>
                                  <m:r>
                                    <a:rPr lang="de-DE" sz="1400" i="1">
                                      <a:solidFill>
                                        <a:srgbClr val="C00000"/>
                                      </a:solidFill>
                                      <a:latin typeface="Cambria Math"/>
                                    </a:rPr>
                                    <m:t>22</m:t>
                                  </m:r>
                                </m:sub>
                                <m:sup>
                                  <m:r>
                                    <a:rPr lang="de-DE" sz="1400" i="1">
                                      <a:solidFill>
                                        <a:srgbClr val="C00000"/>
                                      </a:solidFill>
                                      <a:latin typeface="Cambria Math"/>
                                    </a:rPr>
                                    <m:t>2</m:t>
                                  </m:r>
                                </m:sup>
                              </m:sSubSup>
                              <m:r>
                                <a:rPr lang="de-DE" sz="1400" i="1">
                                  <a:latin typeface="Cambria Math"/>
                                </a:rPr>
                                <m:t>)</m:t>
                              </m:r>
                            </m:e>
                          </m:rad>
                        </m:den>
                      </m:f>
                    </m:oMath>
                  </m:oMathPara>
                </a14:m>
                <a:endParaRPr lang="de-DE" sz="1400" dirty="0"/>
              </a:p>
              <a:p>
                <a:pPr algn="ctr">
                  <a:defRPr/>
                </a:pPr>
                <a:endParaRPr lang="de-DE" sz="1400" dirty="0"/>
              </a:p>
              <a:p>
                <a:pPr algn="ctr">
                  <a:defRPr/>
                </a:pPr>
                <a14:m>
                  <m:oMathPara xmlns:m="http://schemas.openxmlformats.org/officeDocument/2006/math">
                    <m:oMathParaPr>
                      <m:jc m:val="centerGroup"/>
                    </m:oMathParaPr>
                    <m:oMath xmlns:m="http://schemas.openxmlformats.org/officeDocument/2006/math">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𝑟</m:t>
                          </m:r>
                        </m:e>
                        <m:sub>
                          <m:r>
                            <a:rPr lang="de-DE" sz="1400" b="0" i="1">
                              <a:solidFill>
                                <a:schemeClr val="tx1"/>
                              </a:solidFill>
                              <a:latin typeface="Cambria Math"/>
                            </a:rPr>
                            <m:t>𝐶</m:t>
                          </m:r>
                        </m:sub>
                      </m:sSub>
                      <m:r>
                        <a:rPr lang="de-DE" sz="1400" b="0" i="1">
                          <a:solidFill>
                            <a:schemeClr val="tx1"/>
                          </a:solidFill>
                          <a:latin typeface="Cambria Math"/>
                        </a:rPr>
                        <m:t>=</m:t>
                      </m:r>
                      <m:f>
                        <m:fPr>
                          <m:ctrlPr>
                            <a:rPr lang="de-DE" sz="1400" b="0" i="1">
                              <a:solidFill>
                                <a:schemeClr val="tx1"/>
                              </a:solidFill>
                              <a:latin typeface="Cambria Math" panose="02040503050406030204" pitchFamily="18" charset="0"/>
                              <a:ea typeface="Cambria Math"/>
                              <a:cs typeface="Cambria Math"/>
                            </a:rPr>
                          </m:ctrlPr>
                        </m:fPr>
                        <m:num>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𝐶𝑜𝑣</m:t>
                              </m:r>
                            </m:e>
                            <m:sub>
                              <m:r>
                                <a:rPr lang="de-DE" sz="1400" b="0" i="1">
                                  <a:solidFill>
                                    <a:schemeClr val="tx1"/>
                                  </a:solidFill>
                                  <a:latin typeface="Cambria Math"/>
                                </a:rPr>
                                <m:t>𝐶</m:t>
                              </m:r>
                            </m:sub>
                          </m:sSub>
                          <m:d>
                            <m:dPr>
                              <m:ctrlPr>
                                <a:rPr lang="de-DE" sz="1400" i="1">
                                  <a:solidFill>
                                    <a:schemeClr val="tx1"/>
                                  </a:solidFill>
                                  <a:latin typeface="Cambria Math" panose="02040503050406030204" pitchFamily="18" charset="0"/>
                                  <a:ea typeface="Cambria Math"/>
                                  <a:cs typeface="Cambria Math"/>
                                </a:rPr>
                              </m:ctrlPr>
                            </m:dPr>
                            <m:e>
                              <m:r>
                                <a:rPr lang="de-DE" sz="1400" i="1">
                                  <a:solidFill>
                                    <a:schemeClr val="tx1"/>
                                  </a:solidFill>
                                  <a:latin typeface="Cambria Math"/>
                                </a:rPr>
                                <m:t>𝑋</m:t>
                              </m:r>
                              <m:r>
                                <a:rPr lang="de-DE" sz="1400" i="1">
                                  <a:solidFill>
                                    <a:schemeClr val="tx1"/>
                                  </a:solidFill>
                                  <a:latin typeface="Cambria Math"/>
                                </a:rPr>
                                <m:t>,</m:t>
                              </m:r>
                              <m:r>
                                <a:rPr lang="de-DE" sz="1400" i="1">
                                  <a:solidFill>
                                    <a:schemeClr val="tx1"/>
                                  </a:solidFill>
                                  <a:latin typeface="Cambria Math"/>
                                </a:rPr>
                                <m:t>𝑌</m:t>
                              </m:r>
                            </m:e>
                          </m:d>
                        </m:num>
                        <m:den>
                          <m:rad>
                            <m:radPr>
                              <m:degHide m:val="on"/>
                              <m:ctrlPr>
                                <a:rPr lang="de-DE" sz="1400" b="0" i="1">
                                  <a:solidFill>
                                    <a:schemeClr val="tx1"/>
                                  </a:solidFill>
                                  <a:latin typeface="Cambria Math" panose="02040503050406030204" pitchFamily="18" charset="0"/>
                                  <a:ea typeface="Cambria Math"/>
                                  <a:cs typeface="Cambria Math"/>
                                </a:rPr>
                              </m:ctrlPr>
                            </m:radPr>
                            <m:deg/>
                            <m:e>
                              <m:sSub>
                                <m:sSubPr>
                                  <m:ctrlPr>
                                    <a:rPr lang="de-DE" sz="1400" i="1">
                                      <a:latin typeface="Cambria Math" panose="02040503050406030204" pitchFamily="18" charset="0"/>
                                      <a:ea typeface="Cambria Math"/>
                                      <a:cs typeface="Cambria Math"/>
                                    </a:rPr>
                                  </m:ctrlPr>
                                </m:sSubPr>
                                <m:e>
                                  <m:r>
                                    <a:rPr lang="de-DE" sz="1400" i="1">
                                      <a:latin typeface="Cambria Math"/>
                                    </a:rPr>
                                    <m:t>𝑉𝑎𝑟</m:t>
                                  </m:r>
                                  <m:d>
                                    <m:dPr>
                                      <m:ctrlPr>
                                        <a:rPr lang="de-DE" sz="1400" i="1">
                                          <a:latin typeface="Cambria Math" panose="02040503050406030204" pitchFamily="18" charset="0"/>
                                          <a:ea typeface="Cambria Math"/>
                                          <a:cs typeface="Cambria Math"/>
                                        </a:rPr>
                                      </m:ctrlPr>
                                    </m:dPr>
                                    <m:e>
                                      <m:r>
                                        <a:rPr lang="de-DE" sz="1400" i="1">
                                          <a:latin typeface="Cambria Math"/>
                                        </a:rPr>
                                        <m:t>𝑋</m:t>
                                      </m:r>
                                    </m:e>
                                  </m:d>
                                </m:e>
                                <m:sub>
                                  <m:r>
                                    <a:rPr lang="de-DE" sz="1400" b="0" i="1">
                                      <a:latin typeface="Cambria Math"/>
                                    </a:rPr>
                                    <m:t>𝐶</m:t>
                                  </m:r>
                                </m:sub>
                              </m:sSub>
                              <m:r>
                                <a:rPr lang="de-DE" sz="1400" i="1">
                                  <a:latin typeface="Cambria Math"/>
                                </a:rPr>
                                <m:t>∗</m:t>
                              </m:r>
                              <m:sSub>
                                <m:sSubPr>
                                  <m:ctrlPr>
                                    <a:rPr lang="de-DE" sz="1400" i="1">
                                      <a:latin typeface="Cambria Math" panose="02040503050406030204" pitchFamily="18" charset="0"/>
                                      <a:ea typeface="Cambria Math"/>
                                      <a:cs typeface="Cambria Math"/>
                                    </a:rPr>
                                  </m:ctrlPr>
                                </m:sSubPr>
                                <m:e>
                                  <m:r>
                                    <a:rPr lang="de-DE" sz="1400" i="1">
                                      <a:latin typeface="Cambria Math"/>
                                    </a:rPr>
                                    <m:t>𝑉𝑎𝑟</m:t>
                                  </m:r>
                                  <m:d>
                                    <m:dPr>
                                      <m:ctrlPr>
                                        <a:rPr lang="de-DE" sz="1400" i="1">
                                          <a:latin typeface="Cambria Math" panose="02040503050406030204" pitchFamily="18" charset="0"/>
                                          <a:ea typeface="Cambria Math"/>
                                          <a:cs typeface="Cambria Math"/>
                                        </a:rPr>
                                      </m:ctrlPr>
                                    </m:dPr>
                                    <m:e>
                                      <m:r>
                                        <a:rPr lang="de-DE" sz="1400" i="1">
                                          <a:latin typeface="Cambria Math"/>
                                        </a:rPr>
                                        <m:t>𝑌</m:t>
                                      </m:r>
                                    </m:e>
                                  </m:d>
                                </m:e>
                                <m:sub>
                                  <m:r>
                                    <a:rPr lang="de-DE" sz="1400" b="0" i="1">
                                      <a:latin typeface="Cambria Math"/>
                                    </a:rPr>
                                    <m:t>𝐶</m:t>
                                  </m:r>
                                </m:sub>
                              </m:sSub>
                            </m:e>
                          </m:rad>
                        </m:den>
                      </m:f>
                      <m:r>
                        <a:rPr lang="de-DE" sz="1400" b="0" i="1">
                          <a:solidFill>
                            <a:schemeClr val="tx1"/>
                          </a:solidFill>
                          <a:latin typeface="Cambria Math"/>
                        </a:rPr>
                        <m:t>=</m:t>
                      </m:r>
                      <m:f>
                        <m:fPr>
                          <m:ctrlPr>
                            <a:rPr lang="de-DE" sz="1400" i="1">
                              <a:latin typeface="Cambria Math" panose="02040503050406030204" pitchFamily="18" charset="0"/>
                              <a:ea typeface="Cambria Math"/>
                              <a:cs typeface="Cambria Math"/>
                            </a:rPr>
                          </m:ctrlPr>
                        </m:fPr>
                        <m:num>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𝑐</m:t>
                              </m:r>
                            </m:e>
                            <m:sub>
                              <m:r>
                                <a:rPr lang="de-DE" sz="1400" i="1">
                                  <a:solidFill>
                                    <a:schemeClr val="tx2"/>
                                  </a:solidFill>
                                  <a:latin typeface="Cambria Math"/>
                                </a:rPr>
                                <m:t>11</m:t>
                              </m:r>
                            </m:sub>
                          </m:sSub>
                          <m:sSub>
                            <m:sSubPr>
                              <m:ctrlPr>
                                <a:rPr lang="de-DE" sz="1400" i="1">
                                  <a:solidFill>
                                    <a:schemeClr val="tx2"/>
                                  </a:solidFill>
                                  <a:latin typeface="Cambria Math" panose="02040503050406030204" pitchFamily="18" charset="0"/>
                                  <a:ea typeface="Cambria Math"/>
                                  <a:cs typeface="Cambria Math"/>
                                </a:rPr>
                              </m:ctrlPr>
                            </m:sSubPr>
                            <m:e>
                              <m:r>
                                <a:rPr lang="de-DE" sz="1400" i="1">
                                  <a:solidFill>
                                    <a:schemeClr val="tx2"/>
                                  </a:solidFill>
                                  <a:latin typeface="Cambria Math"/>
                                </a:rPr>
                                <m:t>𝑐</m:t>
                              </m:r>
                            </m:e>
                            <m:sub>
                              <m:r>
                                <a:rPr lang="de-DE" sz="1400" i="1">
                                  <a:solidFill>
                                    <a:schemeClr val="tx2"/>
                                  </a:solidFill>
                                  <a:latin typeface="Cambria Math"/>
                                </a:rPr>
                                <m:t>21</m:t>
                              </m:r>
                            </m:sub>
                          </m:sSub>
                        </m:num>
                        <m:den>
                          <m:rad>
                            <m:radPr>
                              <m:degHide m:val="on"/>
                              <m:ctrlPr>
                                <a:rPr lang="de-DE" sz="1400" i="1">
                                  <a:latin typeface="Cambria Math" panose="02040503050406030204" pitchFamily="18" charset="0"/>
                                  <a:ea typeface="Cambria Math"/>
                                  <a:cs typeface="Cambria Math"/>
                                </a:rPr>
                              </m:ctrlPr>
                            </m:radPr>
                            <m:deg/>
                            <m:e>
                              <m:r>
                                <a:rPr lang="de-DE" sz="1400" i="1">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i="1">
                                      <a:solidFill>
                                        <a:schemeClr val="tx2"/>
                                      </a:solidFill>
                                      <a:latin typeface="Cambria Math"/>
                                    </a:rPr>
                                    <m:t>𝑐</m:t>
                                  </m:r>
                                </m:e>
                                <m:sub>
                                  <m:r>
                                    <a:rPr lang="de-DE" sz="1400" i="1">
                                      <a:solidFill>
                                        <a:schemeClr val="tx2"/>
                                      </a:solidFill>
                                      <a:latin typeface="Cambria Math"/>
                                    </a:rPr>
                                    <m:t>11</m:t>
                                  </m:r>
                                </m:sub>
                                <m:sup>
                                  <m:r>
                                    <a:rPr lang="de-DE" sz="1400" i="1">
                                      <a:solidFill>
                                        <a:schemeClr val="tx2"/>
                                      </a:solidFill>
                                      <a:latin typeface="Cambria Math"/>
                                    </a:rPr>
                                    <m:t>2</m:t>
                                  </m:r>
                                </m:sup>
                              </m:sSubSup>
                              <m:r>
                                <a:rPr lang="de-DE" sz="1400" i="1">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i="1">
                                      <a:solidFill>
                                        <a:schemeClr val="tx2"/>
                                      </a:solidFill>
                                      <a:latin typeface="Cambria Math"/>
                                    </a:rPr>
                                    <m:t>𝑐</m:t>
                                  </m:r>
                                </m:e>
                                <m:sub>
                                  <m:r>
                                    <a:rPr lang="de-DE" sz="1400" i="1">
                                      <a:solidFill>
                                        <a:schemeClr val="tx2"/>
                                      </a:solidFill>
                                      <a:latin typeface="Cambria Math"/>
                                    </a:rPr>
                                    <m:t>21</m:t>
                                  </m:r>
                                </m:sub>
                                <m:sup>
                                  <m:r>
                                    <a:rPr lang="de-DE" sz="1400" i="1">
                                      <a:solidFill>
                                        <a:schemeClr val="tx2"/>
                                      </a:solidFill>
                                      <a:latin typeface="Cambria Math"/>
                                    </a:rPr>
                                    <m:t>2</m:t>
                                  </m:r>
                                </m:sup>
                              </m:sSubSup>
                              <m:r>
                                <a:rPr lang="de-DE" sz="1400" i="1">
                                  <a:solidFill>
                                    <a:schemeClr val="tx2"/>
                                  </a:solidFill>
                                  <a:latin typeface="Cambria Math"/>
                                </a:rPr>
                                <m:t>+</m:t>
                              </m:r>
                              <m:sSubSup>
                                <m:sSubSupPr>
                                  <m:ctrlPr>
                                    <a:rPr lang="de-DE" sz="1400" i="1">
                                      <a:solidFill>
                                        <a:schemeClr val="tx2"/>
                                      </a:solidFill>
                                      <a:latin typeface="Cambria Math" panose="02040503050406030204" pitchFamily="18" charset="0"/>
                                      <a:ea typeface="Cambria Math"/>
                                      <a:cs typeface="Cambria Math"/>
                                    </a:rPr>
                                  </m:ctrlPr>
                                </m:sSubSupPr>
                                <m:e>
                                  <m:r>
                                    <a:rPr lang="de-DE" sz="1400" i="1">
                                      <a:solidFill>
                                        <a:schemeClr val="tx2"/>
                                      </a:solidFill>
                                      <a:latin typeface="Cambria Math"/>
                                    </a:rPr>
                                    <m:t>𝑐</m:t>
                                  </m:r>
                                </m:e>
                                <m:sub>
                                  <m:r>
                                    <a:rPr lang="de-DE" sz="1400" i="1">
                                      <a:solidFill>
                                        <a:schemeClr val="tx2"/>
                                      </a:solidFill>
                                      <a:latin typeface="Cambria Math"/>
                                    </a:rPr>
                                    <m:t>22</m:t>
                                  </m:r>
                                </m:sub>
                                <m:sup>
                                  <m:r>
                                    <a:rPr lang="de-DE" sz="1400" i="1">
                                      <a:solidFill>
                                        <a:schemeClr val="tx2"/>
                                      </a:solidFill>
                                      <a:latin typeface="Cambria Math"/>
                                    </a:rPr>
                                    <m:t>2</m:t>
                                  </m:r>
                                </m:sup>
                              </m:sSubSup>
                              <m:r>
                                <a:rPr lang="de-DE" sz="1400" i="1">
                                  <a:latin typeface="Cambria Math"/>
                                </a:rPr>
                                <m:t>)</m:t>
                              </m:r>
                            </m:e>
                          </m:rad>
                        </m:den>
                      </m:f>
                    </m:oMath>
                  </m:oMathPara>
                </a14:m>
                <a:endParaRPr lang="de-DE" sz="1400" dirty="0">
                  <a:solidFill>
                    <a:schemeClr val="tx1"/>
                  </a:solidFill>
                </a:endParaRPr>
              </a:p>
              <a:p>
                <a:pPr algn="ctr">
                  <a:defRPr/>
                </a:pPr>
                <a:endParaRPr lang="de-DE" sz="1400" dirty="0">
                  <a:solidFill>
                    <a:schemeClr val="tx1"/>
                  </a:solidFill>
                </a:endParaRPr>
              </a:p>
              <a:p>
                <a:pPr algn="ctr">
                  <a:defRPr/>
                </a:pPr>
                <a14:m>
                  <m:oMathPara xmlns:m="http://schemas.openxmlformats.org/officeDocument/2006/math">
                    <m:oMathParaPr>
                      <m:jc m:val="centerGroup"/>
                    </m:oMathParaPr>
                    <m:oMath xmlns:m="http://schemas.openxmlformats.org/officeDocument/2006/math">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𝑟</m:t>
                          </m:r>
                        </m:e>
                        <m:sub>
                          <m:r>
                            <a:rPr lang="de-DE" sz="1400" b="0" i="1">
                              <a:solidFill>
                                <a:schemeClr val="tx1"/>
                              </a:solidFill>
                              <a:latin typeface="Cambria Math"/>
                            </a:rPr>
                            <m:t>𝐸</m:t>
                          </m:r>
                        </m:sub>
                      </m:sSub>
                      <m:r>
                        <a:rPr lang="de-DE" sz="1400" b="0" i="1">
                          <a:solidFill>
                            <a:schemeClr val="tx1"/>
                          </a:solidFill>
                          <a:latin typeface="Cambria Math"/>
                        </a:rPr>
                        <m:t>=</m:t>
                      </m:r>
                      <m:f>
                        <m:fPr>
                          <m:ctrlPr>
                            <a:rPr lang="de-DE" sz="1400" b="0" i="1">
                              <a:solidFill>
                                <a:schemeClr val="tx1"/>
                              </a:solidFill>
                              <a:latin typeface="Cambria Math" panose="02040503050406030204" pitchFamily="18" charset="0"/>
                              <a:ea typeface="Cambria Math"/>
                              <a:cs typeface="Cambria Math"/>
                            </a:rPr>
                          </m:ctrlPr>
                        </m:fPr>
                        <m:num>
                          <m:sSub>
                            <m:sSubPr>
                              <m:ctrlPr>
                                <a:rPr lang="de-DE" sz="1400" i="1">
                                  <a:solidFill>
                                    <a:schemeClr val="tx1"/>
                                  </a:solidFill>
                                  <a:latin typeface="Cambria Math" panose="02040503050406030204" pitchFamily="18" charset="0"/>
                                  <a:ea typeface="Cambria Math"/>
                                  <a:cs typeface="Cambria Math"/>
                                </a:rPr>
                              </m:ctrlPr>
                            </m:sSubPr>
                            <m:e>
                              <m:r>
                                <a:rPr lang="de-DE" sz="1400" i="1">
                                  <a:solidFill>
                                    <a:schemeClr val="tx1"/>
                                  </a:solidFill>
                                  <a:latin typeface="Cambria Math"/>
                                </a:rPr>
                                <m:t>𝐶𝑜𝑣</m:t>
                              </m:r>
                            </m:e>
                            <m:sub>
                              <m:r>
                                <a:rPr lang="de-DE" sz="1400" b="0" i="1">
                                  <a:solidFill>
                                    <a:schemeClr val="tx1"/>
                                  </a:solidFill>
                                  <a:latin typeface="Cambria Math"/>
                                </a:rPr>
                                <m:t>𝐸</m:t>
                              </m:r>
                            </m:sub>
                          </m:sSub>
                          <m:d>
                            <m:dPr>
                              <m:ctrlPr>
                                <a:rPr lang="de-DE" sz="1400" i="1">
                                  <a:solidFill>
                                    <a:schemeClr val="tx1"/>
                                  </a:solidFill>
                                  <a:latin typeface="Cambria Math" panose="02040503050406030204" pitchFamily="18" charset="0"/>
                                  <a:ea typeface="Cambria Math"/>
                                  <a:cs typeface="Cambria Math"/>
                                </a:rPr>
                              </m:ctrlPr>
                            </m:dPr>
                            <m:e>
                              <m:r>
                                <a:rPr lang="de-DE" sz="1400" i="1">
                                  <a:solidFill>
                                    <a:schemeClr val="tx1"/>
                                  </a:solidFill>
                                  <a:latin typeface="Cambria Math"/>
                                </a:rPr>
                                <m:t>𝑋</m:t>
                              </m:r>
                              <m:r>
                                <a:rPr lang="de-DE" sz="1400" i="1">
                                  <a:solidFill>
                                    <a:schemeClr val="tx1"/>
                                  </a:solidFill>
                                  <a:latin typeface="Cambria Math"/>
                                </a:rPr>
                                <m:t>,</m:t>
                              </m:r>
                              <m:r>
                                <a:rPr lang="de-DE" sz="1400" i="1">
                                  <a:solidFill>
                                    <a:schemeClr val="tx1"/>
                                  </a:solidFill>
                                  <a:latin typeface="Cambria Math"/>
                                </a:rPr>
                                <m:t>𝑌</m:t>
                              </m:r>
                            </m:e>
                          </m:d>
                        </m:num>
                        <m:den>
                          <m:rad>
                            <m:radPr>
                              <m:degHide m:val="on"/>
                              <m:ctrlPr>
                                <a:rPr lang="de-DE" sz="1400" b="0" i="1">
                                  <a:solidFill>
                                    <a:schemeClr val="tx1"/>
                                  </a:solidFill>
                                  <a:latin typeface="Cambria Math" panose="02040503050406030204" pitchFamily="18" charset="0"/>
                                  <a:ea typeface="Cambria Math"/>
                                  <a:cs typeface="Cambria Math"/>
                                </a:rPr>
                              </m:ctrlPr>
                            </m:radPr>
                            <m:deg/>
                            <m:e>
                              <m:sSub>
                                <m:sSubPr>
                                  <m:ctrlPr>
                                    <a:rPr lang="de-DE" sz="1400" i="1">
                                      <a:latin typeface="Cambria Math" panose="02040503050406030204" pitchFamily="18" charset="0"/>
                                      <a:ea typeface="Cambria Math"/>
                                      <a:cs typeface="Cambria Math"/>
                                    </a:rPr>
                                  </m:ctrlPr>
                                </m:sSubPr>
                                <m:e>
                                  <m:r>
                                    <a:rPr lang="de-DE" sz="1400" i="1">
                                      <a:latin typeface="Cambria Math"/>
                                    </a:rPr>
                                    <m:t>𝑉𝑎𝑟</m:t>
                                  </m:r>
                                  <m:d>
                                    <m:dPr>
                                      <m:ctrlPr>
                                        <a:rPr lang="de-DE" sz="1400" i="1">
                                          <a:latin typeface="Cambria Math" panose="02040503050406030204" pitchFamily="18" charset="0"/>
                                          <a:ea typeface="Cambria Math"/>
                                          <a:cs typeface="Cambria Math"/>
                                        </a:rPr>
                                      </m:ctrlPr>
                                    </m:dPr>
                                    <m:e>
                                      <m:r>
                                        <a:rPr lang="de-DE" sz="1400" i="1">
                                          <a:latin typeface="Cambria Math"/>
                                        </a:rPr>
                                        <m:t>𝑋</m:t>
                                      </m:r>
                                    </m:e>
                                  </m:d>
                                </m:e>
                                <m:sub>
                                  <m:r>
                                    <a:rPr lang="de-DE" sz="1400" b="0" i="1">
                                      <a:latin typeface="Cambria Math"/>
                                    </a:rPr>
                                    <m:t>𝐸</m:t>
                                  </m:r>
                                </m:sub>
                              </m:sSub>
                              <m:r>
                                <a:rPr lang="de-DE" sz="1400" i="1">
                                  <a:latin typeface="Cambria Math"/>
                                </a:rPr>
                                <m:t>∗</m:t>
                              </m:r>
                              <m:sSub>
                                <m:sSubPr>
                                  <m:ctrlPr>
                                    <a:rPr lang="de-DE" sz="1400" i="1">
                                      <a:latin typeface="Cambria Math" panose="02040503050406030204" pitchFamily="18" charset="0"/>
                                      <a:ea typeface="Cambria Math"/>
                                      <a:cs typeface="Cambria Math"/>
                                    </a:rPr>
                                  </m:ctrlPr>
                                </m:sSubPr>
                                <m:e>
                                  <m:r>
                                    <a:rPr lang="de-DE" sz="1400" i="1">
                                      <a:latin typeface="Cambria Math"/>
                                    </a:rPr>
                                    <m:t>𝑉𝑎𝑟</m:t>
                                  </m:r>
                                  <m:d>
                                    <m:dPr>
                                      <m:ctrlPr>
                                        <a:rPr lang="de-DE" sz="1400" i="1">
                                          <a:latin typeface="Cambria Math" panose="02040503050406030204" pitchFamily="18" charset="0"/>
                                          <a:ea typeface="Cambria Math"/>
                                          <a:cs typeface="Cambria Math"/>
                                        </a:rPr>
                                      </m:ctrlPr>
                                    </m:dPr>
                                    <m:e>
                                      <m:r>
                                        <a:rPr lang="de-DE" sz="1400" i="1">
                                          <a:latin typeface="Cambria Math"/>
                                        </a:rPr>
                                        <m:t>𝑌</m:t>
                                      </m:r>
                                    </m:e>
                                  </m:d>
                                </m:e>
                                <m:sub>
                                  <m:r>
                                    <a:rPr lang="de-DE" sz="1400" b="0" i="1">
                                      <a:latin typeface="Cambria Math"/>
                                    </a:rPr>
                                    <m:t>𝐸</m:t>
                                  </m:r>
                                </m:sub>
                              </m:sSub>
                            </m:e>
                          </m:rad>
                        </m:den>
                      </m:f>
                      <m:r>
                        <a:rPr lang="de-DE" sz="1400" b="0" i="1">
                          <a:solidFill>
                            <a:schemeClr val="tx1"/>
                          </a:solidFill>
                          <a:latin typeface="Cambria Math"/>
                        </a:rPr>
                        <m:t>=</m:t>
                      </m:r>
                      <m:f>
                        <m:fPr>
                          <m:ctrlPr>
                            <a:rPr lang="de-DE" sz="1400" i="1">
                              <a:latin typeface="Cambria Math" panose="02040503050406030204" pitchFamily="18" charset="0"/>
                              <a:ea typeface="Cambria Math"/>
                              <a:cs typeface="Cambria Math"/>
                            </a:rPr>
                          </m:ctrlPr>
                        </m:fPr>
                        <m:num>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11</m:t>
                              </m:r>
                            </m:sub>
                          </m:sSub>
                          <m:sSub>
                            <m:sSubPr>
                              <m:ctrlPr>
                                <a:rPr lang="de-DE" sz="1400" i="1">
                                  <a:solidFill>
                                    <a:schemeClr val="accent3">
                                      <a:lumMod val="50000"/>
                                    </a:schemeClr>
                                  </a:solidFill>
                                  <a:latin typeface="Cambria Math" panose="02040503050406030204" pitchFamily="18" charset="0"/>
                                  <a:ea typeface="Cambria Math"/>
                                  <a:cs typeface="Cambria Math"/>
                                </a:rPr>
                              </m:ctrlPr>
                            </m:sSub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21</m:t>
                              </m:r>
                            </m:sub>
                          </m:sSub>
                        </m:num>
                        <m:den>
                          <m:rad>
                            <m:radPr>
                              <m:degHide m:val="on"/>
                              <m:ctrlPr>
                                <a:rPr lang="de-DE" sz="1400" i="1">
                                  <a:latin typeface="Cambria Math" panose="02040503050406030204" pitchFamily="18" charset="0"/>
                                  <a:ea typeface="Cambria Math"/>
                                  <a:cs typeface="Cambria Math"/>
                                </a:rPr>
                              </m:ctrlPr>
                            </m:radPr>
                            <m:deg/>
                            <m:e>
                              <m:r>
                                <a:rPr lang="de-DE" sz="1400" i="1">
                                  <a:latin typeface="Cambria Math"/>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11</m:t>
                                  </m:r>
                                </m:sub>
                                <m:sup>
                                  <m:r>
                                    <a:rPr lang="de-DE" sz="1400" i="1">
                                      <a:solidFill>
                                        <a:schemeClr val="accent3">
                                          <a:lumMod val="50000"/>
                                        </a:schemeClr>
                                      </a:solidFill>
                                      <a:latin typeface="Cambria Math"/>
                                    </a:rPr>
                                    <m:t>2</m:t>
                                  </m:r>
                                </m:sup>
                              </m:sSubSup>
                              <m:r>
                                <a:rPr lang="de-DE" sz="1400" i="1">
                                  <a:latin typeface="Cambria Math"/>
                                </a:rPr>
                                <m:t>)∗(</m:t>
                              </m:r>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21</m:t>
                                  </m:r>
                                </m:sub>
                                <m:sup>
                                  <m:r>
                                    <a:rPr lang="de-DE" sz="1400" i="1">
                                      <a:solidFill>
                                        <a:schemeClr val="accent3">
                                          <a:lumMod val="50000"/>
                                        </a:schemeClr>
                                      </a:solidFill>
                                      <a:latin typeface="Cambria Math"/>
                                    </a:rPr>
                                    <m:t>2</m:t>
                                  </m:r>
                                </m:sup>
                              </m:sSubSup>
                              <m:r>
                                <m:rPr>
                                  <m:nor/>
                                </m:rPr>
                                <a:rPr lang="de-DE" sz="1400">
                                  <a:solidFill>
                                    <a:schemeClr val="accent3">
                                      <a:lumMod val="50000"/>
                                    </a:schemeClr>
                                  </a:solidFill>
                                </a:rPr>
                                <m:t>+</m:t>
                              </m:r>
                              <m:sSubSup>
                                <m:sSubSupPr>
                                  <m:ctrlPr>
                                    <a:rPr lang="de-DE" sz="1400" i="1">
                                      <a:solidFill>
                                        <a:schemeClr val="accent3">
                                          <a:lumMod val="50000"/>
                                        </a:schemeClr>
                                      </a:solidFill>
                                      <a:latin typeface="Cambria Math" panose="02040503050406030204" pitchFamily="18" charset="0"/>
                                      <a:ea typeface="Cambria Math"/>
                                      <a:cs typeface="Cambria Math"/>
                                    </a:rPr>
                                  </m:ctrlPr>
                                </m:sSubSupPr>
                                <m:e>
                                  <m:r>
                                    <a:rPr lang="de-DE" sz="1400" i="1">
                                      <a:solidFill>
                                        <a:schemeClr val="accent3">
                                          <a:lumMod val="50000"/>
                                        </a:schemeClr>
                                      </a:solidFill>
                                      <a:latin typeface="Cambria Math"/>
                                    </a:rPr>
                                    <m:t>𝑒</m:t>
                                  </m:r>
                                </m:e>
                                <m:sub>
                                  <m:r>
                                    <a:rPr lang="de-DE" sz="1400" i="1">
                                      <a:solidFill>
                                        <a:schemeClr val="accent3">
                                          <a:lumMod val="50000"/>
                                        </a:schemeClr>
                                      </a:solidFill>
                                      <a:latin typeface="Cambria Math"/>
                                    </a:rPr>
                                    <m:t>22</m:t>
                                  </m:r>
                                </m:sub>
                                <m:sup>
                                  <m:r>
                                    <a:rPr lang="de-DE" sz="1400" i="1">
                                      <a:solidFill>
                                        <a:schemeClr val="accent3">
                                          <a:lumMod val="50000"/>
                                        </a:schemeClr>
                                      </a:solidFill>
                                      <a:latin typeface="Cambria Math"/>
                                    </a:rPr>
                                    <m:t>2</m:t>
                                  </m:r>
                                </m:sup>
                              </m:sSubSup>
                              <m:r>
                                <a:rPr lang="de-DE" sz="1400" i="1">
                                  <a:latin typeface="Cambria Math"/>
                                </a:rPr>
                                <m:t>)</m:t>
                              </m:r>
                            </m:e>
                          </m:rad>
                        </m:den>
                      </m:f>
                    </m:oMath>
                  </m:oMathPara>
                </a14:m>
                <a:endParaRPr lang="de-DE" sz="1400" dirty="0"/>
              </a:p>
              <a:p>
                <a:pPr algn="ctr">
                  <a:defRPr/>
                </a:pPr>
                <a:endParaRPr lang="de-DE" sz="1400" dirty="0"/>
              </a:p>
              <a:p>
                <a:pPr algn="ctr">
                  <a:defRPr/>
                </a:pPr>
                <a:endParaRPr lang="de-DE" sz="1400" dirty="0"/>
              </a:p>
            </p:txBody>
          </p:sp>
        </mc:Choice>
        <mc:Fallback xmlns="">
          <p:sp>
            <p:nvSpPr>
              <p:cNvPr id="5" name="Textfeld 4"/>
              <p:cNvSpPr txBox="1">
                <a:spLocks noRot="1" noChangeAspect="1" noMove="1" noResize="1" noEditPoints="1" noAdjustHandles="1" noChangeArrowheads="1" noChangeShapeType="1" noTextEdit="1"/>
              </p:cNvSpPr>
              <p:nvPr/>
            </p:nvSpPr>
            <p:spPr bwMode="auto">
              <a:xfrm>
                <a:off x="416496" y="762965"/>
                <a:ext cx="8829384" cy="4711803"/>
              </a:xfrm>
              <a:prstGeom prst="rect">
                <a:avLst/>
              </a:prstGeom>
              <a:blipFill>
                <a:blip r:embed="rId2"/>
                <a:stretch>
                  <a:fillRect l="-207"/>
                </a:stretch>
              </a:blipFill>
            </p:spPr>
            <p:txBody>
              <a:bodyPr/>
              <a:lstStyle/>
              <a:p>
                <a:r>
                  <a:rPr lang="de-DE">
                    <a:noFill/>
                  </a:rPr>
                  <a:t> </a:t>
                </a:r>
              </a:p>
            </p:txBody>
          </p:sp>
        </mc:Fallback>
      </mc:AlternateContent>
      <p:sp>
        <p:nvSpPr>
          <p:cNvPr id="289104498" name="Fußzeilenplatzhalter 3"/>
          <p:cNvSpPr>
            <a:spLocks noGrp="1"/>
          </p:cNvSpPr>
          <p:nvPr>
            <p:ph type="ftr" sz="quarter" idx="11"/>
          </p:nvPr>
        </p:nvSpPr>
        <p:spPr bwMode="auto">
          <a:xfrm>
            <a:off x="3384549" y="6356351"/>
            <a:ext cx="3136898" cy="365123"/>
          </a:xfrm>
        </p:spPr>
        <p:txBody>
          <a:bodyPr/>
          <a:lstStyle/>
          <a:p>
            <a:pPr>
              <a:defRPr/>
            </a:pPr>
            <a:r>
              <a:rPr lang="it-IT"/>
              <a:t>TwinLife workshop on behavioral genetics </a:t>
            </a:r>
            <a:r>
              <a:rPr lang="en-US" sz="1200">
                <a:solidFill>
                  <a:schemeClr val="bg1">
                    <a:lumMod val="50000"/>
                  </a:schemeClr>
                </a:solidFill>
              </a:rPr>
              <a:t>August 17</a:t>
            </a:r>
            <a:r>
              <a:rPr lang="en-US" sz="1200" baseline="30000">
                <a:solidFill>
                  <a:schemeClr val="bg1">
                    <a:lumMod val="50000"/>
                  </a:schemeClr>
                </a:solidFill>
              </a:rPr>
              <a:t>th</a:t>
            </a:r>
            <a:r>
              <a:rPr lang="en-US" sz="1200">
                <a:solidFill>
                  <a:schemeClr val="bg1">
                    <a:lumMod val="50000"/>
                  </a:schemeClr>
                </a:solidFill>
              </a:rPr>
              <a:t> and 18</a:t>
            </a:r>
            <a:r>
              <a:rPr lang="en-US" sz="1200" baseline="30000">
                <a:solidFill>
                  <a:schemeClr val="bg1">
                    <a:lumMod val="50000"/>
                  </a:schemeClr>
                </a:solidFill>
              </a:rPr>
              <a:t>th</a:t>
            </a:r>
            <a:r>
              <a:rPr lang="en-US" sz="1200">
                <a:solidFill>
                  <a:schemeClr val="bg1">
                    <a:lumMod val="50000"/>
                  </a:schemeClr>
                </a:solidFill>
              </a:rPr>
              <a:t>, 2022</a:t>
            </a:r>
            <a:endParaRPr/>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0</TotalTime>
  <Words>3506</Words>
  <Application>Microsoft Office PowerPoint</Application>
  <DocSecurity>0</DocSecurity>
  <PresentationFormat>A4-Papier (210 x 297 mm)</PresentationFormat>
  <Paragraphs>526</Paragraphs>
  <Slides>39</Slides>
  <Notes>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39</vt:i4>
      </vt:variant>
    </vt:vector>
  </HeadingPairs>
  <TitlesOfParts>
    <vt:vector size="45" baseType="lpstr">
      <vt:lpstr>Arial</vt:lpstr>
      <vt:lpstr>Calibri</vt:lpstr>
      <vt:lpstr>Cambria Math</vt:lpstr>
      <vt:lpstr>Times New Roman</vt:lpstr>
      <vt:lpstr>Wingdings</vt:lpstr>
      <vt:lpstr>Larissa-Design</vt:lpstr>
      <vt:lpstr>PowerPoint-Präsentation</vt:lpstr>
      <vt:lpstr>Content</vt:lpstr>
      <vt:lpstr>Introduction to the bivariate twin model</vt:lpstr>
      <vt:lpstr>The bivariate twin model</vt:lpstr>
      <vt:lpstr>Introduction to the bivariate twin model</vt:lpstr>
      <vt:lpstr>Introduction to the bivariate twin model</vt:lpstr>
      <vt:lpstr>2. Trait Covariation and Trait Correlation</vt:lpstr>
      <vt:lpstr>PowerPoint-Präsentation</vt:lpstr>
      <vt:lpstr>PowerPoint-Präsentation</vt:lpstr>
      <vt:lpstr>PowerPoint-Präsentation</vt:lpstr>
      <vt:lpstr>2. Trait Covariation and Trait Correlation</vt:lpstr>
      <vt:lpstr>PowerPoint-Präsentation</vt:lpstr>
      <vt:lpstr>2. Trait Covariation and Trait Correlation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6. Outlook 1: ACE-beta model</vt:lpstr>
      <vt:lpstr>Outlook 1: ACE-beta model</vt:lpstr>
      <vt:lpstr>Outlook 2: GxE analyses</vt:lpstr>
      <vt:lpstr>PowerPoint-Präsentation</vt:lpstr>
      <vt:lpstr>Literature</vt:lpstr>
      <vt:lpstr>Literature</vt:lpstr>
      <vt:lpstr>Literature</vt:lpstr>
      <vt:lpstr>PowerPoint-Präsentation</vt:lpstr>
      <vt:lpstr>Appendix: Path tracing rules and covariance algebra</vt:lpstr>
      <vt:lpstr>Appendix: Path tracing rules and covariance algebra</vt:lpstr>
      <vt:lpstr>Appendix: Path tracing rules and covariance algebra</vt:lpstr>
      <vt:lpstr>Appendix: Path tracing rules and covariance algebra</vt:lpstr>
      <vt:lpstr>Appendix: Path tracing rules and covariance algebra</vt:lpstr>
      <vt:lpstr>Appendix: Path tracing rules and covariance algebra</vt:lpstr>
      <vt:lpstr>Appendix: Path tracing rules and covariance algebra</vt:lpstr>
      <vt:lpstr>Appendix: Path tracing rules and covariance algebra</vt:lpstr>
      <vt:lpstr>Appendix: Path tracing rules and covariance algebra</vt:lpstr>
      <vt:lpstr>Appendix: Path tracing rules and covariance algebra</vt:lpstr>
      <vt:lpstr>Appendix: Path tracing rules and covariance algebra</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Einflüsse sozialer und sexueller Entwicklung auf das Entscheidungsverhalten</dc:title>
  <dc:subject/>
  <dc:creator>Franzi</dc:creator>
  <cp:keywords/>
  <dc:description/>
  <cp:lastModifiedBy>Christoph Klatzka</cp:lastModifiedBy>
  <cp:revision>788</cp:revision>
  <dcterms:created xsi:type="dcterms:W3CDTF">2016-05-11T16:59:20Z</dcterms:created>
  <dcterms:modified xsi:type="dcterms:W3CDTF">2023-08-07T14:02:17Z</dcterms:modified>
  <cp:category/>
  <dc:identifier/>
  <cp:contentStatus/>
  <dc:language/>
  <cp:version/>
</cp:coreProperties>
</file>